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777" r:id="rId2"/>
    <p:sldId id="869" r:id="rId3"/>
    <p:sldId id="870" r:id="rId4"/>
    <p:sldId id="871" r:id="rId5"/>
    <p:sldId id="873" r:id="rId6"/>
    <p:sldId id="893" r:id="rId7"/>
    <p:sldId id="872" r:id="rId8"/>
    <p:sldId id="874" r:id="rId9"/>
    <p:sldId id="875" r:id="rId10"/>
    <p:sldId id="876" r:id="rId11"/>
    <p:sldId id="878" r:id="rId12"/>
    <p:sldId id="879" r:id="rId13"/>
    <p:sldId id="880" r:id="rId14"/>
    <p:sldId id="882" r:id="rId15"/>
    <p:sldId id="883" r:id="rId16"/>
    <p:sldId id="884" r:id="rId17"/>
    <p:sldId id="885" r:id="rId18"/>
    <p:sldId id="886" r:id="rId19"/>
    <p:sldId id="894" r:id="rId20"/>
    <p:sldId id="895" r:id="rId21"/>
    <p:sldId id="888" r:id="rId22"/>
    <p:sldId id="891" r:id="rId23"/>
    <p:sldId id="890" r:id="rId24"/>
    <p:sldId id="889" r:id="rId25"/>
    <p:sldId id="8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7CDA"/>
    <a:srgbClr val="C6CB7A"/>
    <a:srgbClr val="132F53"/>
    <a:srgbClr val="DB9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4"/>
    <p:restoredTop sz="94801"/>
  </p:normalViewPr>
  <p:slideViewPr>
    <p:cSldViewPr snapToGrid="0">
      <p:cViewPr varScale="1">
        <p:scale>
          <a:sx n="91" d="100"/>
          <a:sy n="91" d="100"/>
        </p:scale>
        <p:origin x="216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0AB20-B657-7145-B1B6-3248145ADC03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8737F-7648-7441-8DBF-BFE445658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0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55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7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13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8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6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81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2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70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58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8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8737F-7648-7441-8DBF-BFE4456589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3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8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5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14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5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0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7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6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6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9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73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9.emf"/><Relationship Id="rId3" Type="http://schemas.openxmlformats.org/officeDocument/2006/relationships/image" Target="../media/image24.emf"/><Relationship Id="rId7" Type="http://schemas.openxmlformats.org/officeDocument/2006/relationships/image" Target="../media/image5.emf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16.emf"/><Relationship Id="rId5" Type="http://schemas.openxmlformats.org/officeDocument/2006/relationships/image" Target="../media/image3.emf"/><Relationship Id="rId15" Type="http://schemas.openxmlformats.org/officeDocument/2006/relationships/image" Target="../media/image2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19.emf"/><Relationship Id="rId3" Type="http://schemas.openxmlformats.org/officeDocument/2006/relationships/image" Target="../media/image2.emf"/><Relationship Id="rId21" Type="http://schemas.openxmlformats.org/officeDocument/2006/relationships/image" Target="../media/image31.png"/><Relationship Id="rId7" Type="http://schemas.openxmlformats.org/officeDocument/2006/relationships/image" Target="../media/image6.emf"/><Relationship Id="rId25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24" Type="http://schemas.openxmlformats.org/officeDocument/2006/relationships/image" Target="../media/image16.emf"/><Relationship Id="rId5" Type="http://schemas.openxmlformats.org/officeDocument/2006/relationships/image" Target="../media/image4.emf"/><Relationship Id="rId15" Type="http://schemas.openxmlformats.org/officeDocument/2006/relationships/image" Target="../media/image25.gif"/><Relationship Id="rId23" Type="http://schemas.openxmlformats.org/officeDocument/2006/relationships/image" Target="../media/image23.emf"/><Relationship Id="rId19" Type="http://schemas.openxmlformats.org/officeDocument/2006/relationships/image" Target="../media/image28.png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24.emf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8" Type="http://schemas.openxmlformats.org/officeDocument/2006/relationships/image" Target="../media/image16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4.emf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5" Type="http://schemas.openxmlformats.org/officeDocument/2006/relationships/image" Target="../media/image35.png"/><Relationship Id="rId19" Type="http://schemas.openxmlformats.org/officeDocument/2006/relationships/image" Target="../media/image18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9.emf"/><Relationship Id="rId3" Type="http://schemas.openxmlformats.org/officeDocument/2006/relationships/image" Target="../media/image23.emf"/><Relationship Id="rId7" Type="http://schemas.openxmlformats.org/officeDocument/2006/relationships/image" Target="../media/image5.emf"/><Relationship Id="rId12" Type="http://schemas.openxmlformats.org/officeDocument/2006/relationships/image" Target="../media/image18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16.emf"/><Relationship Id="rId5" Type="http://schemas.openxmlformats.org/officeDocument/2006/relationships/image" Target="../media/image3.emf"/><Relationship Id="rId15" Type="http://schemas.openxmlformats.org/officeDocument/2006/relationships/image" Target="../media/image38.png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7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9.emf"/><Relationship Id="rId17" Type="http://schemas.openxmlformats.org/officeDocument/2006/relationships/image" Target="../media/image42.png"/><Relationship Id="rId2" Type="http://schemas.openxmlformats.org/officeDocument/2006/relationships/image" Target="../media/image23.emf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8.emf"/><Relationship Id="rId5" Type="http://schemas.openxmlformats.org/officeDocument/2006/relationships/image" Target="../media/image4.emf"/><Relationship Id="rId15" Type="http://schemas.openxmlformats.org/officeDocument/2006/relationships/image" Target="../media/image26.gif"/><Relationship Id="rId10" Type="http://schemas.openxmlformats.org/officeDocument/2006/relationships/image" Target="../media/image16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7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9.emf"/><Relationship Id="rId17" Type="http://schemas.openxmlformats.org/officeDocument/2006/relationships/image" Target="../media/image43.png"/><Relationship Id="rId2" Type="http://schemas.openxmlformats.org/officeDocument/2006/relationships/image" Target="../media/image23.emf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8.emf"/><Relationship Id="rId5" Type="http://schemas.openxmlformats.org/officeDocument/2006/relationships/image" Target="../media/image4.emf"/><Relationship Id="rId15" Type="http://schemas.openxmlformats.org/officeDocument/2006/relationships/image" Target="../media/image26.gif"/><Relationship Id="rId10" Type="http://schemas.openxmlformats.org/officeDocument/2006/relationships/image" Target="../media/image16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7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9.emf"/><Relationship Id="rId17" Type="http://schemas.openxmlformats.org/officeDocument/2006/relationships/image" Target="../media/image48.png"/><Relationship Id="rId2" Type="http://schemas.openxmlformats.org/officeDocument/2006/relationships/image" Target="../media/image23.emf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8.emf"/><Relationship Id="rId5" Type="http://schemas.openxmlformats.org/officeDocument/2006/relationships/image" Target="../media/image4.emf"/><Relationship Id="rId15" Type="http://schemas.openxmlformats.org/officeDocument/2006/relationships/image" Target="../media/image46.png"/><Relationship Id="rId10" Type="http://schemas.openxmlformats.org/officeDocument/2006/relationships/image" Target="../media/image16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7.png"/><Relationship Id="rId18" Type="http://schemas.openxmlformats.org/officeDocument/2006/relationships/image" Target="../media/image29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9.emf"/><Relationship Id="rId17" Type="http://schemas.openxmlformats.org/officeDocument/2006/relationships/image" Target="../media/image28.emf"/><Relationship Id="rId2" Type="http://schemas.openxmlformats.org/officeDocument/2006/relationships/image" Target="../media/image23.emf"/><Relationship Id="rId1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8.emf"/><Relationship Id="rId5" Type="http://schemas.openxmlformats.org/officeDocument/2006/relationships/image" Target="../media/image4.emf"/><Relationship Id="rId15" Type="http://schemas.openxmlformats.org/officeDocument/2006/relationships/image" Target="../media/image46.png"/><Relationship Id="rId10" Type="http://schemas.openxmlformats.org/officeDocument/2006/relationships/image" Target="../media/image16.emf"/><Relationship Id="rId19" Type="http://schemas.openxmlformats.org/officeDocument/2006/relationships/image" Target="../media/image52.png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18" Type="http://schemas.openxmlformats.org/officeDocument/2006/relationships/image" Target="../media/image15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1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2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34.emf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1.emf"/><Relationship Id="rId18" Type="http://schemas.openxmlformats.org/officeDocument/2006/relationships/image" Target="../media/image16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3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4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2.emf"/><Relationship Id="rId5" Type="http://schemas.openxmlformats.org/officeDocument/2006/relationships/image" Target="../media/image4.emf"/><Relationship Id="rId15" Type="http://schemas.openxmlformats.org/officeDocument/2006/relationships/image" Target="../media/image19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4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2.emf"/><Relationship Id="rId5" Type="http://schemas.openxmlformats.org/officeDocument/2006/relationships/image" Target="../media/image4.emf"/><Relationship Id="rId15" Type="http://schemas.openxmlformats.org/officeDocument/2006/relationships/image" Target="../media/image17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4.emf"/><Relationship Id="rId18" Type="http://schemas.openxmlformats.org/officeDocument/2006/relationships/image" Target="../media/image1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3.emf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2.emf"/><Relationship Id="rId5" Type="http://schemas.openxmlformats.org/officeDocument/2006/relationships/image" Target="../media/image4.emf"/><Relationship Id="rId15" Type="http://schemas.openxmlformats.org/officeDocument/2006/relationships/image" Target="../media/image20.png"/><Relationship Id="rId10" Type="http://schemas.openxmlformats.org/officeDocument/2006/relationships/image" Target="../media/image11.emf"/><Relationship Id="rId19" Type="http://schemas.openxmlformats.org/officeDocument/2006/relationships/image" Target="../media/image1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2.emf"/><Relationship Id="rId18" Type="http://schemas.openxmlformats.org/officeDocument/2006/relationships/image" Target="../media/image20.emf"/><Relationship Id="rId3" Type="http://schemas.openxmlformats.org/officeDocument/2006/relationships/image" Target="../media/image19.emf"/><Relationship Id="rId21" Type="http://schemas.openxmlformats.org/officeDocument/2006/relationships/image" Target="../media/image22.emf"/><Relationship Id="rId7" Type="http://schemas.openxmlformats.org/officeDocument/2006/relationships/image" Target="../media/image4.emf"/><Relationship Id="rId12" Type="http://schemas.openxmlformats.org/officeDocument/2006/relationships/image" Target="../media/image11.emf"/><Relationship Id="rId17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emf"/><Relationship Id="rId20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emf"/><Relationship Id="rId15" Type="http://schemas.openxmlformats.org/officeDocument/2006/relationships/image" Target="../media/image14.emf"/><Relationship Id="rId10" Type="http://schemas.openxmlformats.org/officeDocument/2006/relationships/image" Target="../media/image7.emf"/><Relationship Id="rId19" Type="http://schemas.openxmlformats.org/officeDocument/2006/relationships/image" Target="../media/image21.emf"/><Relationship Id="rId4" Type="http://schemas.openxmlformats.org/officeDocument/2006/relationships/image" Target="../media/image200.png"/><Relationship Id="rId9" Type="http://schemas.openxmlformats.org/officeDocument/2006/relationships/image" Target="../media/image6.emf"/><Relationship Id="rId1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6.emf"/><Relationship Id="rId3" Type="http://schemas.openxmlformats.org/officeDocument/2006/relationships/image" Target="../media/image17.emf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29.png"/><Relationship Id="rId15" Type="http://schemas.openxmlformats.org/officeDocument/2006/relationships/image" Target="../media/image21.emf"/><Relationship Id="rId10" Type="http://schemas.openxmlformats.org/officeDocument/2006/relationships/image" Target="../media/image6.emf"/><Relationship Id="rId4" Type="http://schemas.openxmlformats.org/officeDocument/2006/relationships/image" Target="../media/image19.emf"/><Relationship Id="rId9" Type="http://schemas.openxmlformats.org/officeDocument/2006/relationships/image" Target="../media/image5.emf"/><Relationship Id="rId1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21.emf"/><Relationship Id="rId3" Type="http://schemas.openxmlformats.org/officeDocument/2006/relationships/image" Target="../media/image23.emf"/><Relationship Id="rId7" Type="http://schemas.openxmlformats.org/officeDocument/2006/relationships/image" Target="../media/image5.emf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16.emf"/><Relationship Id="rId5" Type="http://schemas.openxmlformats.org/officeDocument/2006/relationships/image" Target="../media/image3.emf"/><Relationship Id="rId15" Type="http://schemas.openxmlformats.org/officeDocument/2006/relationships/image" Target="../media/image29.png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23 (11/29)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608484"/>
              </p:ext>
            </p:extLst>
          </p:nvPr>
        </p:nvGraphicFramePr>
        <p:xfrm>
          <a:off x="465585" y="4243221"/>
          <a:ext cx="1126082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0828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APPROXIMATE MESSAGE PASSING: OPTIMALITY, PROOF OF STATE EVOLUTION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Robustness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0E017BD-C402-7A06-1E3D-59E31E26A7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1876" y="2443258"/>
            <a:ext cx="3568240" cy="357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69C4B-AE85-D865-B5BD-10935874B4B8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8566" y="1306517"/>
            <a:ext cx="3154837" cy="421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A6C0D-2D9B-B217-7AC1-F817B302E9E2}"/>
              </a:ext>
            </a:extLst>
          </p:cNvPr>
          <p:cNvSpPr txBox="1"/>
          <p:nvPr/>
        </p:nvSpPr>
        <p:spPr>
          <a:xfrm>
            <a:off x="4194678" y="1170496"/>
            <a:ext cx="3802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42070C-FB9C-7EC3-4B28-3602551DCE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0309" y="2937911"/>
            <a:ext cx="4951376" cy="37951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749C411-3F2E-153D-79E7-3BB3D3B2D75F}"/>
              </a:ext>
            </a:extLst>
          </p:cNvPr>
          <p:cNvGrpSpPr/>
          <p:nvPr/>
        </p:nvGrpSpPr>
        <p:grpSpPr>
          <a:xfrm>
            <a:off x="10753850" y="2958536"/>
            <a:ext cx="1280244" cy="430649"/>
            <a:chOff x="10753850" y="4734805"/>
            <a:chExt cx="1280244" cy="4306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9DCAF6-57C8-F51D-953A-5BB75A58D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EEF29B5-6ED0-0EE9-9015-5C65A3DEC972}"/>
                    </a:ext>
                  </a:extLst>
                </p:cNvPr>
                <p:cNvSpPr txBox="1"/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6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EEF29B5-6ED0-0EE9-9015-5C65A3DEC9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F946FCB-9D36-14B8-CDC5-091DCA0C092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06951" y="1951642"/>
            <a:ext cx="1178092" cy="3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C4B4BA0-7772-0A75-9B7C-A0552DAEC14A}"/>
              </a:ext>
            </a:extLst>
          </p:cNvPr>
          <p:cNvSpPr/>
          <p:nvPr/>
        </p:nvSpPr>
        <p:spPr>
          <a:xfrm>
            <a:off x="4092169" y="1894853"/>
            <a:ext cx="4041177" cy="668692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AD97F2-48B5-3E71-D6B9-B47E477F3719}"/>
                  </a:ext>
                </a:extLst>
              </p:cNvPr>
              <p:cNvSpPr txBox="1"/>
              <p:nvPr/>
            </p:nvSpPr>
            <p:spPr>
              <a:xfrm>
                <a:off x="243839" y="2665392"/>
                <a:ext cx="1170431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schemeClr val="accent3"/>
                    </a:solidFill>
                    <a:latin typeface="Calibri" panose="020F0502020204030204"/>
                  </a:rPr>
                  <a:t>Iterating this results in fixed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d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AD97F2-48B5-3E71-D6B9-B47E477F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665392"/>
                <a:ext cx="11704319" cy="630942"/>
              </a:xfrm>
              <a:prstGeom prst="rect">
                <a:avLst/>
              </a:prstGeom>
              <a:blipFill>
                <a:blip r:embed="rId13"/>
                <a:stretch>
                  <a:fillRect l="-1302" t="-11765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70F9E94B-6244-84B5-620D-491315497C7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1876" y="2044617"/>
            <a:ext cx="3568240" cy="357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49580-0923-C204-1DF5-9EEB561DC1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4503" y="3389725"/>
            <a:ext cx="5382986" cy="3319509"/>
          </a:xfrm>
          <a:prstGeom prst="roundRect">
            <a:avLst>
              <a:gd name="adj" fmla="val 420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82E9D8-077D-CC56-2793-BAA13A228233}"/>
                  </a:ext>
                </a:extLst>
              </p:cNvPr>
              <p:cNvSpPr txBox="1"/>
              <p:nvPr/>
            </p:nvSpPr>
            <p:spPr>
              <a:xfrm>
                <a:off x="8809178" y="4049486"/>
                <a:ext cx="806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82E9D8-077D-CC56-2793-BAA13A228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178" y="4049486"/>
                <a:ext cx="806631" cy="369332"/>
              </a:xfrm>
              <a:prstGeom prst="rect">
                <a:avLst/>
              </a:prstGeom>
              <a:blipFill>
                <a:blip r:embed="rId1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44A06-D4EE-20AA-92D7-BC858E27E3CA}"/>
                  </a:ext>
                </a:extLst>
              </p:cNvPr>
              <p:cNvSpPr txBox="1"/>
              <p:nvPr/>
            </p:nvSpPr>
            <p:spPr>
              <a:xfrm>
                <a:off x="8809178" y="4572000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44A06-D4EE-20AA-92D7-BC858E27E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178" y="4572000"/>
                <a:ext cx="1031051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530155-63C5-4C58-BE5D-DCE11162B153}"/>
                  </a:ext>
                </a:extLst>
              </p:cNvPr>
              <p:cNvSpPr txBox="1"/>
              <p:nvPr/>
            </p:nvSpPr>
            <p:spPr>
              <a:xfrm>
                <a:off x="8809178" y="5142289"/>
                <a:ext cx="806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530155-63C5-4C58-BE5D-DCE11162B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178" y="5142289"/>
                <a:ext cx="806631" cy="369332"/>
              </a:xfrm>
              <a:prstGeom prst="rect">
                <a:avLst/>
              </a:prstGeom>
              <a:blipFill>
                <a:blip r:embed="rId20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4AA46F-BB61-57F3-E9F4-BFF9F5246B36}"/>
                  </a:ext>
                </a:extLst>
              </p:cNvPr>
              <p:cNvSpPr txBox="1"/>
              <p:nvPr/>
            </p:nvSpPr>
            <p:spPr>
              <a:xfrm>
                <a:off x="8809178" y="5712578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4AA46F-BB61-57F3-E9F4-BFF9F5246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178" y="5712578"/>
                <a:ext cx="1031051" cy="369332"/>
              </a:xfrm>
              <a:prstGeom prst="rect">
                <a:avLst/>
              </a:prstGeom>
              <a:blipFill>
                <a:blip r:embed="rId2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B39EE4-1DCD-F416-2B64-5986C35EFAB4}"/>
                  </a:ext>
                </a:extLst>
              </p:cNvPr>
              <p:cNvSpPr txBox="1"/>
              <p:nvPr/>
            </p:nvSpPr>
            <p:spPr>
              <a:xfrm>
                <a:off x="6112757" y="4280479"/>
                <a:ext cx="749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B39EE4-1DCD-F416-2B64-5986C35EF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757" y="4280479"/>
                <a:ext cx="749179" cy="369332"/>
              </a:xfrm>
              <a:prstGeom prst="rect">
                <a:avLst/>
              </a:prstGeom>
              <a:blipFill>
                <a:blip r:embed="rId2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D5B7520D-0518-3137-1B7C-187552C4BA2E}"/>
              </a:ext>
            </a:extLst>
          </p:cNvPr>
          <p:cNvSpPr/>
          <p:nvPr/>
        </p:nvSpPr>
        <p:spPr>
          <a:xfrm>
            <a:off x="6727370" y="4592515"/>
            <a:ext cx="130501" cy="130501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84BAC6-9709-7299-D416-FC739CB03495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8993" y="733210"/>
            <a:ext cx="837174" cy="254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65A353-BEA7-207B-4E18-46982F475A03}"/>
              </a:ext>
            </a:extLst>
          </p:cNvPr>
          <p:cNvSpPr txBox="1"/>
          <p:nvPr/>
        </p:nvSpPr>
        <p:spPr>
          <a:xfrm>
            <a:off x="4705184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8D7E45-D184-AAC6-8E52-E80C618A8FC6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8576" y="232261"/>
            <a:ext cx="1966467" cy="2627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56F7BB-C22D-17F3-5D2F-A3A765D9887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7515" y="1313722"/>
            <a:ext cx="3413992" cy="26167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712AB4A-57CA-DD41-B11D-15D3836E4986}"/>
              </a:ext>
            </a:extLst>
          </p:cNvPr>
          <p:cNvGrpSpPr/>
          <p:nvPr/>
        </p:nvGrpSpPr>
        <p:grpSpPr>
          <a:xfrm>
            <a:off x="4893294" y="743795"/>
            <a:ext cx="906870" cy="342237"/>
            <a:chOff x="10753850" y="4734805"/>
            <a:chExt cx="1280244" cy="48314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A14C3-FA56-59C2-1E98-B32304A41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F48E822-9001-1D87-462A-C5B1AF1A7CE5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28234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8A198E-5D45-F139-C572-F636E2CB22AB}"/>
              </a:ext>
            </a:extLst>
          </p:cNvPr>
          <p:cNvSpPr/>
          <p:nvPr/>
        </p:nvSpPr>
        <p:spPr>
          <a:xfrm>
            <a:off x="4092169" y="1894853"/>
            <a:ext cx="4041177" cy="668692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075426-D41E-2FDA-4DFD-4317A7EB6B40}"/>
                  </a:ext>
                </a:extLst>
              </p:cNvPr>
              <p:cNvSpPr txBox="1"/>
              <p:nvPr/>
            </p:nvSpPr>
            <p:spPr>
              <a:xfrm>
                <a:off x="243839" y="2665392"/>
                <a:ext cx="11704319" cy="3585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schemeClr val="accent3"/>
                    </a:solidFill>
                    <a:latin typeface="Calibri" panose="020F0502020204030204"/>
                  </a:rPr>
                  <a:t>Iterating this results in fixed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d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Today: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Use state evolution to compute MSE achieved by AMP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Prove this is also the MSE achieved by the posterior mean (i.e. Bayes-optimal estimator)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Free energy perspective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Zoom</a:t>
                </a:r>
                <a:r>
                  <a:rPr lang="en-US" sz="3200" dirty="0" err="1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ing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 out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075426-D41E-2FDA-4DFD-4317A7EB6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665392"/>
                <a:ext cx="11704319" cy="3585597"/>
              </a:xfrm>
              <a:prstGeom prst="rect">
                <a:avLst/>
              </a:prstGeom>
              <a:blipFill>
                <a:blip r:embed="rId15"/>
                <a:stretch>
                  <a:fillRect l="-1410" t="-2113" b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870AC5E-AF9D-C84F-F7D7-B57C11AB2BB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1876" y="2044617"/>
            <a:ext cx="3568240" cy="357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9BB79-D58E-16B9-868E-006C338C9DE1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8993" y="733210"/>
            <a:ext cx="837174" cy="2542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0217ED-6BB2-7104-B15A-E17ED7A08E4A}"/>
              </a:ext>
            </a:extLst>
          </p:cNvPr>
          <p:cNvSpPr txBox="1"/>
          <p:nvPr/>
        </p:nvSpPr>
        <p:spPr>
          <a:xfrm>
            <a:off x="4705184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94601B-E437-C47B-500D-5F104F90F4F6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8576" y="232261"/>
            <a:ext cx="1966467" cy="262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2F2053-0BB5-F030-D085-698F733A5949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7515" y="1313722"/>
            <a:ext cx="3413992" cy="2616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95848E-8B15-6EE0-36D8-199A84B12F14}"/>
              </a:ext>
            </a:extLst>
          </p:cNvPr>
          <p:cNvGrpSpPr/>
          <p:nvPr/>
        </p:nvGrpSpPr>
        <p:grpSpPr>
          <a:xfrm>
            <a:off x="4893294" y="743795"/>
            <a:ext cx="906870" cy="342237"/>
            <a:chOff x="10753850" y="4734805"/>
            <a:chExt cx="1280244" cy="4831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04BEB0-A4A5-CB96-DEFE-CEC5F59D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963377F-C14C-AFCC-2809-4E8CB0C21ECC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2614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F9E9-C8C6-2E1E-7760-991DDF3A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FOR AMP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47D0E5-4DCD-83DD-98B9-530EA36E2D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845639"/>
                <a:ext cx="11704320" cy="492751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MS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denote MSE achieved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steps of AMP, i.e.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MSE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AMP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MS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≝</m:t>
                    </m:r>
                    <m:limLow>
                      <m:limLow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→∞</m:t>
                        </m:r>
                      </m:lim>
                    </m:limLow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MSE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dirty="0"/>
                  <a:t>Define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MMSE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MMSE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analogously for Bayes-optimal estimator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sepChr m:val="∣"/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</m: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47D0E5-4DCD-83DD-98B9-530EA36E2D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845639"/>
                <a:ext cx="11704320" cy="4927511"/>
              </a:xfrm>
              <a:blipFill>
                <a:blip r:embed="rId2"/>
                <a:stretch>
                  <a:fillRect l="-1410" t="-3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9479971-16AB-0149-9E5E-62E587C25BC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8993" y="733210"/>
            <a:ext cx="837174" cy="254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BD8B16-D74E-FCC2-2B09-0C250ECC7AE2}"/>
              </a:ext>
            </a:extLst>
          </p:cNvPr>
          <p:cNvSpPr txBox="1"/>
          <p:nvPr/>
        </p:nvSpPr>
        <p:spPr>
          <a:xfrm>
            <a:off x="4705184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36175-1E08-DE87-884C-AC8E7235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3F2DA-EF85-1A9E-283A-AD94A8CE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16B59-99DC-23D3-8AF3-FD9D18F1E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3D9FB-1A0E-8C0D-F7C2-3C32CCCEB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19AEC-483B-26CB-46CC-633E35E213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02E1D-3008-56F7-7EFF-70ED0DDB17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34679-B4D7-4A1A-CDF6-220DFD03E6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B07EB-61F4-284D-73DC-7761CA227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BCFDD3-785F-7517-C540-CD9A9B59BBE8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8576" y="232261"/>
            <a:ext cx="1966467" cy="262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BE22E8-42D3-D2AA-AB91-5F0DE6804FE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7515" y="1313722"/>
            <a:ext cx="3413992" cy="2616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61347-AC1D-A07D-1456-4394ACFFC96B}"/>
              </a:ext>
            </a:extLst>
          </p:cNvPr>
          <p:cNvGrpSpPr/>
          <p:nvPr/>
        </p:nvGrpSpPr>
        <p:grpSpPr>
          <a:xfrm>
            <a:off x="4893294" y="743795"/>
            <a:ext cx="906870" cy="342237"/>
            <a:chOff x="10753850" y="4734805"/>
            <a:chExt cx="1280244" cy="4831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74008C-E41A-ABD1-8444-F0D3682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5450330"/>
                <a:ext cx="6154737" cy="1124351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Lemma 1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MS</m:t>
                    </m:r>
                    <m:sSub>
                      <m:sSub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;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=1−</m:t>
                    </m:r>
                    <m:f>
                      <m:f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𝛾</m:t>
                            </m:r>
                          </m:e>
                          <m:sub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𝜆</m:t>
                            </m:r>
                          </m:e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5450330"/>
                <a:ext cx="6154737" cy="1124351"/>
              </a:xfrm>
              <a:prstGeom prst="roundRect">
                <a:avLst>
                  <a:gd name="adj" fmla="val 20043"/>
                </a:avLst>
              </a:prstGeom>
              <a:blipFill>
                <a:blip r:embed="rId15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A317F5F-326B-C0C7-0B1C-894FE42A3831}"/>
              </a:ext>
            </a:extLst>
          </p:cNvPr>
          <p:cNvSpPr txBox="1"/>
          <p:nvPr/>
        </p:nvSpPr>
        <p:spPr>
          <a:xfrm>
            <a:off x="6615054" y="5445111"/>
            <a:ext cx="5765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Proof: Just plug into state evolution (see board)</a:t>
            </a:r>
          </a:p>
        </p:txBody>
      </p:sp>
    </p:spTree>
    <p:extLst>
      <p:ext uri="{BB962C8B-B14F-4D97-AF65-F5344CB8AC3E}">
        <p14:creationId xmlns:p14="http://schemas.microsoft.com/office/powerpoint/2010/main" val="39581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F9E9-C8C6-2E1E-7760-991DDF3A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FOR AMP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79971-16AB-0149-9E5E-62E587C25B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8993" y="733210"/>
            <a:ext cx="837174" cy="254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BD8B16-D74E-FCC2-2B09-0C250ECC7AE2}"/>
              </a:ext>
            </a:extLst>
          </p:cNvPr>
          <p:cNvSpPr txBox="1"/>
          <p:nvPr/>
        </p:nvSpPr>
        <p:spPr>
          <a:xfrm>
            <a:off x="4705184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36175-1E08-DE87-884C-AC8E7235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3F2DA-EF85-1A9E-283A-AD94A8CE5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16B59-99DC-23D3-8AF3-FD9D18F1E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3D9FB-1A0E-8C0D-F7C2-3C32CCCEB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19AEC-483B-26CB-46CC-633E35E213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02E1D-3008-56F7-7EFF-70ED0DDB17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34679-B4D7-4A1A-CDF6-220DFD03E6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B07EB-61F4-284D-73DC-7761CA227C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BCFDD3-785F-7517-C540-CD9A9B59BBE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8576" y="232261"/>
            <a:ext cx="1966467" cy="262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BE22E8-42D3-D2AA-AB91-5F0DE6804FE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7515" y="1313722"/>
            <a:ext cx="3413992" cy="2616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61347-AC1D-A07D-1456-4394ACFFC96B}"/>
              </a:ext>
            </a:extLst>
          </p:cNvPr>
          <p:cNvGrpSpPr/>
          <p:nvPr/>
        </p:nvGrpSpPr>
        <p:grpSpPr>
          <a:xfrm>
            <a:off x="4893294" y="743795"/>
            <a:ext cx="906870" cy="342237"/>
            <a:chOff x="10753850" y="4734805"/>
            <a:chExt cx="1280244" cy="4831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74008C-E41A-ABD1-8444-F0D3682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8631" y="1927128"/>
                <a:ext cx="6154737" cy="1124351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Lemma 1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MS</m:t>
                    </m:r>
                    <m:sSub>
                      <m:sSub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;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=1−</m:t>
                    </m:r>
                    <m:f>
                      <m:f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𝛾</m:t>
                            </m:r>
                          </m:e>
                          <m:sub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𝜆</m:t>
                            </m:r>
                          </m:e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631" y="1927128"/>
                <a:ext cx="6154737" cy="1124351"/>
              </a:xfrm>
              <a:prstGeom prst="roundRect">
                <a:avLst>
                  <a:gd name="adj" fmla="val 20043"/>
                </a:avLst>
              </a:prstGeom>
              <a:blipFill>
                <a:blip r:embed="rId14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9A6848BD-AF1B-2E5C-37E8-ACE6184AC86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2325"/>
          <a:stretch/>
        </p:blipFill>
        <p:spPr>
          <a:xfrm>
            <a:off x="3597412" y="3296327"/>
            <a:ext cx="4997173" cy="3011573"/>
          </a:xfrm>
          <a:prstGeom prst="roundRect">
            <a:avLst>
              <a:gd name="adj" fmla="val 4031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D1766B-8EBB-1524-99F5-B73D48AB8558}"/>
                  </a:ext>
                </a:extLst>
              </p:cNvPr>
              <p:cNvSpPr txBox="1"/>
              <p:nvPr/>
            </p:nvSpPr>
            <p:spPr>
              <a:xfrm>
                <a:off x="5961809" y="6343848"/>
                <a:ext cx="617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D1766B-8EBB-1524-99F5-B73D48AB8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809" y="6343848"/>
                <a:ext cx="617517" cy="461665"/>
              </a:xfrm>
              <a:prstGeom prst="rect">
                <a:avLst/>
              </a:prstGeom>
              <a:blipFill>
                <a:blip r:embed="rId1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43CB20-2D3F-B076-9866-4F82AB9DEC54}"/>
                  </a:ext>
                </a:extLst>
              </p:cNvPr>
              <p:cNvSpPr txBox="1"/>
              <p:nvPr/>
            </p:nvSpPr>
            <p:spPr>
              <a:xfrm>
                <a:off x="1390114" y="4571280"/>
                <a:ext cx="22072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MS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AMP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43CB20-2D3F-B076-9866-4F82AB9DE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114" y="4571280"/>
                <a:ext cx="2207298" cy="461665"/>
              </a:xfrm>
              <a:prstGeom prst="rect">
                <a:avLst/>
              </a:prstGeom>
              <a:blipFill>
                <a:blip r:embed="rId1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616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F9E9-C8C6-2E1E-7760-991DDF3A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FOR AMP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79971-16AB-0149-9E5E-62E587C25B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8993" y="733210"/>
            <a:ext cx="837174" cy="254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BD8B16-D74E-FCC2-2B09-0C250ECC7AE2}"/>
              </a:ext>
            </a:extLst>
          </p:cNvPr>
          <p:cNvSpPr txBox="1"/>
          <p:nvPr/>
        </p:nvSpPr>
        <p:spPr>
          <a:xfrm>
            <a:off x="4705184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36175-1E08-DE87-884C-AC8E7235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3F2DA-EF85-1A9E-283A-AD94A8CE5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16B59-99DC-23D3-8AF3-FD9D18F1E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3D9FB-1A0E-8C0D-F7C2-3C32CCCEB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19AEC-483B-26CB-46CC-633E35E213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02E1D-3008-56F7-7EFF-70ED0DDB17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34679-B4D7-4A1A-CDF6-220DFD03E6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B07EB-61F4-284D-73DC-7761CA227C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BCFDD3-785F-7517-C540-CD9A9B59BBE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8576" y="232261"/>
            <a:ext cx="1966467" cy="262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BE22E8-42D3-D2AA-AB91-5F0DE6804FE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7515" y="1313722"/>
            <a:ext cx="3413992" cy="2616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61347-AC1D-A07D-1456-4394ACFFC96B}"/>
              </a:ext>
            </a:extLst>
          </p:cNvPr>
          <p:cNvGrpSpPr/>
          <p:nvPr/>
        </p:nvGrpSpPr>
        <p:grpSpPr>
          <a:xfrm>
            <a:off x="4893294" y="743795"/>
            <a:ext cx="906870" cy="342237"/>
            <a:chOff x="10753850" y="4734805"/>
            <a:chExt cx="1280244" cy="4831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74008C-E41A-ABD1-8444-F0D3682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EAE1B5-5913-8A04-620B-E703CC3AF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8631" y="1927128"/>
                <a:ext cx="6154737" cy="1124351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Lemma 1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MS</m:t>
                    </m:r>
                    <m:sSub>
                      <m:sSub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AMP</m:t>
                        </m:r>
                      </m:sub>
                    </m:sSub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;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=1−</m:t>
                    </m:r>
                    <m:f>
                      <m:f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𝛾</m:t>
                            </m:r>
                          </m:e>
                          <m:sub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𝜆</m:t>
                            </m:r>
                          </m:e>
                          <m:sup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992CE636-040B-A247-D7BD-C3D5555C7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631" y="1927128"/>
                <a:ext cx="6154737" cy="1124351"/>
              </a:xfrm>
              <a:prstGeom prst="roundRect">
                <a:avLst>
                  <a:gd name="adj" fmla="val 20043"/>
                </a:avLst>
              </a:prstGeom>
              <a:blipFill>
                <a:blip r:embed="rId14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9A6848BD-AF1B-2E5C-37E8-ACE6184AC86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2325"/>
          <a:stretch/>
        </p:blipFill>
        <p:spPr>
          <a:xfrm>
            <a:off x="2492629" y="3296327"/>
            <a:ext cx="4997173" cy="3011573"/>
          </a:xfrm>
          <a:prstGeom prst="roundRect">
            <a:avLst>
              <a:gd name="adj" fmla="val 4031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D1766B-8EBB-1524-99F5-B73D48AB8558}"/>
                  </a:ext>
                </a:extLst>
              </p:cNvPr>
              <p:cNvSpPr txBox="1"/>
              <p:nvPr/>
            </p:nvSpPr>
            <p:spPr>
              <a:xfrm>
                <a:off x="4857026" y="6343848"/>
                <a:ext cx="617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D1766B-8EBB-1524-99F5-B73D48AB8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026" y="6343848"/>
                <a:ext cx="617517" cy="461665"/>
              </a:xfrm>
              <a:prstGeom prst="rect">
                <a:avLst/>
              </a:prstGeom>
              <a:blipFill>
                <a:blip r:embed="rId1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43CB20-2D3F-B076-9866-4F82AB9DEC54}"/>
                  </a:ext>
                </a:extLst>
              </p:cNvPr>
              <p:cNvSpPr txBox="1"/>
              <p:nvPr/>
            </p:nvSpPr>
            <p:spPr>
              <a:xfrm>
                <a:off x="285331" y="4571280"/>
                <a:ext cx="22072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MS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AMP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43CB20-2D3F-B076-9866-4F82AB9DE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31" y="4571280"/>
                <a:ext cx="2207298" cy="461665"/>
              </a:xfrm>
              <a:prstGeom prst="rect">
                <a:avLst/>
              </a:prstGeom>
              <a:blipFill>
                <a:blip r:embed="rId1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CBA510C-19EB-612B-A9B0-4190207832E1}"/>
              </a:ext>
            </a:extLst>
          </p:cNvPr>
          <p:cNvSpPr txBox="1"/>
          <p:nvPr/>
        </p:nvSpPr>
        <p:spPr>
          <a:xfrm>
            <a:off x="7980292" y="3832616"/>
            <a:ext cx="375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Statistical physics-based methods give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very accurate </a:t>
            </a:r>
            <a:r>
              <a:rPr lang="en-US" sz="2400" b="1" dirty="0">
                <a:solidFill>
                  <a:schemeClr val="accent2"/>
                </a:solidFill>
              </a:rPr>
              <a:t>predictions of algorithm behavior!</a:t>
            </a:r>
          </a:p>
        </p:txBody>
      </p:sp>
    </p:spTree>
    <p:extLst>
      <p:ext uri="{BB962C8B-B14F-4D97-AF65-F5344CB8AC3E}">
        <p14:creationId xmlns:p14="http://schemas.microsoft.com/office/powerpoint/2010/main" val="3952544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B535-69B6-6493-C853-22E29607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 IS OPTIMAL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DBE71-3CA8-D85D-0096-DECDAEE94B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8993" y="733210"/>
            <a:ext cx="837174" cy="254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68E2E-5A46-D8FA-2561-5063DC90AE56}"/>
              </a:ext>
            </a:extLst>
          </p:cNvPr>
          <p:cNvSpPr txBox="1"/>
          <p:nvPr/>
        </p:nvSpPr>
        <p:spPr>
          <a:xfrm>
            <a:off x="4705184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6D251-838D-5A58-EEE5-E92A5F669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AD49B-69A7-C854-F7E3-AB21338DD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6745A-71CA-E600-29CA-BFB6961E7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14594-02DD-4144-3D81-6D658F2E9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1CCAA-5B68-D602-568B-AE34B65A9F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EF37BE-9C71-F8CA-41F2-F7D57E9E0D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E1FB85-36AE-98E3-635A-71BC090518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C98BE-6358-4680-CF2C-E02A15A19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CAE418-C45D-804E-9085-D7DAEBEE9CE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8576" y="232261"/>
            <a:ext cx="1966467" cy="262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D9BD6C-DEB2-50CE-84D6-00A630A7C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7515" y="1313722"/>
            <a:ext cx="3413992" cy="2616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D3B442-93D5-8A35-6E22-46686C76B895}"/>
              </a:ext>
            </a:extLst>
          </p:cNvPr>
          <p:cNvGrpSpPr/>
          <p:nvPr/>
        </p:nvGrpSpPr>
        <p:grpSpPr>
          <a:xfrm>
            <a:off x="4893294" y="743795"/>
            <a:ext cx="906870" cy="342237"/>
            <a:chOff x="10753850" y="4734805"/>
            <a:chExt cx="1280244" cy="4831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1BC548-23EC-0914-758D-3F1F594E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C80B590-249B-15F7-DD7D-8517AAC4F081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C80B590-249B-15F7-DD7D-8517AAC4F0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02A4A573-AF9B-99A5-43CC-74E3CFB6E0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1927129"/>
                <a:ext cx="8077667" cy="882574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Lemma 2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MMSE</m:t>
                    </m:r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lim</m:t>
                            </m:r>
                          </m:e>
                          <m:lim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MS</m:t>
                        </m:r>
                        <m:sSub>
                          <m:sSub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AMP</m:t>
                            </m:r>
                          </m:sub>
                        </m:sSub>
                      </m:e>
                    </m:func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;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</m:oMath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02A4A573-AF9B-99A5-43CC-74E3CFB6E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927129"/>
                <a:ext cx="8077667" cy="882574"/>
              </a:xfrm>
              <a:prstGeom prst="roundRect">
                <a:avLst>
                  <a:gd name="adj" fmla="val 20043"/>
                </a:avLst>
              </a:prstGeom>
              <a:blipFill>
                <a:blip r:embed="rId14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72CE67D-C04D-8163-30B1-B3EC37256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161432"/>
                <a:ext cx="11704320" cy="361171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tool in proof:</a:t>
                </a:r>
                <a:r>
                  <a:rPr lang="en-US" dirty="0"/>
                  <a:t>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increases, information present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about signal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dirty="0"/>
                  <a:t> increases at a rate 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MMSE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72CE67D-C04D-8163-30B1-B3EC37256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161432"/>
                <a:ext cx="11704320" cy="3611718"/>
              </a:xfrm>
              <a:blipFill>
                <a:blip r:embed="rId15"/>
                <a:stretch>
                  <a:fillRect l="-1410" t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1C36D7B0-F9E5-9264-7ACF-D211EE03D4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39" y="4366252"/>
                <a:ext cx="7485699" cy="1861699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I-MMSE relation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[Guo-</a:t>
                </a:r>
                <a:r>
                  <a:rPr kumimoji="0" lang="en-US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Shamai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-</a:t>
                </a:r>
                <a:r>
                  <a:rPr kumimoji="0" lang="en-US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Verdu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 ‘05]: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den>
                      </m:f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⋅</m:t>
                      </m:r>
                      <m:f>
                        <m:f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𝜕𝜆</m:t>
                          </m:r>
                        </m:den>
                      </m:f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𝐼</m:t>
                      </m:r>
                      <m:d>
                        <m:d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  <m:sSup>
                            <m:sSupPr>
                              <m:ctrlPr>
                                <a:rPr kumimoji="0" lang="en-US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e>
                            <m:sup>
                              <m:r>
                                <a:rPr kumimoji="0" lang="en-US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⊤</m:t>
                              </m:r>
                            </m:sup>
                          </m:sSup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;</m:t>
                          </m:r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𝑌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0" lang="en-US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MMSE</m:t>
                      </m:r>
                      <m:d>
                        <m:d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1C36D7B0-F9E5-9264-7ACF-D211EE03D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4366252"/>
                <a:ext cx="7485699" cy="1861699"/>
              </a:xfrm>
              <a:prstGeom prst="roundRect">
                <a:avLst>
                  <a:gd name="adj" fmla="val 20043"/>
                </a:avLst>
              </a:prstGeom>
              <a:blipFill>
                <a:blip r:embed="rId16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D9848A-BA1E-78BB-4DBD-FDDC429B7334}"/>
                  </a:ext>
                </a:extLst>
              </p:cNvPr>
              <p:cNvSpPr txBox="1"/>
              <p:nvPr/>
            </p:nvSpPr>
            <p:spPr>
              <a:xfrm>
                <a:off x="8204699" y="5049542"/>
                <a:ext cx="40052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mutual information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i.e. how much uncertainty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removed upon observing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D9848A-BA1E-78BB-4DBD-FDDC429B7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699" y="5049542"/>
                <a:ext cx="4005262" cy="1200329"/>
              </a:xfrm>
              <a:prstGeom prst="rect">
                <a:avLst/>
              </a:prstGeom>
              <a:blipFill>
                <a:blip r:embed="rId17"/>
                <a:stretch>
                  <a:fillRect l="-2532" t="-416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0064A21-C94D-B212-A16B-024AA0D5AD4A}"/>
              </a:ext>
            </a:extLst>
          </p:cNvPr>
          <p:cNvSpPr/>
          <p:nvPr/>
        </p:nvSpPr>
        <p:spPr>
          <a:xfrm>
            <a:off x="2143124" y="5297101"/>
            <a:ext cx="1872138" cy="632212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C7BBF6-4614-4C44-8FAE-37899AC1CCFC}"/>
              </a:ext>
            </a:extLst>
          </p:cNvPr>
          <p:cNvCxnSpPr>
            <a:stCxn id="22" idx="0"/>
          </p:cNvCxnSpPr>
          <p:nvPr/>
        </p:nvCxnSpPr>
        <p:spPr>
          <a:xfrm>
            <a:off x="3079193" y="5297101"/>
            <a:ext cx="4993245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B535-69B6-6493-C853-22E29607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 IS OPTIMAL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DBE71-3CA8-D85D-0096-DECDAEE94B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8993" y="733210"/>
            <a:ext cx="837174" cy="254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68E2E-5A46-D8FA-2561-5063DC90AE56}"/>
              </a:ext>
            </a:extLst>
          </p:cNvPr>
          <p:cNvSpPr txBox="1"/>
          <p:nvPr/>
        </p:nvSpPr>
        <p:spPr>
          <a:xfrm>
            <a:off x="4705184" y="84850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                               “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6D251-838D-5A58-EEE5-E92A5F669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AD49B-69A7-C854-F7E3-AB21338DD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6745A-71CA-E600-29CA-BFB6961E7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14594-02DD-4144-3D81-6D658F2E9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1CCAA-5B68-D602-568B-AE34B65A9F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EF37BE-9C71-F8CA-41F2-F7D57E9E0D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E1FB85-36AE-98E3-635A-71BC090518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C98BE-6358-4680-CF2C-E02A15A19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CAE418-C45D-804E-9085-D7DAEBEE9CE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8576" y="232261"/>
            <a:ext cx="1966467" cy="262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D9BD6C-DEB2-50CE-84D6-00A630A7C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7515" y="1313722"/>
            <a:ext cx="3413992" cy="2616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D3B442-93D5-8A35-6E22-46686C76B895}"/>
              </a:ext>
            </a:extLst>
          </p:cNvPr>
          <p:cNvGrpSpPr/>
          <p:nvPr/>
        </p:nvGrpSpPr>
        <p:grpSpPr>
          <a:xfrm>
            <a:off x="4893294" y="743795"/>
            <a:ext cx="906870" cy="342237"/>
            <a:chOff x="10753850" y="4734805"/>
            <a:chExt cx="1280244" cy="4831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1BC548-23EC-0914-758D-3F1F594E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C80B590-249B-15F7-DD7D-8517AAC4F081}"/>
                    </a:ext>
                  </a:extLst>
                </p:cNvPr>
                <p:cNvSpPr txBox="1"/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2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C80B590-249B-15F7-DD7D-8517AAC4F0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4545" y="4826901"/>
                  <a:ext cx="401816" cy="39104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02A4A573-AF9B-99A5-43CC-74E3CFB6E0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1927129"/>
                <a:ext cx="8077667" cy="882574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Lemma 2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MMSE</m:t>
                    </m:r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lim</m:t>
                            </m:r>
                          </m:e>
                          <m:lim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  <m: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MS</m:t>
                        </m:r>
                        <m:sSub>
                          <m:sSub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AMP</m:t>
                            </m:r>
                          </m:sub>
                        </m:sSub>
                      </m:e>
                    </m:func>
                    <m:d>
                      <m:d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;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</m:d>
                  </m:oMath>
                </a14:m>
                <a:endParaRPr kumimoji="0" lang="en-US" b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02A4A573-AF9B-99A5-43CC-74E3CFB6E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927129"/>
                <a:ext cx="8077667" cy="882574"/>
              </a:xfrm>
              <a:prstGeom prst="roundRect">
                <a:avLst>
                  <a:gd name="adj" fmla="val 20043"/>
                </a:avLst>
              </a:prstGeom>
              <a:blipFill>
                <a:blip r:embed="rId14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72CE67D-C04D-8163-30B1-B3EC37256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161432"/>
                <a:ext cx="11704320" cy="361171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tool in proof:</a:t>
                </a:r>
                <a:r>
                  <a:rPr lang="en-US" dirty="0"/>
                  <a:t>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increases, information present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about signal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dirty="0"/>
                  <a:t> increases at a rate 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MMSE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72CE67D-C04D-8163-30B1-B3EC37256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161432"/>
                <a:ext cx="11704320" cy="3611718"/>
              </a:xfrm>
              <a:blipFill>
                <a:blip r:embed="rId15"/>
                <a:stretch>
                  <a:fillRect l="-1410" t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ADA59052-DB15-2C19-6402-FCA9F4BF92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9856" y="4278969"/>
            <a:ext cx="4332288" cy="7987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75840CF-5FCD-2EDB-9AD2-51CA5753E7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0823" y="5501794"/>
            <a:ext cx="3932136" cy="7995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6DE4DF-D141-1E2B-937F-E7BF1FE38F59}"/>
              </a:ext>
            </a:extLst>
          </p:cNvPr>
          <p:cNvSpPr txBox="1"/>
          <p:nvPr/>
        </p:nvSpPr>
        <p:spPr>
          <a:xfrm>
            <a:off x="562927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31" name="U-Turn Arrow 30">
            <a:extLst>
              <a:ext uri="{FF2B5EF4-FFF2-40B4-BE49-F238E27FC236}">
                <a16:creationId xmlns:a16="http://schemas.microsoft.com/office/drawing/2014/main" id="{18ED4CA9-8669-75E7-2F5F-8E2676B9D530}"/>
              </a:ext>
            </a:extLst>
          </p:cNvPr>
          <p:cNvSpPr/>
          <p:nvPr/>
        </p:nvSpPr>
        <p:spPr>
          <a:xfrm rot="5400000" flipV="1">
            <a:off x="1591280" y="4135055"/>
            <a:ext cx="1729970" cy="2602703"/>
          </a:xfrm>
          <a:prstGeom prst="uturnArrow">
            <a:avLst>
              <a:gd name="adj1" fmla="val 9644"/>
              <a:gd name="adj2" fmla="val 21696"/>
              <a:gd name="adj3" fmla="val 34068"/>
              <a:gd name="adj4" fmla="val 21473"/>
              <a:gd name="adj5" fmla="val 4069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A7091D-3578-B86C-3DC3-833C07662B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22087" y="5482640"/>
            <a:ext cx="3740205" cy="8187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EFA4810-997C-A9CB-B540-9892715839AB}"/>
                  </a:ext>
                </a:extLst>
              </p:cNvPr>
              <p:cNvSpPr txBox="1"/>
              <p:nvPr/>
            </p:nvSpPr>
            <p:spPr>
              <a:xfrm rot="14400000">
                <a:off x="8116828" y="4831917"/>
                <a:ext cx="6351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EFA4810-997C-A9CB-B540-989271583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400000">
                <a:off x="8116828" y="4831917"/>
                <a:ext cx="635110" cy="646331"/>
              </a:xfrm>
              <a:prstGeom prst="rect">
                <a:avLst/>
              </a:prstGeom>
              <a:blipFill>
                <a:blip r:embed="rId19"/>
                <a:stretch>
                  <a:fillRect t="-1429" r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7E7CB1D0-0187-A22E-C4A8-91737B567EE1}"/>
              </a:ext>
            </a:extLst>
          </p:cNvPr>
          <p:cNvSpPr txBox="1"/>
          <p:nvPr/>
        </p:nvSpPr>
        <p:spPr>
          <a:xfrm>
            <a:off x="10193840" y="4756982"/>
            <a:ext cx="184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(see board)</a:t>
            </a:r>
          </a:p>
        </p:txBody>
      </p:sp>
    </p:spTree>
    <p:extLst>
      <p:ext uri="{BB962C8B-B14F-4D97-AF65-F5344CB8AC3E}">
        <p14:creationId xmlns:p14="http://schemas.microsoft.com/office/powerpoint/2010/main" val="398490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0CCF-3CBA-59A8-608B-CA275152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Recall that fixed points of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belief propagation </a:t>
                </a:r>
                <a:r>
                  <a:rPr lang="en-US" dirty="0"/>
                  <a:t>corresponded to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stationary points of the Bethe free energy</a:t>
                </a:r>
              </a:p>
              <a:p>
                <a:pPr marL="0" indent="0">
                  <a:buNone/>
                </a:pPr>
                <a:r>
                  <a:rPr lang="en-US" dirty="0"/>
                  <a:t>There is an analogous optimization-based interpretation of AMP!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Mean-field approximation: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Fixed point satisfies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MF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MF</m:t>
                        </m:r>
                      </m:sub>
                    </m:sSub>
                  </m:oMath>
                </a14:m>
                <a:r>
                  <a:rPr lang="en-US" dirty="0"/>
                  <a:t> is the Gibbs free energy of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product distribution </a:t>
                </a:r>
                <a:r>
                  <a:rPr lang="en-US" dirty="0"/>
                  <a:t>with marginal expectations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i.e. mean-field is trying to optimize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2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B68CBA7-D9F4-C661-E406-C1DFCF6D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25" y="5682773"/>
            <a:ext cx="5341649" cy="891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8B062-95A2-BC26-5FD1-04568AAC7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548" y="3305896"/>
            <a:ext cx="3867680" cy="8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0CCF-3CBA-59A8-608B-CA275152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PERSPECTIVE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Recall that fixed points of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belief propagation </a:t>
                </a:r>
                <a:r>
                  <a:rPr lang="en-US" dirty="0"/>
                  <a:t>corresponded to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stationary points of the Bethe free energy</a:t>
                </a:r>
              </a:p>
              <a:p>
                <a:pPr marL="0" indent="0">
                  <a:buNone/>
                </a:pPr>
                <a:r>
                  <a:rPr lang="en-US" dirty="0"/>
                  <a:t>There is an analogous optimization-based interpretation of AMP!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Approximate message passing: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Fixed point satisfies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MF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MF</m:t>
                        </m:r>
                      </m:sub>
                    </m:sSub>
                  </m:oMath>
                </a14:m>
                <a:r>
                  <a:rPr lang="en-US" dirty="0"/>
                  <a:t> is the Gibbs free energy of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product distribution </a:t>
                </a:r>
                <a:r>
                  <a:rPr lang="en-US" dirty="0"/>
                  <a:t>with marginal expectations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i.e. mean-field is trying to optimize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2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B68CBA7-D9F4-C661-E406-C1DFCF6D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25" y="5682773"/>
            <a:ext cx="5341649" cy="891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BE3AB-8096-0823-D9B4-01271F472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04"/>
          <a:stretch/>
        </p:blipFill>
        <p:spPr>
          <a:xfrm>
            <a:off x="5800607" y="3507690"/>
            <a:ext cx="1114913" cy="374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9103C-AB58-D4E0-4AF0-D604BFED0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066" y="3343728"/>
            <a:ext cx="4989609" cy="70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19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A059E0-0D3B-3AD6-7798-F0E5D0544F5F}"/>
              </a:ext>
            </a:extLst>
          </p:cNvPr>
          <p:cNvGrpSpPr/>
          <p:nvPr/>
        </p:nvGrpSpPr>
        <p:grpSpPr>
          <a:xfrm>
            <a:off x="4921987" y="109062"/>
            <a:ext cx="6853221" cy="4227716"/>
            <a:chOff x="4921987" y="804645"/>
            <a:chExt cx="6853221" cy="42277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29128E-17D4-5477-3B91-4F85AD2AC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2602" y="2704066"/>
              <a:ext cx="1590338" cy="918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E61468-B32E-61A4-AC0A-5CD045040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96" r="74963" b="-1"/>
            <a:stretch/>
          </p:blipFill>
          <p:spPr>
            <a:xfrm>
              <a:off x="6013928" y="2732867"/>
              <a:ext cx="330093" cy="55128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16FC2D-BBD7-24AF-CF60-C7BCD9D6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0843" y="2928622"/>
              <a:ext cx="255350" cy="322547"/>
            </a:xfrm>
            <a:prstGeom prst="rect">
              <a:avLst/>
            </a:prstGeom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B767AE3-2131-447E-B913-407B76B521A0}"/>
                </a:ext>
              </a:extLst>
            </p:cNvPr>
            <p:cNvSpPr/>
            <p:nvPr/>
          </p:nvSpPr>
          <p:spPr>
            <a:xfrm>
              <a:off x="4921987" y="1369338"/>
              <a:ext cx="6749827" cy="3126447"/>
            </a:xfrm>
            <a:prstGeom prst="round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1AEBED-1179-6E23-A934-EE87675D3F0D}"/>
                </a:ext>
              </a:extLst>
            </p:cNvPr>
            <p:cNvSpPr txBox="1"/>
            <p:nvPr/>
          </p:nvSpPr>
          <p:spPr>
            <a:xfrm>
              <a:off x="5858123" y="4570696"/>
              <a:ext cx="4877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approximate message passing (AMP)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B69745FA-376E-4A65-6E7A-4C02C01ECF85}"/>
                </a:ext>
              </a:extLst>
            </p:cNvPr>
            <p:cNvSpPr/>
            <p:nvPr/>
          </p:nvSpPr>
          <p:spPr>
            <a:xfrm rot="16200000">
              <a:off x="9247522" y="1597896"/>
              <a:ext cx="385368" cy="1635358"/>
            </a:xfrm>
            <a:prstGeom prst="leftBrac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68CE1E-4B94-5249-09DC-E7D7E307F933}"/>
                </a:ext>
              </a:extLst>
            </p:cNvPr>
            <p:cNvSpPr txBox="1"/>
            <p:nvPr/>
          </p:nvSpPr>
          <p:spPr>
            <a:xfrm>
              <a:off x="8523916" y="2605523"/>
              <a:ext cx="23209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Onsager correction/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”memory term”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A3A585A-C161-196B-150D-D07D0C4CD712}"/>
                </a:ext>
              </a:extLst>
            </p:cNvPr>
            <p:cNvSpPr/>
            <p:nvPr/>
          </p:nvSpPr>
          <p:spPr>
            <a:xfrm>
              <a:off x="5105895" y="1545175"/>
              <a:ext cx="3160666" cy="925657"/>
            </a:xfrm>
            <a:prstGeom prst="roundRect">
              <a:avLst>
                <a:gd name="adj" fmla="val 3494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FF23DDE-ABB2-4F4A-72B4-47327C35F2A8}"/>
                </a:ext>
              </a:extLst>
            </p:cNvPr>
            <p:cNvCxnSpPr>
              <a:cxnSpLocks/>
              <a:stCxn id="22" idx="0"/>
              <a:endCxn id="25" idx="2"/>
            </p:cNvCxnSpPr>
            <p:nvPr/>
          </p:nvCxnSpPr>
          <p:spPr>
            <a:xfrm flipV="1">
              <a:off x="6686228" y="1266049"/>
              <a:ext cx="141515" cy="27912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54EDFA-E098-7054-E7E1-C8A39778473D}"/>
                </a:ext>
              </a:extLst>
            </p:cNvPr>
            <p:cNvSpPr txBox="1"/>
            <p:nvPr/>
          </p:nvSpPr>
          <p:spPr>
            <a:xfrm>
              <a:off x="5032958" y="804645"/>
              <a:ext cx="3589569" cy="461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mean-field approximation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5E2A7A9-0F33-586A-1B45-BADF85820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7274" y="3803323"/>
              <a:ext cx="2709819" cy="36381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E57366-F465-D565-8CF6-ED155CC58801}"/>
                </a:ext>
              </a:extLst>
            </p:cNvPr>
            <p:cNvSpPr txBox="1"/>
            <p:nvPr/>
          </p:nvSpPr>
          <p:spPr>
            <a:xfrm>
              <a:off x="8071870" y="3564539"/>
              <a:ext cx="3703338" cy="84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(estimate for marginal expectation)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BD2BB7F-CEDB-A8E8-F5C1-9313388C1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996" r="312"/>
            <a:stretch/>
          </p:blipFill>
          <p:spPr>
            <a:xfrm>
              <a:off x="6898102" y="1845837"/>
              <a:ext cx="3867680" cy="37400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5D42E5F-73A4-D769-AF96-65CCB6195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348" r="70281"/>
            <a:stretch/>
          </p:blipFill>
          <p:spPr>
            <a:xfrm>
              <a:off x="6324076" y="1516987"/>
              <a:ext cx="574026" cy="104532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AF18ADA-04A6-E924-14E8-3BC17DC8A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77604"/>
            <a:stretch/>
          </p:blipFill>
          <p:spPr>
            <a:xfrm>
              <a:off x="5229107" y="1845837"/>
              <a:ext cx="1114913" cy="374004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678680-EA01-EAD4-5E9D-C50624BDAD27}"/>
              </a:ext>
            </a:extLst>
          </p:cNvPr>
          <p:cNvGrpSpPr/>
          <p:nvPr/>
        </p:nvGrpSpPr>
        <p:grpSpPr>
          <a:xfrm>
            <a:off x="416792" y="1210331"/>
            <a:ext cx="4045663" cy="3126447"/>
            <a:chOff x="416792" y="1905914"/>
            <a:chExt cx="4045663" cy="312644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5860E18-DDA6-6F53-60CE-68AE2F860AEF}"/>
                </a:ext>
              </a:extLst>
            </p:cNvPr>
            <p:cNvGrpSpPr/>
            <p:nvPr/>
          </p:nvGrpSpPr>
          <p:grpSpPr>
            <a:xfrm>
              <a:off x="416792" y="1905914"/>
              <a:ext cx="4045663" cy="2582003"/>
              <a:chOff x="143244" y="1905913"/>
              <a:chExt cx="4045663" cy="258200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1BD927C-C18B-5D68-57F3-F50FCD3E0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106" y="2569415"/>
                <a:ext cx="2572782" cy="715118"/>
              </a:xfrm>
              <a:prstGeom prst="rect">
                <a:avLst/>
              </a:prstGeom>
            </p:spPr>
          </p:pic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CE16E164-A828-5532-C188-416098541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1510" y="3510715"/>
                <a:ext cx="3443235" cy="870795"/>
              </a:xfrm>
              <a:prstGeom prst="rect">
                <a:avLst/>
              </a:prstGeom>
              <a:effectLst/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0091A09-3678-EF86-BDF3-71C58B871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1483" y="2108257"/>
                <a:ext cx="1468280" cy="305204"/>
              </a:xfrm>
              <a:prstGeom prst="rect">
                <a:avLst/>
              </a:prstGeom>
            </p:spPr>
          </p:pic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DAA1795A-800F-A333-4798-E5F0CCB936E9}"/>
                  </a:ext>
                </a:extLst>
              </p:cNvPr>
              <p:cNvSpPr/>
              <p:nvPr/>
            </p:nvSpPr>
            <p:spPr>
              <a:xfrm>
                <a:off x="143244" y="1905913"/>
                <a:ext cx="4045663" cy="2582003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1673B56-5950-0316-5C82-8C4A8D627C3E}"/>
                    </a:ext>
                  </a:extLst>
                </p:cNvPr>
                <p:cNvSpPr txBox="1"/>
                <p:nvPr/>
              </p:nvSpPr>
              <p:spPr>
                <a:xfrm>
                  <a:off x="1123878" y="4570696"/>
                  <a:ext cx="26314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2400" b="1" i="1" dirty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r>
                    <a:rPr lang="en-US" sz="2400" b="1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 synchronization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1673B56-5950-0316-5C82-8C4A8D627C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78" y="4570696"/>
                  <a:ext cx="2631490" cy="461665"/>
                </a:xfrm>
                <a:prstGeom prst="rect">
                  <a:avLst/>
                </a:prstGeom>
                <a:blipFill>
                  <a:blip r:embed="rId12"/>
                  <a:stretch>
                    <a:fillRect t="-8108" r="-2404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3">
                <a:extLst>
                  <a:ext uri="{FF2B5EF4-FFF2-40B4-BE49-F238E27FC236}">
                    <a16:creationId xmlns:a16="http://schemas.microsoft.com/office/drawing/2014/main" id="{3EABC0E2-B86E-5B29-BC4E-0FACC55E6F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0950" y="4567689"/>
                <a:ext cx="6290464" cy="1588849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Theorem 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[</a:t>
                </a:r>
                <a:r>
                  <a:rPr kumimoji="0" lang="en-US" sz="2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Bayati-Montanar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i ‘11]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: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’s Lipschitz, then for any “nice”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: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 and any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64" name="Content Placeholder 3">
                <a:extLst>
                  <a:ext uri="{FF2B5EF4-FFF2-40B4-BE49-F238E27FC236}">
                    <a16:creationId xmlns:a16="http://schemas.microsoft.com/office/drawing/2014/main" id="{3EABC0E2-B86E-5B29-BC4E-0FACC55E6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950" y="4567689"/>
                <a:ext cx="6290464" cy="1588849"/>
              </a:xfrm>
              <a:prstGeom prst="roundRect">
                <a:avLst>
                  <a:gd name="adj" fmla="val 20043"/>
                </a:avLst>
              </a:prstGeom>
              <a:blipFill>
                <a:blip r:embed="rId13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E05B5FB2-8F6A-5831-BE8C-D67EE3426D6A}"/>
              </a:ext>
            </a:extLst>
          </p:cNvPr>
          <p:cNvGrpSpPr/>
          <p:nvPr/>
        </p:nvGrpSpPr>
        <p:grpSpPr>
          <a:xfrm>
            <a:off x="416792" y="4620088"/>
            <a:ext cx="4406728" cy="1482302"/>
            <a:chOff x="55727" y="4587020"/>
            <a:chExt cx="5274067" cy="177405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2E2CC3B-3B18-C2DE-6BA6-AB31CC17B73A}"/>
                </a:ext>
              </a:extLst>
            </p:cNvPr>
            <p:cNvGrpSpPr/>
            <p:nvPr/>
          </p:nvGrpSpPr>
          <p:grpSpPr>
            <a:xfrm>
              <a:off x="55727" y="4587020"/>
              <a:ext cx="5274067" cy="492444"/>
              <a:chOff x="1711051" y="4801136"/>
              <a:chExt cx="5274067" cy="49244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9D22E90-4C62-F809-2B93-7A5283655252}"/>
                  </a:ext>
                </a:extLst>
              </p:cNvPr>
              <p:cNvGrpSpPr/>
              <p:nvPr/>
            </p:nvGrpSpPr>
            <p:grpSpPr>
              <a:xfrm>
                <a:off x="1711051" y="4828151"/>
                <a:ext cx="1447159" cy="465429"/>
                <a:chOff x="1711051" y="4828151"/>
                <a:chExt cx="1447159" cy="465429"/>
              </a:xfrm>
            </p:grpSpPr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C7CF9922-82C4-031B-B06D-30DB70B0D1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duotone>
                    <a:prstClr val="black"/>
                    <a:srgbClr val="D883FF">
                      <a:tint val="45000"/>
                      <a:satMod val="400000"/>
                    </a:srgbClr>
                  </a:duotone>
                </a:blip>
                <a:srcRect l="-33990" t="-15287" r="-31504" b="-17211"/>
                <a:stretch/>
              </p:blipFill>
              <p:spPr>
                <a:xfrm>
                  <a:off x="1711051" y="4897690"/>
                  <a:ext cx="1285660" cy="395890"/>
                </a:xfrm>
                <a:prstGeom prst="roundRect">
                  <a:avLst/>
                </a:prstGeom>
                <a:noFill/>
                <a:ln w="38100">
                  <a:noFill/>
                </a:ln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4D81E09D-F302-B55C-9F8C-5C19371E2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883FF">
                      <a:tint val="45000"/>
                      <a:satMod val="400000"/>
                    </a:srgbClr>
                  </a:duotone>
                </a:blip>
                <a:srcRect t="3396" r="74963" b="-1"/>
                <a:stretch/>
              </p:blipFill>
              <p:spPr>
                <a:xfrm>
                  <a:off x="2888662" y="4828151"/>
                  <a:ext cx="269548" cy="450171"/>
                </a:xfrm>
                <a:prstGeom prst="rect">
                  <a:avLst/>
                </a:prstGeom>
              </p:spPr>
            </p:pic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E5FA6C45-19FE-A28F-2FDB-EC67684F3136}"/>
                  </a:ext>
                </a:extLst>
              </p:cNvPr>
              <p:cNvGrpSpPr/>
              <p:nvPr/>
            </p:nvGrpSpPr>
            <p:grpSpPr>
              <a:xfrm>
                <a:off x="3289418" y="4801136"/>
                <a:ext cx="3695700" cy="486542"/>
                <a:chOff x="2606310" y="5954161"/>
                <a:chExt cx="3695700" cy="486542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7790EBC1-09B1-AB3A-FB8F-5C93498A86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duotone>
                    <a:prstClr val="black"/>
                    <a:srgbClr val="D883FF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2606310" y="5996203"/>
                  <a:ext cx="3695700" cy="444500"/>
                </a:xfrm>
                <a:prstGeom prst="rect">
                  <a:avLst/>
                </a:prstGeom>
              </p:spPr>
            </p:pic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6A14D22-BC44-8805-6588-09AC37F3549A}"/>
                    </a:ext>
                  </a:extLst>
                </p:cNvPr>
                <p:cNvSpPr/>
                <p:nvPr/>
              </p:nvSpPr>
              <p:spPr>
                <a:xfrm>
                  <a:off x="5764926" y="5954161"/>
                  <a:ext cx="157655" cy="315310"/>
                </a:xfrm>
                <a:prstGeom prst="rect">
                  <a:avLst/>
                </a:prstGeom>
                <a:solidFill>
                  <a:srgbClr val="14305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68EA8AA-4999-CED7-B78F-8558D1D5FD9A}"/>
                </a:ext>
              </a:extLst>
            </p:cNvPr>
            <p:cNvGrpSpPr/>
            <p:nvPr/>
          </p:nvGrpSpPr>
          <p:grpSpPr>
            <a:xfrm>
              <a:off x="452209" y="5190026"/>
              <a:ext cx="3801778" cy="557392"/>
              <a:chOff x="8003404" y="4774540"/>
              <a:chExt cx="3801778" cy="557392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EDD5EC6-5F24-4D53-C956-43A66DF49262}"/>
                  </a:ext>
                </a:extLst>
              </p:cNvPr>
              <p:cNvGrpSpPr/>
              <p:nvPr/>
            </p:nvGrpSpPr>
            <p:grpSpPr>
              <a:xfrm>
                <a:off x="8003404" y="4861121"/>
                <a:ext cx="1030388" cy="454877"/>
                <a:chOff x="8003404" y="4861121"/>
                <a:chExt cx="1030388" cy="454877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775E5EA3-4E00-F75A-E026-294E32B30C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FF93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8003404" y="4871498"/>
                  <a:ext cx="647700" cy="4445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F6BA62D3-47A1-0B32-A0BE-33063074A7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FF9300">
                      <a:tint val="45000"/>
                      <a:satMod val="400000"/>
                    </a:srgbClr>
                  </a:duotone>
                </a:blip>
                <a:srcRect t="3396" r="74963" b="-1"/>
                <a:stretch/>
              </p:blipFill>
              <p:spPr>
                <a:xfrm>
                  <a:off x="8764244" y="4861121"/>
                  <a:ext cx="269548" cy="450171"/>
                </a:xfrm>
                <a:prstGeom prst="rect">
                  <a:avLst/>
                </a:prstGeom>
              </p:spPr>
            </p:pic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5BF8C93-C840-95DE-C25B-64EC6021E52E}"/>
                  </a:ext>
                </a:extLst>
              </p:cNvPr>
              <p:cNvGrpSpPr/>
              <p:nvPr/>
            </p:nvGrpSpPr>
            <p:grpSpPr>
              <a:xfrm>
                <a:off x="9150882" y="4774540"/>
                <a:ext cx="2654300" cy="557392"/>
                <a:chOff x="8271250" y="5926025"/>
                <a:chExt cx="2654300" cy="557392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A2087A2A-754C-F706-BBD3-69FCD95DFF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prstClr val="black"/>
                    <a:srgbClr val="FF93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8271250" y="6064317"/>
                  <a:ext cx="2654300" cy="419100"/>
                </a:xfrm>
                <a:prstGeom prst="rect">
                  <a:avLst/>
                </a:prstGeom>
              </p:spPr>
            </p:pic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743FDF0-B77C-F21C-C9EC-6EB2019EFD6B}"/>
                    </a:ext>
                  </a:extLst>
                </p:cNvPr>
                <p:cNvSpPr/>
                <p:nvPr/>
              </p:nvSpPr>
              <p:spPr>
                <a:xfrm>
                  <a:off x="10236336" y="5926025"/>
                  <a:ext cx="157655" cy="315310"/>
                </a:xfrm>
                <a:prstGeom prst="rect">
                  <a:avLst/>
                </a:prstGeom>
                <a:solidFill>
                  <a:srgbClr val="14305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13F48C5-1F32-9C2D-EA2B-060263DBF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15637" y="6002174"/>
              <a:ext cx="3194186" cy="358897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12F95EE-9804-D3EC-17C1-64F28B4124A9}"/>
              </a:ext>
            </a:extLst>
          </p:cNvPr>
          <p:cNvGrpSpPr/>
          <p:nvPr/>
        </p:nvGrpSpPr>
        <p:grpSpPr>
          <a:xfrm>
            <a:off x="416791" y="4447597"/>
            <a:ext cx="11255023" cy="2381868"/>
            <a:chOff x="416792" y="1874385"/>
            <a:chExt cx="11255023" cy="2381868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D3DC05D2-4F75-162E-07D1-B9DBA1E85F6C}"/>
                </a:ext>
              </a:extLst>
            </p:cNvPr>
            <p:cNvSpPr/>
            <p:nvPr/>
          </p:nvSpPr>
          <p:spPr>
            <a:xfrm>
              <a:off x="416792" y="1874385"/>
              <a:ext cx="11255023" cy="1836123"/>
            </a:xfrm>
            <a:prstGeom prst="round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E489CB-8FB0-A1D2-B030-2BA55EFF7D78}"/>
                </a:ext>
              </a:extLst>
            </p:cNvPr>
            <p:cNvSpPr txBox="1"/>
            <p:nvPr/>
          </p:nvSpPr>
          <p:spPr>
            <a:xfrm>
              <a:off x="4807131" y="3794588"/>
              <a:ext cx="2101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state evolution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9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0CCF-3CBA-59A8-608B-CA275152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PERSPECTIVE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Recall that fixed points of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belief propagation </a:t>
                </a:r>
                <a:r>
                  <a:rPr lang="en-US" dirty="0"/>
                  <a:t>corresponded to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stationary points of the Bethe free energy</a:t>
                </a:r>
              </a:p>
              <a:p>
                <a:pPr marL="0" indent="0">
                  <a:buNone/>
                </a:pPr>
                <a:r>
                  <a:rPr lang="en-US" dirty="0"/>
                  <a:t>There is an analogous optimization-based interpretation of AMP!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Approximate message passing: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Fixed point satisfies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𝛁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𝐓𝐀𝐏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TAP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TAP free energy </a:t>
                </a:r>
                <a:r>
                  <a:rPr lang="en-US" dirty="0"/>
                  <a:t>of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product distribution </a:t>
                </a:r>
                <a:r>
                  <a:rPr lang="en-US" dirty="0"/>
                  <a:t>with marginal expectations given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i.e. mean-field is trying to optimize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  <a:blipFill>
                <a:blip r:embed="rId2"/>
                <a:stretch>
                  <a:fillRect l="-1380" t="-2638" r="-1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B68CBA7-D9F4-C661-E406-C1DFCF6D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25" y="5682773"/>
            <a:ext cx="5341649" cy="891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BE3AB-8096-0823-D9B4-01271F472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04"/>
          <a:stretch/>
        </p:blipFill>
        <p:spPr>
          <a:xfrm>
            <a:off x="5800607" y="3507690"/>
            <a:ext cx="1114913" cy="374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9103C-AB58-D4E0-4AF0-D604BFED0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066" y="3343728"/>
            <a:ext cx="4989609" cy="70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04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0CCF-3CBA-59A8-608B-CA275152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PERSPECTIVE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Recall that fixed points of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belief propagation </a:t>
                </a:r>
                <a:r>
                  <a:rPr lang="en-US" dirty="0"/>
                  <a:t>corresponded to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stationary points of the Bethe free energy</a:t>
                </a:r>
              </a:p>
              <a:p>
                <a:pPr marL="0" indent="0">
                  <a:buNone/>
                </a:pPr>
                <a:r>
                  <a:rPr lang="en-US" dirty="0"/>
                  <a:t>There is an analogous optimization-based interpretation of AMP!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Approximate message passing: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Fixed point satisfies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𝛁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𝐓𝐀𝐏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TAP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TAP free energy </a:t>
                </a:r>
                <a:r>
                  <a:rPr lang="en-US" dirty="0"/>
                  <a:t>of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product distribution </a:t>
                </a:r>
                <a:r>
                  <a:rPr lang="en-US" dirty="0"/>
                  <a:t>with marginal expectations given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i.e. AMP is trying to optimize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  <a:blipFill>
                <a:blip r:embed="rId2"/>
                <a:stretch>
                  <a:fillRect l="-1380" t="-2638" r="-1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B68CBA7-D9F4-C661-E406-C1DFCF6D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926" y="5682773"/>
            <a:ext cx="5341649" cy="891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8FBC06-22A1-D00D-C833-E4A2776528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04"/>
          <a:stretch/>
        </p:blipFill>
        <p:spPr>
          <a:xfrm>
            <a:off x="5800607" y="3507690"/>
            <a:ext cx="1114913" cy="374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CC2B15-7328-53F3-AB89-FE5292AD8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066" y="3343728"/>
            <a:ext cx="4989609" cy="701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A345C1-DE7F-8D5F-C5DF-68918CF72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449" y="5777763"/>
            <a:ext cx="3303743" cy="701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8F3152-B276-B062-1F7D-B8D531BBD33F}"/>
                  </a:ext>
                </a:extLst>
              </p:cNvPr>
              <p:cNvSpPr txBox="1"/>
              <p:nvPr/>
            </p:nvSpPr>
            <p:spPr>
              <a:xfrm>
                <a:off x="8407401" y="5257223"/>
                <a:ext cx="171681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8F3152-B276-B062-1F7D-B8D531BBD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401" y="5257223"/>
                <a:ext cx="1716816" cy="6127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68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4380DD-E978-0C10-2FB1-FC79DE49D6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 SYNCHRONIZATION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4380DD-E978-0C10-2FB1-FC79DE49D6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78" t="-5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D0ACED-162C-A80B-E7E6-F4470AD850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60123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If the prior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not uniform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e.g. if each coordinate is drawn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Ber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≠1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, then AMP need not achieve Bayes-optimal error: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54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</a:rPr>
                  <a:t>		       [</a:t>
                </a:r>
                <a:r>
                  <a:rPr lang="en-US" sz="2000" dirty="0" err="1">
                    <a:solidFill>
                      <a:schemeClr val="bg1">
                        <a:lumMod val="75000"/>
                      </a:schemeClr>
                    </a:solidFill>
                  </a:rPr>
                  <a:t>Miolane</a:t>
                </a:r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</a:rPr>
                  <a:t> ‘18, Figure 3.1]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D0ACED-162C-A80B-E7E6-F4470AD850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6012322"/>
              </a:xfrm>
              <a:blipFill>
                <a:blip r:embed="rId3"/>
                <a:stretch>
                  <a:fillRect l="-1410" t="-2316" r="-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B7ABE8C-6061-7D51-05F1-5929E9534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37" y="3056371"/>
            <a:ext cx="6354234" cy="3192138"/>
          </a:xfrm>
          <a:prstGeom prst="roundRect">
            <a:avLst>
              <a:gd name="adj" fmla="val 1136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42C321-7BFE-5297-E743-183155A05F2E}"/>
              </a:ext>
            </a:extLst>
          </p:cNvPr>
          <p:cNvSpPr txBox="1"/>
          <p:nvPr/>
        </p:nvSpPr>
        <p:spPr>
          <a:xfrm>
            <a:off x="7730067" y="3236668"/>
            <a:ext cx="432815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these cases, AMP still conjectured to be optimal among poly-time algorithms!</a:t>
            </a:r>
          </a:p>
          <a:p>
            <a:endParaRPr lang="en-US" sz="10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 approach to computational hardness: free energy landscapes, failure of specific algorithms (BP, AMP, etc.)</a:t>
            </a:r>
          </a:p>
        </p:txBody>
      </p:sp>
    </p:spTree>
    <p:extLst>
      <p:ext uri="{BB962C8B-B14F-4D97-AF65-F5344CB8AC3E}">
        <p14:creationId xmlns:p14="http://schemas.microsoft.com/office/powerpoint/2010/main" val="31527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5B5F9-D121-E688-F5E2-20233219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LOW RANK MATRIX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B44F7-3C31-C276-1896-893A09885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Many rigorous applications of AMP:</a:t>
            </a:r>
          </a:p>
          <a:p>
            <a:r>
              <a:rPr lang="en-US" sz="2800" dirty="0"/>
              <a:t>Compressed sensing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Donoho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et al. ‘09], 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Bayati-Montanari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‘11], …</a:t>
            </a:r>
          </a:p>
          <a:p>
            <a:r>
              <a:rPr lang="en-US" sz="2800" dirty="0"/>
              <a:t>Generalized linear models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Rangan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’11, 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Schniter-Rangan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‘14], …</a:t>
            </a:r>
          </a:p>
          <a:p>
            <a:r>
              <a:rPr lang="en-US" sz="2800" dirty="0"/>
              <a:t>Mixed linear regression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[Tan-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Venkataramanan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‘23]</a:t>
            </a:r>
          </a:p>
          <a:p>
            <a:r>
              <a:rPr lang="en-US" sz="2800" dirty="0"/>
              <a:t>Planted clique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[Deshpande-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Montanari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‘15]</a:t>
            </a:r>
          </a:p>
          <a:p>
            <a:r>
              <a:rPr lang="en-US" sz="2800" dirty="0"/>
              <a:t>Group synchronization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[Perry-Wein-Bandeira-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Moitra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‘16]</a:t>
            </a:r>
          </a:p>
          <a:p>
            <a:r>
              <a:rPr lang="en-US" sz="2800" dirty="0"/>
              <a:t>Nonnegative PCA, sparse PCA, etc.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Montanari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-Richard ‘16], [Deshpande-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Montanari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‘14], …</a:t>
            </a:r>
          </a:p>
          <a:p>
            <a:r>
              <a:rPr lang="en-US" sz="2800" dirty="0"/>
              <a:t>Random polynomial optimization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Subag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‘21], [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Montanari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‘19], [El 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</a:rPr>
              <a:t>Alaoui-Montanari-Sellke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‘21], …</a:t>
            </a:r>
          </a:p>
        </p:txBody>
      </p:sp>
    </p:spTree>
    <p:extLst>
      <p:ext uri="{BB962C8B-B14F-4D97-AF65-F5344CB8AC3E}">
        <p14:creationId xmlns:p14="http://schemas.microsoft.com/office/powerpoint/2010/main" val="3048260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0CCF-3CBA-59A8-608B-CA275152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BP-INSPIRED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8429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AMP is a good approximation to belief propagation when the Gibbs measure has a “dense” interaction matrix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sz="2800" dirty="0"/>
                  <a:t>For sparse interaction matrices, a popular approximation to BP is to linearize the update rules to obtain a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nonbacktracking operator </a:t>
                </a:r>
                <a:r>
                  <a:rPr lang="en-US" sz="2800" b="1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sz="2800" b="1" dirty="0" err="1">
                    <a:solidFill>
                      <a:schemeClr val="bg1">
                        <a:lumMod val="65000"/>
                      </a:schemeClr>
                    </a:solidFill>
                  </a:rPr>
                  <a:t>Krzakala</a:t>
                </a:r>
                <a:r>
                  <a:rPr lang="en-US" sz="2800" b="1" dirty="0">
                    <a:solidFill>
                      <a:schemeClr val="bg1">
                        <a:lumMod val="65000"/>
                      </a:schemeClr>
                    </a:solidFill>
                  </a:rPr>
                  <a:t>-Moore-Mossel-</a:t>
                </a:r>
                <a:r>
                  <a:rPr lang="en-US" sz="2800" b="1" dirty="0" err="1">
                    <a:solidFill>
                      <a:schemeClr val="bg1">
                        <a:lumMod val="65000"/>
                      </a:schemeClr>
                    </a:solidFill>
                  </a:rPr>
                  <a:t>Neeman</a:t>
                </a:r>
                <a:r>
                  <a:rPr lang="en-US" sz="2800" b="1" dirty="0">
                    <a:solidFill>
                      <a:schemeClr val="bg1">
                        <a:lumMod val="65000"/>
                      </a:schemeClr>
                    </a:solidFill>
                  </a:rPr>
                  <a:t>-Sly-</a:t>
                </a:r>
                <a:r>
                  <a:rPr lang="en-US" sz="2800" b="1" dirty="0" err="1">
                    <a:solidFill>
                      <a:schemeClr val="bg1">
                        <a:lumMod val="65000"/>
                      </a:schemeClr>
                    </a:solidFill>
                  </a:rPr>
                  <a:t>Zdeborová</a:t>
                </a:r>
                <a:r>
                  <a:rPr lang="en-US" sz="2800" b="1" dirty="0">
                    <a:solidFill>
                      <a:schemeClr val="bg1">
                        <a:lumMod val="65000"/>
                      </a:schemeClr>
                    </a:solidFill>
                  </a:rPr>
                  <a:t>-Zhang]</a:t>
                </a:r>
              </a:p>
              <a:p>
                <a:pPr marL="0" indent="0">
                  <a:buNone/>
                </a:pPr>
                <a:endParaRPr lang="en-US" sz="2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Given a graph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/>
                  <a:t>, the nonbacktracking matrix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/>
                  <a:t> has rows/columns indexed by edges and satisfies:</a:t>
                </a:r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,ℓ</m:t>
                              </m:r>
                            </m:e>
                          </m:d>
                        </m:sub>
                      </m:sSub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≠ℓ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5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See course page for supplementary notes on how to use such matrices for a well-studied problem called “community detection”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B3290-83AA-A071-9C7C-7B39F34F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842989"/>
              </a:xfrm>
              <a:blipFill>
                <a:blip r:embed="rId2"/>
                <a:stretch>
                  <a:fillRect l="-1193" t="-1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498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9235-1DEF-475C-9496-4A259A459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8AC8B-85E5-02A8-24DD-3B77061B2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does this all fit into the context of the course?</a:t>
            </a:r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r>
              <a:rPr lang="en-US" dirty="0"/>
              <a:t>In the last lecture of the semester, we’ll see how to use Bayes-optimal denoising algorithms to get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powerful distribution learning guarantees </a:t>
            </a:r>
            <a:r>
              <a:rPr lang="en-US" dirty="0"/>
              <a:t>via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diffusion generative modeling!</a:t>
            </a:r>
          </a:p>
        </p:txBody>
      </p:sp>
      <p:pic>
        <p:nvPicPr>
          <p:cNvPr id="4" name="Picture 3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98B9EDA4-C09E-1F8F-9ABC-742348B9E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103" y="37502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F5EE9AC8-D4BF-B87C-1183-BE632EDCC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37502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DC6531-5BB4-6F5A-17C6-CA72BDF8C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37502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8B24686B-56F8-B276-7EAE-E9040ABB67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37502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470DF76-5970-7AED-0502-22BB541515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3750295"/>
            <a:ext cx="2050420" cy="2519087"/>
          </a:xfrm>
          <a:prstGeom prst="rect">
            <a:avLst/>
          </a:prstGeo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02" y="2008483"/>
            <a:ext cx="1590338" cy="918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6013928" y="2037284"/>
            <a:ext cx="330093" cy="551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843" y="2233039"/>
            <a:ext cx="255350" cy="32254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B767AE3-2131-447E-B913-407B76B521A0}"/>
              </a:ext>
            </a:extLst>
          </p:cNvPr>
          <p:cNvSpPr/>
          <p:nvPr/>
        </p:nvSpPr>
        <p:spPr>
          <a:xfrm>
            <a:off x="4921987" y="673755"/>
            <a:ext cx="6749827" cy="3126447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AEBED-1179-6E23-A934-EE87675D3F0D}"/>
              </a:ext>
            </a:extLst>
          </p:cNvPr>
          <p:cNvSpPr txBox="1"/>
          <p:nvPr/>
        </p:nvSpPr>
        <p:spPr>
          <a:xfrm>
            <a:off x="5858123" y="3875113"/>
            <a:ext cx="4877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approximate message passing (AMP)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B69745FA-376E-4A65-6E7A-4C02C01ECF85}"/>
              </a:ext>
            </a:extLst>
          </p:cNvPr>
          <p:cNvSpPr/>
          <p:nvPr/>
        </p:nvSpPr>
        <p:spPr>
          <a:xfrm rot="16200000">
            <a:off x="9247522" y="902313"/>
            <a:ext cx="385368" cy="1635358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68CE1E-4B94-5249-09DC-E7D7E307F933}"/>
              </a:ext>
            </a:extLst>
          </p:cNvPr>
          <p:cNvSpPr txBox="1"/>
          <p:nvPr/>
        </p:nvSpPr>
        <p:spPr>
          <a:xfrm>
            <a:off x="8523916" y="1909940"/>
            <a:ext cx="2320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Onsager correction/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”memory term”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A3A585A-C161-196B-150D-D07D0C4CD712}"/>
              </a:ext>
            </a:extLst>
          </p:cNvPr>
          <p:cNvSpPr/>
          <p:nvPr/>
        </p:nvSpPr>
        <p:spPr>
          <a:xfrm>
            <a:off x="5105895" y="849592"/>
            <a:ext cx="3160666" cy="925657"/>
          </a:xfrm>
          <a:prstGeom prst="roundRect">
            <a:avLst>
              <a:gd name="adj" fmla="val 3494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FF23DDE-ABB2-4F4A-72B4-47327C35F2A8}"/>
              </a:ext>
            </a:extLst>
          </p:cNvPr>
          <p:cNvCxnSpPr>
            <a:cxnSpLocks/>
            <a:stCxn id="22" idx="0"/>
            <a:endCxn id="25" idx="2"/>
          </p:cNvCxnSpPr>
          <p:nvPr/>
        </p:nvCxnSpPr>
        <p:spPr>
          <a:xfrm flipV="1">
            <a:off x="6686228" y="570466"/>
            <a:ext cx="141515" cy="279126"/>
          </a:xfrm>
          <a:prstGeom prst="straightConnector1">
            <a:avLst/>
          </a:prstGeom>
          <a:ln w="38100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A54EDFA-E098-7054-E7E1-C8A39778473D}"/>
              </a:ext>
            </a:extLst>
          </p:cNvPr>
          <p:cNvSpPr txBox="1"/>
          <p:nvPr/>
        </p:nvSpPr>
        <p:spPr>
          <a:xfrm>
            <a:off x="5032958" y="109062"/>
            <a:ext cx="3589569" cy="461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mean-field approximation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7274" y="3107740"/>
            <a:ext cx="2709819" cy="36381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E57366-F465-D565-8CF6-ED155CC58801}"/>
              </a:ext>
            </a:extLst>
          </p:cNvPr>
          <p:cNvSpPr txBox="1"/>
          <p:nvPr/>
        </p:nvSpPr>
        <p:spPr>
          <a:xfrm>
            <a:off x="8071870" y="2868956"/>
            <a:ext cx="3703338" cy="84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(estimate for marginal expectation)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6898102" y="1150254"/>
            <a:ext cx="3867680" cy="3740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6324076" y="821404"/>
            <a:ext cx="574026" cy="104532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5229107" y="1150254"/>
            <a:ext cx="1114913" cy="37400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654" y="1873833"/>
            <a:ext cx="2572782" cy="715118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E16E164-A828-5532-C188-416098541E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58" y="2815133"/>
            <a:ext cx="3443235" cy="870795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091A09-3678-EF86-BDF3-71C58B8718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031" y="1412675"/>
            <a:ext cx="1468280" cy="305204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AA1795A-800F-A333-4798-E5F0CCB936E9}"/>
              </a:ext>
            </a:extLst>
          </p:cNvPr>
          <p:cNvSpPr/>
          <p:nvPr/>
        </p:nvSpPr>
        <p:spPr>
          <a:xfrm>
            <a:off x="416792" y="1210331"/>
            <a:ext cx="4045663" cy="2582003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73B56-5950-0316-5C82-8C4A8D627C3E}"/>
                  </a:ext>
                </a:extLst>
              </p:cNvPr>
              <p:cNvSpPr txBox="1"/>
              <p:nvPr/>
            </p:nvSpPr>
            <p:spPr>
              <a:xfrm>
                <a:off x="1123878" y="3875113"/>
                <a:ext cx="26314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24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synchronization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73B56-5950-0316-5C82-8C4A8D627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878" y="3875113"/>
                <a:ext cx="2631490" cy="461665"/>
              </a:xfrm>
              <a:prstGeom prst="rect">
                <a:avLst/>
              </a:prstGeom>
              <a:blipFill>
                <a:blip r:embed="rId12"/>
                <a:stretch>
                  <a:fillRect t="-8108" r="-2404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A2E2CC3B-3B18-C2DE-6BA6-AB31CC17B73A}"/>
              </a:ext>
            </a:extLst>
          </p:cNvPr>
          <p:cNvGrpSpPr/>
          <p:nvPr/>
        </p:nvGrpSpPr>
        <p:grpSpPr>
          <a:xfrm>
            <a:off x="416792" y="4620088"/>
            <a:ext cx="4406728" cy="411460"/>
            <a:chOff x="1711051" y="4801136"/>
            <a:chExt cx="5274067" cy="4924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D22E90-4C62-F809-2B93-7A5283655252}"/>
                </a:ext>
              </a:extLst>
            </p:cNvPr>
            <p:cNvGrpSpPr/>
            <p:nvPr/>
          </p:nvGrpSpPr>
          <p:grpSpPr>
            <a:xfrm>
              <a:off x="1711051" y="4828151"/>
              <a:ext cx="1447159" cy="465429"/>
              <a:chOff x="1711051" y="4828151"/>
              <a:chExt cx="1447159" cy="46542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7CF9922-82C4-031B-B06D-30DB70B0D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l="-33990" t="-15287" r="-31504" b="-17211"/>
              <a:stretch/>
            </p:blipFill>
            <p:spPr>
              <a:xfrm>
                <a:off x="1711051" y="4897690"/>
                <a:ext cx="1285660" cy="395890"/>
              </a:xfrm>
              <a:prstGeom prst="roundRect">
                <a:avLst/>
              </a:prstGeom>
              <a:noFill/>
              <a:ln w="381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81E09D-F302-B55C-9F8C-5C19371E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2888662" y="482815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FA6C45-19FE-A28F-2FDB-EC67684F3136}"/>
                </a:ext>
              </a:extLst>
            </p:cNvPr>
            <p:cNvGrpSpPr/>
            <p:nvPr/>
          </p:nvGrpSpPr>
          <p:grpSpPr>
            <a:xfrm>
              <a:off x="3289418" y="4801136"/>
              <a:ext cx="3695700" cy="486542"/>
              <a:chOff x="2606310" y="5954161"/>
              <a:chExt cx="3695700" cy="4865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790EBC1-09B1-AB3A-FB8F-5C93498A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606310" y="5996203"/>
                <a:ext cx="3695700" cy="4445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6A14D22-BC44-8805-6588-09AC37F3549A}"/>
                  </a:ext>
                </a:extLst>
              </p:cNvPr>
              <p:cNvSpPr/>
              <p:nvPr/>
            </p:nvSpPr>
            <p:spPr>
              <a:xfrm>
                <a:off x="5764926" y="5954161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EA8AA-4999-CED7-B78F-8558D1D5FD9A}"/>
              </a:ext>
            </a:extLst>
          </p:cNvPr>
          <p:cNvGrpSpPr/>
          <p:nvPr/>
        </p:nvGrpSpPr>
        <p:grpSpPr>
          <a:xfrm>
            <a:off x="748071" y="5123928"/>
            <a:ext cx="3176562" cy="465727"/>
            <a:chOff x="8003404" y="4774540"/>
            <a:chExt cx="3801778" cy="5573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D5EC6-5F24-4D53-C956-43A66DF49262}"/>
                </a:ext>
              </a:extLst>
            </p:cNvPr>
            <p:cNvGrpSpPr/>
            <p:nvPr/>
          </p:nvGrpSpPr>
          <p:grpSpPr>
            <a:xfrm>
              <a:off x="8003404" y="4861121"/>
              <a:ext cx="1030388" cy="454877"/>
              <a:chOff x="8003404" y="4861121"/>
              <a:chExt cx="1030388" cy="45487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75E5EA3-4E00-F75A-E026-294E32B30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003404" y="4871498"/>
                <a:ext cx="647700" cy="4445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6BA62D3-47A1-0B32-A0BE-33063074A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8764244" y="486112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BF8C93-C840-95DE-C25B-64EC6021E52E}"/>
                </a:ext>
              </a:extLst>
            </p:cNvPr>
            <p:cNvGrpSpPr/>
            <p:nvPr/>
          </p:nvGrpSpPr>
          <p:grpSpPr>
            <a:xfrm>
              <a:off x="9150882" y="4774540"/>
              <a:ext cx="2654300" cy="557392"/>
              <a:chOff x="8271250" y="5926025"/>
              <a:chExt cx="2654300" cy="55739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2087A2A-754C-F706-BBD3-69FCD95DF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271250" y="6064317"/>
                <a:ext cx="2654300" cy="4191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743FDF0-B77C-F21C-C9EC-6EB2019EFD6B}"/>
                  </a:ext>
                </a:extLst>
              </p:cNvPr>
              <p:cNvSpPr/>
              <p:nvPr/>
            </p:nvSpPr>
            <p:spPr>
              <a:xfrm>
                <a:off x="10236336" y="5926025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313F48C5-1F32-9C2D-EA2B-060263DBF0B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5287" y="5802515"/>
            <a:ext cx="2668891" cy="299875"/>
          </a:xfrm>
          <a:prstGeom prst="rect">
            <a:avLst/>
          </a:prstGeom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3DC05D2-4F75-162E-07D1-B9DBA1E85F6C}"/>
              </a:ext>
            </a:extLst>
          </p:cNvPr>
          <p:cNvSpPr/>
          <p:nvPr/>
        </p:nvSpPr>
        <p:spPr>
          <a:xfrm>
            <a:off x="416791" y="4447597"/>
            <a:ext cx="11255023" cy="1836123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0E489CB-8FB0-A1D2-B030-2BA55EFF7D78}"/>
              </a:ext>
            </a:extLst>
          </p:cNvPr>
          <p:cNvSpPr txBox="1"/>
          <p:nvPr/>
        </p:nvSpPr>
        <p:spPr>
          <a:xfrm>
            <a:off x="4807130" y="6367800"/>
            <a:ext cx="2101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state evolution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ADE010-01EB-658C-9668-B4608C13BE8B}"/>
              </a:ext>
            </a:extLst>
          </p:cNvPr>
          <p:cNvGrpSpPr/>
          <p:nvPr/>
        </p:nvGrpSpPr>
        <p:grpSpPr>
          <a:xfrm>
            <a:off x="6492781" y="4992041"/>
            <a:ext cx="4423006" cy="707886"/>
            <a:chOff x="6492781" y="4992041"/>
            <a:chExt cx="4423006" cy="7078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492781" y="4992041"/>
              <a:ext cx="44230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  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178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E2CC3B-3B18-C2DE-6BA6-AB31CC17B73A}"/>
              </a:ext>
            </a:extLst>
          </p:cNvPr>
          <p:cNvGrpSpPr/>
          <p:nvPr/>
        </p:nvGrpSpPr>
        <p:grpSpPr>
          <a:xfrm>
            <a:off x="3892636" y="1913973"/>
            <a:ext cx="4406728" cy="411460"/>
            <a:chOff x="1711051" y="4801136"/>
            <a:chExt cx="5274067" cy="4924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D22E90-4C62-F809-2B93-7A5283655252}"/>
                </a:ext>
              </a:extLst>
            </p:cNvPr>
            <p:cNvGrpSpPr/>
            <p:nvPr/>
          </p:nvGrpSpPr>
          <p:grpSpPr>
            <a:xfrm>
              <a:off x="1711051" y="4828151"/>
              <a:ext cx="1447159" cy="465429"/>
              <a:chOff x="1711051" y="4828151"/>
              <a:chExt cx="1447159" cy="46542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7CF9922-82C4-031B-B06D-30DB70B0D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l="-33990" t="-15287" r="-31504" b="-17211"/>
              <a:stretch/>
            </p:blipFill>
            <p:spPr>
              <a:xfrm>
                <a:off x="1711051" y="4897690"/>
                <a:ext cx="1285660" cy="395890"/>
              </a:xfrm>
              <a:prstGeom prst="roundRect">
                <a:avLst/>
              </a:prstGeom>
              <a:noFill/>
              <a:ln w="381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81E09D-F302-B55C-9F8C-5C19371E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2888662" y="482815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FA6C45-19FE-A28F-2FDB-EC67684F3136}"/>
                </a:ext>
              </a:extLst>
            </p:cNvPr>
            <p:cNvGrpSpPr/>
            <p:nvPr/>
          </p:nvGrpSpPr>
          <p:grpSpPr>
            <a:xfrm>
              <a:off x="3289418" y="4801136"/>
              <a:ext cx="3695700" cy="486542"/>
              <a:chOff x="2606310" y="5954161"/>
              <a:chExt cx="3695700" cy="4865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790EBC1-09B1-AB3A-FB8F-5C93498A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606310" y="5996203"/>
                <a:ext cx="3695700" cy="4445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6A14D22-BC44-8805-6588-09AC37F3549A}"/>
                  </a:ext>
                </a:extLst>
              </p:cNvPr>
              <p:cNvSpPr/>
              <p:nvPr/>
            </p:nvSpPr>
            <p:spPr>
              <a:xfrm>
                <a:off x="5764926" y="5954161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EA8AA-4999-CED7-B78F-8558D1D5FD9A}"/>
              </a:ext>
            </a:extLst>
          </p:cNvPr>
          <p:cNvGrpSpPr/>
          <p:nvPr/>
        </p:nvGrpSpPr>
        <p:grpSpPr>
          <a:xfrm>
            <a:off x="4507719" y="2372495"/>
            <a:ext cx="3176562" cy="465727"/>
            <a:chOff x="8003404" y="4774540"/>
            <a:chExt cx="3801778" cy="5573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D5EC6-5F24-4D53-C956-43A66DF49262}"/>
                </a:ext>
              </a:extLst>
            </p:cNvPr>
            <p:cNvGrpSpPr/>
            <p:nvPr/>
          </p:nvGrpSpPr>
          <p:grpSpPr>
            <a:xfrm>
              <a:off x="8003404" y="4861121"/>
              <a:ext cx="1030388" cy="454877"/>
              <a:chOff x="8003404" y="4861121"/>
              <a:chExt cx="1030388" cy="45487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75E5EA3-4E00-F75A-E026-294E32B30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003404" y="4871498"/>
                <a:ext cx="647700" cy="4445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6BA62D3-47A1-0B32-A0BE-33063074A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8764244" y="486112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BF8C93-C840-95DE-C25B-64EC6021E52E}"/>
                </a:ext>
              </a:extLst>
            </p:cNvPr>
            <p:cNvGrpSpPr/>
            <p:nvPr/>
          </p:nvGrpSpPr>
          <p:grpSpPr>
            <a:xfrm>
              <a:off x="9150882" y="4774540"/>
              <a:ext cx="2654300" cy="557392"/>
              <a:chOff x="8271250" y="5926025"/>
              <a:chExt cx="2654300" cy="55739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2087A2A-754C-F706-BBD3-69FCD95DF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271250" y="6064317"/>
                <a:ext cx="2654300" cy="4191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743FDF0-B77C-F21C-C9EC-6EB2019EFD6B}"/>
                  </a:ext>
                </a:extLst>
              </p:cNvPr>
              <p:cNvSpPr/>
              <p:nvPr/>
            </p:nvSpPr>
            <p:spPr>
              <a:xfrm>
                <a:off x="10236336" y="5926025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/>
              <p:nvPr/>
            </p:nvSpPr>
            <p:spPr>
              <a:xfrm>
                <a:off x="243839" y="2940370"/>
                <a:ext cx="11704319" cy="186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chose the nonlinearity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≝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so that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7CD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7CD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7CD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𝔼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7CD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sepChr m:val="∣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A7CD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A7CD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A7CD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A7CD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DA7CD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A7CD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7CD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7CD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7CD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7CD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A7CD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940370"/>
                <a:ext cx="11704319" cy="1868781"/>
              </a:xfrm>
              <a:prstGeom prst="rect">
                <a:avLst/>
              </a:prstGeom>
              <a:blipFill>
                <a:blip r:embed="rId15"/>
                <a:stretch>
                  <a:fillRect l="-868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1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E2CC3B-3B18-C2DE-6BA6-AB31CC17B73A}"/>
              </a:ext>
            </a:extLst>
          </p:cNvPr>
          <p:cNvGrpSpPr/>
          <p:nvPr/>
        </p:nvGrpSpPr>
        <p:grpSpPr>
          <a:xfrm>
            <a:off x="3892636" y="1913973"/>
            <a:ext cx="4406728" cy="411460"/>
            <a:chOff x="1711051" y="4801136"/>
            <a:chExt cx="5274067" cy="4924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D22E90-4C62-F809-2B93-7A5283655252}"/>
                </a:ext>
              </a:extLst>
            </p:cNvPr>
            <p:cNvGrpSpPr/>
            <p:nvPr/>
          </p:nvGrpSpPr>
          <p:grpSpPr>
            <a:xfrm>
              <a:off x="1711051" y="4828151"/>
              <a:ext cx="1447159" cy="465429"/>
              <a:chOff x="1711051" y="4828151"/>
              <a:chExt cx="1447159" cy="46542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7CF9922-82C4-031B-B06D-30DB70B0D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l="-33990" t="-15287" r="-31504" b="-17211"/>
              <a:stretch/>
            </p:blipFill>
            <p:spPr>
              <a:xfrm>
                <a:off x="1711051" y="4897690"/>
                <a:ext cx="1285660" cy="395890"/>
              </a:xfrm>
              <a:prstGeom prst="roundRect">
                <a:avLst/>
              </a:prstGeom>
              <a:noFill/>
              <a:ln w="381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81E09D-F302-B55C-9F8C-5C19371E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2888662" y="482815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FA6C45-19FE-A28F-2FDB-EC67684F3136}"/>
                </a:ext>
              </a:extLst>
            </p:cNvPr>
            <p:cNvGrpSpPr/>
            <p:nvPr/>
          </p:nvGrpSpPr>
          <p:grpSpPr>
            <a:xfrm>
              <a:off x="3289418" y="4801136"/>
              <a:ext cx="3695700" cy="486542"/>
              <a:chOff x="2606310" y="5954161"/>
              <a:chExt cx="3695700" cy="4865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790EBC1-09B1-AB3A-FB8F-5C93498A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606310" y="5996203"/>
                <a:ext cx="3695700" cy="4445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6A14D22-BC44-8805-6588-09AC37F3549A}"/>
                  </a:ext>
                </a:extLst>
              </p:cNvPr>
              <p:cNvSpPr/>
              <p:nvPr/>
            </p:nvSpPr>
            <p:spPr>
              <a:xfrm>
                <a:off x="5764926" y="5954161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EA8AA-4999-CED7-B78F-8558D1D5FD9A}"/>
              </a:ext>
            </a:extLst>
          </p:cNvPr>
          <p:cNvGrpSpPr/>
          <p:nvPr/>
        </p:nvGrpSpPr>
        <p:grpSpPr>
          <a:xfrm>
            <a:off x="4507719" y="2372495"/>
            <a:ext cx="3176562" cy="465727"/>
            <a:chOff x="8003404" y="4774540"/>
            <a:chExt cx="3801778" cy="5573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D5EC6-5F24-4D53-C956-43A66DF49262}"/>
                </a:ext>
              </a:extLst>
            </p:cNvPr>
            <p:cNvGrpSpPr/>
            <p:nvPr/>
          </p:nvGrpSpPr>
          <p:grpSpPr>
            <a:xfrm>
              <a:off x="8003404" y="4861121"/>
              <a:ext cx="1030388" cy="454877"/>
              <a:chOff x="8003404" y="4861121"/>
              <a:chExt cx="1030388" cy="45487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75E5EA3-4E00-F75A-E026-294E32B30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003404" y="4871498"/>
                <a:ext cx="647700" cy="4445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6BA62D3-47A1-0B32-A0BE-33063074A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8764244" y="486112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BF8C93-C840-95DE-C25B-64EC6021E52E}"/>
                </a:ext>
              </a:extLst>
            </p:cNvPr>
            <p:cNvGrpSpPr/>
            <p:nvPr/>
          </p:nvGrpSpPr>
          <p:grpSpPr>
            <a:xfrm>
              <a:off x="9150882" y="4774540"/>
              <a:ext cx="2654300" cy="557392"/>
              <a:chOff x="8271250" y="5926025"/>
              <a:chExt cx="2654300" cy="55739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2087A2A-754C-F706-BBD3-69FCD95DF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271250" y="6064317"/>
                <a:ext cx="2654300" cy="4191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743FDF0-B77C-F21C-C9EC-6EB2019EFD6B}"/>
                  </a:ext>
                </a:extLst>
              </p:cNvPr>
              <p:cNvSpPr/>
              <p:nvPr/>
            </p:nvSpPr>
            <p:spPr>
              <a:xfrm>
                <a:off x="10236336" y="5926025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/>
              <p:nvPr/>
            </p:nvSpPr>
            <p:spPr>
              <a:xfrm>
                <a:off x="243839" y="2940370"/>
                <a:ext cx="11704319" cy="186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chose the nonlinearity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≝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so that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𝔼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sepChr m:val="∣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2F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940370"/>
                <a:ext cx="11704319" cy="1868781"/>
              </a:xfrm>
              <a:prstGeom prst="rect">
                <a:avLst/>
              </a:prstGeom>
              <a:blipFill>
                <a:blip r:embed="rId15"/>
                <a:stretch>
                  <a:fillRect l="-868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0F4E06BB-588B-279E-B2C0-5CC3460F4B6B}"/>
              </a:ext>
            </a:extLst>
          </p:cNvPr>
          <p:cNvSpPr txBox="1"/>
          <p:nvPr/>
        </p:nvSpPr>
        <p:spPr>
          <a:xfrm>
            <a:off x="9086127" y="6088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0457B-E860-01CD-2E7E-E9ECCA9A0DB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43420" y="4116683"/>
            <a:ext cx="2305156" cy="41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79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E2CC3B-3B18-C2DE-6BA6-AB31CC17B73A}"/>
              </a:ext>
            </a:extLst>
          </p:cNvPr>
          <p:cNvGrpSpPr/>
          <p:nvPr/>
        </p:nvGrpSpPr>
        <p:grpSpPr>
          <a:xfrm>
            <a:off x="3892636" y="1913973"/>
            <a:ext cx="4406728" cy="411460"/>
            <a:chOff x="1711051" y="4801136"/>
            <a:chExt cx="5274067" cy="4924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D22E90-4C62-F809-2B93-7A5283655252}"/>
                </a:ext>
              </a:extLst>
            </p:cNvPr>
            <p:cNvGrpSpPr/>
            <p:nvPr/>
          </p:nvGrpSpPr>
          <p:grpSpPr>
            <a:xfrm>
              <a:off x="1711051" y="4828151"/>
              <a:ext cx="1447159" cy="465429"/>
              <a:chOff x="1711051" y="4828151"/>
              <a:chExt cx="1447159" cy="46542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7CF9922-82C4-031B-B06D-30DB70B0D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l="-33990" t="-15287" r="-31504" b="-17211"/>
              <a:stretch/>
            </p:blipFill>
            <p:spPr>
              <a:xfrm>
                <a:off x="1711051" y="4897690"/>
                <a:ext cx="1285660" cy="395890"/>
              </a:xfrm>
              <a:prstGeom prst="roundRect">
                <a:avLst/>
              </a:prstGeom>
              <a:noFill/>
              <a:ln w="381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81E09D-F302-B55C-9F8C-5C19371E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2888662" y="482815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FA6C45-19FE-A28F-2FDB-EC67684F3136}"/>
                </a:ext>
              </a:extLst>
            </p:cNvPr>
            <p:cNvGrpSpPr/>
            <p:nvPr/>
          </p:nvGrpSpPr>
          <p:grpSpPr>
            <a:xfrm>
              <a:off x="3289418" y="4801136"/>
              <a:ext cx="3695700" cy="486542"/>
              <a:chOff x="2606310" y="5954161"/>
              <a:chExt cx="3695700" cy="4865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790EBC1-09B1-AB3A-FB8F-5C93498A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606310" y="5996203"/>
                <a:ext cx="3695700" cy="4445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6A14D22-BC44-8805-6588-09AC37F3549A}"/>
                  </a:ext>
                </a:extLst>
              </p:cNvPr>
              <p:cNvSpPr/>
              <p:nvPr/>
            </p:nvSpPr>
            <p:spPr>
              <a:xfrm>
                <a:off x="5764926" y="5954161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EA8AA-4999-CED7-B78F-8558D1D5FD9A}"/>
              </a:ext>
            </a:extLst>
          </p:cNvPr>
          <p:cNvGrpSpPr/>
          <p:nvPr/>
        </p:nvGrpSpPr>
        <p:grpSpPr>
          <a:xfrm>
            <a:off x="4507719" y="2372495"/>
            <a:ext cx="3176562" cy="465727"/>
            <a:chOff x="8003404" y="4774540"/>
            <a:chExt cx="3801778" cy="5573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D5EC6-5F24-4D53-C956-43A66DF49262}"/>
                </a:ext>
              </a:extLst>
            </p:cNvPr>
            <p:cNvGrpSpPr/>
            <p:nvPr/>
          </p:nvGrpSpPr>
          <p:grpSpPr>
            <a:xfrm>
              <a:off x="8003404" y="4861121"/>
              <a:ext cx="1030388" cy="454877"/>
              <a:chOff x="8003404" y="4861121"/>
              <a:chExt cx="1030388" cy="45487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75E5EA3-4E00-F75A-E026-294E32B30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003404" y="4871498"/>
                <a:ext cx="647700" cy="4445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6BA62D3-47A1-0B32-A0BE-33063074A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8764244" y="486112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BF8C93-C840-95DE-C25B-64EC6021E52E}"/>
                </a:ext>
              </a:extLst>
            </p:cNvPr>
            <p:cNvGrpSpPr/>
            <p:nvPr/>
          </p:nvGrpSpPr>
          <p:grpSpPr>
            <a:xfrm>
              <a:off x="9150882" y="4774540"/>
              <a:ext cx="2654300" cy="557392"/>
              <a:chOff x="8271250" y="5926025"/>
              <a:chExt cx="2654300" cy="55739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2087A2A-754C-F706-BBD3-69FCD95DF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271250" y="6064317"/>
                <a:ext cx="2654300" cy="4191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743FDF0-B77C-F21C-C9EC-6EB2019EFD6B}"/>
                  </a:ext>
                </a:extLst>
              </p:cNvPr>
              <p:cNvSpPr/>
              <p:nvPr/>
            </p:nvSpPr>
            <p:spPr>
              <a:xfrm>
                <a:off x="10236336" y="5926025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/>
              <p:nvPr/>
            </p:nvSpPr>
            <p:spPr>
              <a:xfrm>
                <a:off x="243839" y="2940370"/>
                <a:ext cx="11704319" cy="2607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chose the nonlinearity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≝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so that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𝔼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sepChr m:val="∣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2F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Additionally, we defined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3857A8-704B-CF06-8D58-F0D481D1D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940370"/>
                <a:ext cx="11704319" cy="2607445"/>
              </a:xfrm>
              <a:prstGeom prst="rect">
                <a:avLst/>
              </a:prstGeom>
              <a:blipFill>
                <a:blip r:embed="rId15"/>
                <a:stretch>
                  <a:fillRect l="-868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0E155DCC-B340-DF10-8F15-02A474A2EDCD}"/>
              </a:ext>
            </a:extLst>
          </p:cNvPr>
          <p:cNvGrpSpPr/>
          <p:nvPr/>
        </p:nvGrpSpPr>
        <p:grpSpPr>
          <a:xfrm>
            <a:off x="3862422" y="5745378"/>
            <a:ext cx="4579829" cy="725189"/>
            <a:chOff x="3253563" y="5730948"/>
            <a:chExt cx="5640471" cy="8931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E550B8C2-EFB4-1C34-27FD-5FB2AA39709F}"/>
                    </a:ext>
                  </a:extLst>
                </p:cNvPr>
                <p:cNvSpPr/>
                <p:nvPr/>
              </p:nvSpPr>
              <p:spPr>
                <a:xfrm>
                  <a:off x="3253563" y="5730949"/>
                  <a:ext cx="1848242" cy="893135"/>
                </a:xfrm>
                <a:prstGeom prst="roundRect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E550B8C2-EFB4-1C34-27FD-5FB2AA3970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3563" y="5730949"/>
                  <a:ext cx="1848242" cy="893135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381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3A4BDCCF-B33E-DEF7-3D32-D1132DD6E74C}"/>
                    </a:ext>
                  </a:extLst>
                </p:cNvPr>
                <p:cNvSpPr/>
                <p:nvPr/>
              </p:nvSpPr>
              <p:spPr>
                <a:xfrm>
                  <a:off x="6207365" y="5730948"/>
                  <a:ext cx="2686669" cy="893135"/>
                </a:xfrm>
                <a:prstGeom prst="roundRect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𝒩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ra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3A4BDCCF-B33E-DEF7-3D32-D1132DD6E7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7365" y="5730948"/>
                  <a:ext cx="2686669" cy="893135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381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36082BE-0F4A-0C28-6B30-F91EE653D6C1}"/>
                </a:ext>
              </a:extLst>
            </p:cNvPr>
            <p:cNvCxnSpPr>
              <a:cxnSpLocks/>
              <a:stCxn id="29" idx="3"/>
              <a:endCxn id="31" idx="1"/>
            </p:cNvCxnSpPr>
            <p:nvPr/>
          </p:nvCxnSpPr>
          <p:spPr>
            <a:xfrm flipV="1">
              <a:off x="5101805" y="6177515"/>
              <a:ext cx="1105560" cy="1"/>
            </a:xfrm>
            <a:prstGeom prst="straightConnector1">
              <a:avLst/>
            </a:prstGeom>
            <a:ln w="63500">
              <a:solidFill>
                <a:schemeClr val="bg1">
                  <a:lumMod val="6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E42070C-FB9C-7EC3-4B28-3602551DCE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0875" y="4734805"/>
            <a:ext cx="4951376" cy="37951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F4E06BB-588B-279E-B2C0-5CC3460F4B6B}"/>
              </a:ext>
            </a:extLst>
          </p:cNvPr>
          <p:cNvSpPr txBox="1"/>
          <p:nvPr/>
        </p:nvSpPr>
        <p:spPr>
          <a:xfrm>
            <a:off x="9086127" y="6088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8C628BD-25EE-8B74-0426-36C60B4B4D62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92551" y="5737510"/>
            <a:ext cx="1280244" cy="33221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07A6576-DA31-B094-DC39-4F7E71BC400E}"/>
              </a:ext>
            </a:extLst>
          </p:cNvPr>
          <p:cNvSpPr txBox="1"/>
          <p:nvPr/>
        </p:nvSpPr>
        <p:spPr>
          <a:xfrm>
            <a:off x="243838" y="5167822"/>
            <a:ext cx="11816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i.e. the minimum mean squared error achievable for the following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1D denoising problem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0457B-E860-01CD-2E7E-E9ECCA9A0DB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43420" y="4116683"/>
            <a:ext cx="2305156" cy="416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32BDAC-450E-3696-6129-D051BC7AA315}"/>
              </a:ext>
            </a:extLst>
          </p:cNvPr>
          <p:cNvSpPr txBox="1"/>
          <p:nvPr/>
        </p:nvSpPr>
        <p:spPr>
          <a:xfrm>
            <a:off x="8795077" y="6088284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6CB7A"/>
                </a:solidFill>
              </a:rPr>
              <a:t>“signal to noise ratio”</a:t>
            </a:r>
          </a:p>
        </p:txBody>
      </p:sp>
    </p:spTree>
    <p:extLst>
      <p:ext uri="{BB962C8B-B14F-4D97-AF65-F5344CB8AC3E}">
        <p14:creationId xmlns:p14="http://schemas.microsoft.com/office/powerpoint/2010/main" val="20563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2356D-806E-9079-8F91-8526401937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53850" y="4734805"/>
            <a:ext cx="1280244" cy="332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D376BF-EF21-89EA-CEAC-4EC204C472F6}"/>
                  </a:ext>
                </a:extLst>
              </p:cNvPr>
              <p:cNvSpPr txBox="1"/>
              <p:nvPr/>
            </p:nvSpPr>
            <p:spPr>
              <a:xfrm>
                <a:off x="243839" y="2940370"/>
                <a:ext cx="11704319" cy="2607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chose the nonlinearity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≝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so that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𝔼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sepChr m:val="∣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32F5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32F5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32F5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32F5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32F5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2F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Additionally, we defined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D376BF-EF21-89EA-CEAC-4EC204C47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940370"/>
                <a:ext cx="11704319" cy="2607445"/>
              </a:xfrm>
              <a:prstGeom prst="rect">
                <a:avLst/>
              </a:prstGeom>
              <a:blipFill>
                <a:blip r:embed="rId4"/>
                <a:stretch>
                  <a:fillRect l="-868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E2CC3B-3B18-C2DE-6BA6-AB31CC17B73A}"/>
              </a:ext>
            </a:extLst>
          </p:cNvPr>
          <p:cNvGrpSpPr/>
          <p:nvPr/>
        </p:nvGrpSpPr>
        <p:grpSpPr>
          <a:xfrm>
            <a:off x="3892636" y="1913973"/>
            <a:ext cx="4406728" cy="411460"/>
            <a:chOff x="1711051" y="4801136"/>
            <a:chExt cx="5274067" cy="4924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D22E90-4C62-F809-2B93-7A5283655252}"/>
                </a:ext>
              </a:extLst>
            </p:cNvPr>
            <p:cNvGrpSpPr/>
            <p:nvPr/>
          </p:nvGrpSpPr>
          <p:grpSpPr>
            <a:xfrm>
              <a:off x="1711051" y="4828151"/>
              <a:ext cx="1447159" cy="465429"/>
              <a:chOff x="1711051" y="4828151"/>
              <a:chExt cx="1447159" cy="46542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7CF9922-82C4-031B-B06D-30DB70B0D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l="-33990" t="-15287" r="-31504" b="-17211"/>
              <a:stretch/>
            </p:blipFill>
            <p:spPr>
              <a:xfrm>
                <a:off x="1711051" y="4897690"/>
                <a:ext cx="1285660" cy="395890"/>
              </a:xfrm>
              <a:prstGeom prst="roundRect">
                <a:avLst/>
              </a:prstGeom>
              <a:noFill/>
              <a:ln w="38100">
                <a:noFill/>
              </a:ln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D81E09D-F302-B55C-9F8C-5C19371E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2888662" y="482815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FA6C45-19FE-A28F-2FDB-EC67684F3136}"/>
                </a:ext>
              </a:extLst>
            </p:cNvPr>
            <p:cNvGrpSpPr/>
            <p:nvPr/>
          </p:nvGrpSpPr>
          <p:grpSpPr>
            <a:xfrm>
              <a:off x="3289418" y="4801136"/>
              <a:ext cx="3695700" cy="486542"/>
              <a:chOff x="2606310" y="5954161"/>
              <a:chExt cx="3695700" cy="48654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790EBC1-09B1-AB3A-FB8F-5C93498A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rgbClr val="D883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2606310" y="5996203"/>
                <a:ext cx="3695700" cy="4445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6A14D22-BC44-8805-6588-09AC37F3549A}"/>
                  </a:ext>
                </a:extLst>
              </p:cNvPr>
              <p:cNvSpPr/>
              <p:nvPr/>
            </p:nvSpPr>
            <p:spPr>
              <a:xfrm>
                <a:off x="5764926" y="5954161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EA8AA-4999-CED7-B78F-8558D1D5FD9A}"/>
              </a:ext>
            </a:extLst>
          </p:cNvPr>
          <p:cNvGrpSpPr/>
          <p:nvPr/>
        </p:nvGrpSpPr>
        <p:grpSpPr>
          <a:xfrm>
            <a:off x="4507719" y="2372495"/>
            <a:ext cx="3176562" cy="465727"/>
            <a:chOff x="8003404" y="4774540"/>
            <a:chExt cx="3801778" cy="5573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D5EC6-5F24-4D53-C956-43A66DF49262}"/>
                </a:ext>
              </a:extLst>
            </p:cNvPr>
            <p:cNvGrpSpPr/>
            <p:nvPr/>
          </p:nvGrpSpPr>
          <p:grpSpPr>
            <a:xfrm>
              <a:off x="8003404" y="4861121"/>
              <a:ext cx="1030388" cy="454877"/>
              <a:chOff x="8003404" y="4861121"/>
              <a:chExt cx="1030388" cy="45487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75E5EA3-4E00-F75A-E026-294E32B30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003404" y="4871498"/>
                <a:ext cx="647700" cy="4445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6BA62D3-47A1-0B32-A0BE-33063074A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rcRect t="3396" r="74963" b="-1"/>
              <a:stretch/>
            </p:blipFill>
            <p:spPr>
              <a:xfrm>
                <a:off x="8764244" y="4861121"/>
                <a:ext cx="269548" cy="45017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BF8C93-C840-95DE-C25B-64EC6021E52E}"/>
                </a:ext>
              </a:extLst>
            </p:cNvPr>
            <p:cNvGrpSpPr/>
            <p:nvPr/>
          </p:nvGrpSpPr>
          <p:grpSpPr>
            <a:xfrm>
              <a:off x="9150882" y="4774540"/>
              <a:ext cx="2654300" cy="557392"/>
              <a:chOff x="8271250" y="5926025"/>
              <a:chExt cx="2654300" cy="55739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2087A2A-754C-F706-BBD3-69FCD95DF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rgbClr val="FF93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8271250" y="6064317"/>
                <a:ext cx="2654300" cy="4191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743FDF0-B77C-F21C-C9EC-6EB2019EFD6B}"/>
                  </a:ext>
                </a:extLst>
              </p:cNvPr>
              <p:cNvSpPr/>
              <p:nvPr/>
            </p:nvSpPr>
            <p:spPr>
              <a:xfrm>
                <a:off x="10236336" y="5926025"/>
                <a:ext cx="157655" cy="315310"/>
              </a:xfrm>
              <a:prstGeom prst="rect">
                <a:avLst/>
              </a:prstGeom>
              <a:solidFill>
                <a:srgbClr val="14305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E42070C-FB9C-7EC3-4B28-3602551DCE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90875" y="4734805"/>
            <a:ext cx="4951376" cy="37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2EF68F-96AF-243E-9EAC-E46093EBE2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43436" y="5331054"/>
            <a:ext cx="3048675" cy="383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53066E-8A41-CA73-7B8F-FAE00333BD0B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1506" y="6253667"/>
            <a:ext cx="3230113" cy="379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60E496-9245-67E1-359B-C5A8887A016B}"/>
              </a:ext>
            </a:extLst>
          </p:cNvPr>
          <p:cNvSpPr txBox="1"/>
          <p:nvPr/>
        </p:nvSpPr>
        <p:spPr>
          <a:xfrm>
            <a:off x="243838" y="5760896"/>
            <a:ext cx="11816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that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0B09BD-141F-72C2-94A7-3D0BB5B192C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43420" y="4116683"/>
            <a:ext cx="2305156" cy="416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AF7A5C-7CB0-C4A7-4E8F-F884B6724F2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91248" y="5492167"/>
            <a:ext cx="208210" cy="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53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9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B294362-9E21-0AB6-8DD2-813C7FC6AF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43420" y="1924865"/>
            <a:ext cx="2305156" cy="41670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F407816-6403-22F6-B403-33DAFC83983F}"/>
              </a:ext>
            </a:extLst>
          </p:cNvPr>
          <p:cNvGrpSpPr/>
          <p:nvPr/>
        </p:nvGrpSpPr>
        <p:grpSpPr>
          <a:xfrm>
            <a:off x="10753850" y="2958536"/>
            <a:ext cx="1280244" cy="430649"/>
            <a:chOff x="10753850" y="4734805"/>
            <a:chExt cx="1280244" cy="430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2EDE5FD-1FE1-B937-81D1-7DA9DE2C0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DE205F-B17D-99C4-89A3-7EC336AF6B66}"/>
                    </a:ext>
                  </a:extLst>
                </p:cNvPr>
                <p:cNvSpPr txBox="1"/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6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DE205F-B17D-99C4-89A3-7EC336AF6B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E42070C-FB9C-7EC3-4B28-3602551DCE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0309" y="2937911"/>
            <a:ext cx="4951376" cy="379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FA8532-BA40-4CED-93FE-71F70C96457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0941" y="2443922"/>
            <a:ext cx="3230113" cy="37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7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4CA567-3369-5405-829F-43C489520C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A7CD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06951" y="1951642"/>
            <a:ext cx="1178092" cy="357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CD9236-2BF4-BD6C-A9B1-A43E88EB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2CFCE-101C-AD5D-0FB5-F1F0AA465DA2}"/>
              </a:ext>
            </a:extLst>
          </p:cNvPr>
          <p:cNvSpPr txBox="1">
            <a:spLocks/>
          </p:cNvSpPr>
          <p:nvPr/>
        </p:nvSpPr>
        <p:spPr>
          <a:xfrm>
            <a:off x="243840" y="1007652"/>
            <a:ext cx="11704320" cy="1011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9128E-17D4-5477-3B91-4F85AD2AC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265" y="630048"/>
            <a:ext cx="935895" cy="54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61468-B32E-61A4-AC0A-5CD045040E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6" r="74963" b="-1"/>
          <a:stretch/>
        </p:blipFill>
        <p:spPr>
          <a:xfrm>
            <a:off x="10777651" y="646996"/>
            <a:ext cx="194255" cy="32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6FC2D-BBD7-24AF-CF60-C7BCD9D6C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440" y="762196"/>
            <a:ext cx="150270" cy="1898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2A7A9-0F33-586A-1B45-BADF85820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625" y="759314"/>
            <a:ext cx="1594697" cy="2141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2BB7F-CEDB-A8E8-F5C1-9313388C14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996" r="312"/>
          <a:stretch/>
        </p:blipFill>
        <p:spPr>
          <a:xfrm>
            <a:off x="9615809" y="228589"/>
            <a:ext cx="2276083" cy="220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D42E5F-73A4-D769-AF96-65CCB61950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348" r="70281"/>
          <a:stretch/>
        </p:blipFill>
        <p:spPr>
          <a:xfrm>
            <a:off x="9278002" y="35065"/>
            <a:ext cx="337808" cy="615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F18ADA-04A6-E924-14E8-3BC17DC8AC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7604"/>
          <a:stretch/>
        </p:blipFill>
        <p:spPr>
          <a:xfrm>
            <a:off x="8633625" y="228589"/>
            <a:ext cx="656113" cy="22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D927C-C18B-5D68-57F3-F50FCD3E03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7330" y="1208293"/>
            <a:ext cx="1740830" cy="4838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27C8CB-8FBA-C9FC-1532-ADB8E8F7B0A7}"/>
              </a:ext>
            </a:extLst>
          </p:cNvPr>
          <p:cNvGrpSpPr/>
          <p:nvPr/>
        </p:nvGrpSpPr>
        <p:grpSpPr>
          <a:xfrm>
            <a:off x="4194678" y="1170496"/>
            <a:ext cx="3802644" cy="646331"/>
            <a:chOff x="6529150" y="4992041"/>
            <a:chExt cx="4386223" cy="745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69C4B-AE85-D865-B5BD-10935874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56605" y="5148937"/>
              <a:ext cx="3638999" cy="486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9A6C0D-2D9B-B217-7AC1-F817B302E9E2}"/>
                </a:ext>
              </a:extLst>
            </p:cNvPr>
            <p:cNvSpPr txBox="1"/>
            <p:nvPr/>
          </p:nvSpPr>
          <p:spPr>
            <a:xfrm>
              <a:off x="6529150" y="4992041"/>
              <a:ext cx="4386223" cy="74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                               “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E42070C-FB9C-7EC3-4B28-3602551DCE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0309" y="2937911"/>
            <a:ext cx="4951376" cy="379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FA8532-BA40-4CED-93FE-71F70C96457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0941" y="2443922"/>
            <a:ext cx="3230113" cy="3795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ABD041A-9E38-47FF-D1AB-E07FF738B7D5}"/>
              </a:ext>
            </a:extLst>
          </p:cNvPr>
          <p:cNvGrpSpPr/>
          <p:nvPr/>
        </p:nvGrpSpPr>
        <p:grpSpPr>
          <a:xfrm>
            <a:off x="10753850" y="2958536"/>
            <a:ext cx="1280244" cy="430649"/>
            <a:chOff x="10753850" y="4734805"/>
            <a:chExt cx="1280244" cy="4306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92E17F-9DC5-006C-F82F-528023C93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753850" y="4734805"/>
              <a:ext cx="1280244" cy="332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34A2F13-FD3E-DEE5-E997-420E5EB220ED}"/>
                    </a:ext>
                  </a:extLst>
                </p:cNvPr>
                <p:cNvSpPr txBox="1"/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C6CB7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600" dirty="0">
                    <a:solidFill>
                      <a:srgbClr val="C6CB7A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34A2F13-FD3E-DEE5-E997-420E5EB220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7192" y="4826900"/>
                  <a:ext cx="317908" cy="33855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796615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1206</Words>
  <Application>Microsoft Macintosh PowerPoint</Application>
  <PresentationFormat>Widescreen</PresentationFormat>
  <Paragraphs>213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1_Office Theme</vt:lpstr>
      <vt:lpstr>CS 224: ALGORITHMS FOR DATA SCIENCE LECTURE 23 (11/29)</vt:lpstr>
      <vt:lpstr>LAST TIME:</vt:lpstr>
      <vt:lpstr>LAST TIME:</vt:lpstr>
      <vt:lpstr>LAST TIME:</vt:lpstr>
      <vt:lpstr>LAST TIME:</vt:lpstr>
      <vt:lpstr>LAST TIME:</vt:lpstr>
      <vt:lpstr>LAST TIME:</vt:lpstr>
      <vt:lpstr>LAST TIME:</vt:lpstr>
      <vt:lpstr>LAST TIME:</vt:lpstr>
      <vt:lpstr>LAST TIME:</vt:lpstr>
      <vt:lpstr>LAST TIME:</vt:lpstr>
      <vt:lpstr>LAST TIME:</vt:lpstr>
      <vt:lpstr>MSE FOR AMP</vt:lpstr>
      <vt:lpstr>MSE FOR AMP</vt:lpstr>
      <vt:lpstr>MSE FOR AMP</vt:lpstr>
      <vt:lpstr>AMP IS OPTIMAL</vt:lpstr>
      <vt:lpstr>AMP IS OPTIMAL</vt:lpstr>
      <vt:lpstr>FREE ENERGY PERSPECTIVE</vt:lpstr>
      <vt:lpstr>FREE ENERGY PERSPECTIVE</vt:lpstr>
      <vt:lpstr>FREE ENERGY PERSPECTIVE</vt:lpstr>
      <vt:lpstr>FREE ENERGY PERSPECTIVE</vt:lpstr>
      <vt:lpstr>BEYOND Z_2 SYNCHRONIZATION</vt:lpstr>
      <vt:lpstr>BEYOND LOW RANK MATRIX ESTIMATION</vt:lpstr>
      <vt:lpstr>OTHER BP-INSPIRED ALGORITHMS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23 (11/28)</dc:title>
  <dc:creator>Chen, Sitan</dc:creator>
  <cp:lastModifiedBy>Chen, Sitan</cp:lastModifiedBy>
  <cp:revision>7</cp:revision>
  <dcterms:created xsi:type="dcterms:W3CDTF">2023-11-28T17:53:58Z</dcterms:created>
  <dcterms:modified xsi:type="dcterms:W3CDTF">2023-11-29T16:32:40Z</dcterms:modified>
</cp:coreProperties>
</file>