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1"/>
  </p:notesMasterIdLst>
  <p:sldIdLst>
    <p:sldId id="777" r:id="rId2"/>
    <p:sldId id="1262" r:id="rId3"/>
    <p:sldId id="1224" r:id="rId4"/>
    <p:sldId id="1197" r:id="rId5"/>
    <p:sldId id="1200" r:id="rId6"/>
    <p:sldId id="1257" r:id="rId7"/>
    <p:sldId id="1248" r:id="rId8"/>
    <p:sldId id="1249" r:id="rId9"/>
    <p:sldId id="1252" r:id="rId10"/>
    <p:sldId id="1251" r:id="rId11"/>
    <p:sldId id="1250" r:id="rId12"/>
    <p:sldId id="1258" r:id="rId13"/>
    <p:sldId id="1201" r:id="rId14"/>
    <p:sldId id="1212" r:id="rId15"/>
    <p:sldId id="1214" r:id="rId16"/>
    <p:sldId id="1230" r:id="rId17"/>
    <p:sldId id="1215" r:id="rId18"/>
    <p:sldId id="1228" r:id="rId19"/>
    <p:sldId id="1229" r:id="rId20"/>
    <p:sldId id="1231" r:id="rId21"/>
    <p:sldId id="1259" r:id="rId22"/>
    <p:sldId id="1227" r:id="rId23"/>
    <p:sldId id="1217" r:id="rId24"/>
    <p:sldId id="1232" r:id="rId25"/>
    <p:sldId id="1213" r:id="rId26"/>
    <p:sldId id="1236" r:id="rId27"/>
    <p:sldId id="1235" r:id="rId28"/>
    <p:sldId id="1237" r:id="rId29"/>
    <p:sldId id="1238" r:id="rId30"/>
    <p:sldId id="1260" r:id="rId31"/>
    <p:sldId id="1239" r:id="rId32"/>
    <p:sldId id="1240" r:id="rId33"/>
    <p:sldId id="1241" r:id="rId34"/>
    <p:sldId id="1242" r:id="rId35"/>
    <p:sldId id="1243" r:id="rId36"/>
    <p:sldId id="1253" r:id="rId37"/>
    <p:sldId id="1244" r:id="rId38"/>
    <p:sldId id="1245" r:id="rId39"/>
    <p:sldId id="1247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83FF"/>
    <a:srgbClr val="4695C2"/>
    <a:srgbClr val="143052"/>
    <a:srgbClr val="FF40FF"/>
    <a:srgbClr val="DE9A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73"/>
    <p:restoredTop sz="96197"/>
  </p:normalViewPr>
  <p:slideViewPr>
    <p:cSldViewPr snapToGrid="0">
      <p:cViewPr varScale="1">
        <p:scale>
          <a:sx n="131" d="100"/>
          <a:sy n="131" d="100"/>
        </p:scale>
        <p:origin x="5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3127FD-6355-B14D-84E0-050CBDE522E4}" type="datetimeFigureOut">
              <a:rPr lang="en-US" smtClean="0"/>
              <a:t>10/2/24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B92542-E2AA-3449-8428-A0F90883CB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462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C66BF-7D70-4D47-8FFD-04829FBD1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481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375C9-0E23-C847-BC27-2F44CD65F3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894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375C9-0E23-C847-BC27-2F44CD65F3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638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375C9-0E23-C847-BC27-2F44CD65F3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042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375C9-0E23-C847-BC27-2F44CD65F3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559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375C9-0E23-C847-BC27-2F44CD65F3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449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1430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DF924-1730-9447-897A-6D1C7E903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984A32-44E1-9C4B-B466-E8C264FDF2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0D51-D751-5E45-A4FF-BB60690C14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9022B-9574-7243-BF00-EA2BF723D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A4455-766A-9549-BC03-6C46B850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656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3B635-8439-1A4E-8092-D5773E34B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C2FB3D-9095-A843-AECD-17D6EE6776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76949-C4E1-E74D-9E37-EF601A79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49F77-CD97-B347-A6DA-EB4F132F8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5F9AC-5423-904F-A631-CECE9420C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166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594F90-9AA6-AF4A-8E60-72DB9649CE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1CBD27-0339-4846-9541-447088C6A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CBC6A-410F-4D45-9B7F-DC121F5E6B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37508-651C-0446-B0E2-45C3A32B7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8A1EE-DB53-DE47-A021-2B8E99EA0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450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1430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A3ABC-87C8-9C4F-9D84-51D595B78F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3840" y="283319"/>
            <a:ext cx="11704320" cy="1011092"/>
          </a:xfrm>
          <a:effectLst/>
        </p:spPr>
        <p:txBody>
          <a:bodyPr>
            <a:normAutofit/>
          </a:bodyPr>
          <a:lstStyle>
            <a:lvl1pPr>
              <a:defRPr sz="4400" b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F95C9-D544-4149-9010-292C4DF23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280271"/>
          </a:xfrm>
          <a:effectLst/>
        </p:spPr>
        <p:txBody>
          <a:bodyPr>
            <a:normAutofit/>
          </a:bodyPr>
          <a:lstStyle>
            <a:lvl1pPr>
              <a:defRPr sz="3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 sz="28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 sz="24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 sz="20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 sz="20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2A5DE-E34B-D045-90F0-91639E32BB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40522-700D-9A42-834F-3193BE8C6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9B5C9-E353-6B42-B8B0-5C9B359CA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937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4E3F1-F4D1-3243-B3F1-7537191A4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284E7-BAE3-1242-BEA0-AE4454262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5B23B-C30F-2D45-834F-80D91C16E4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5B12B-D9AC-8746-93E0-36644961F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4A3C2-2E64-8740-875B-CD96E0AAD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063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37775-149C-1648-8655-AAAFB64D4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02D21-1B12-984E-B34D-4BB9C742A5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F8DA20-9D39-CD43-AA84-98B39EAA90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1B69BB-BB55-6D48-893C-1DE97E7094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C54FCE-DC19-2D46-8877-B9B76C904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52797B-6CEF-7A48-9984-5DE25A2C0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499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92C9F-F0C9-E341-A22A-022C61A25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BFD8BA-7E63-5048-BA75-4123C37EA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E27C2D-4439-5D43-A3C4-5517F482A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B71EA6-AB41-0443-8AAE-915AEDB4D3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02D8C4-E93B-4147-97D2-1A8F55B54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DFF6F7-52E6-A947-94AE-D0E3D2CB0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9646DB-C494-7D44-A4FA-018D19F43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D0B7F7-95CF-9144-8428-48FC957B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153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BE60E-1451-0346-A830-8BB475DE2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75E70A-CA61-0D4F-AA1B-CE38E607E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26410F-63EE-BA4A-A9DC-001845ABD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008DB1-7CD8-0541-BBA0-BB928EDA0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32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59F1DA-EFCD-C144-A1E7-B8A46E0B3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30C44B-8026-A54F-9207-24AEB24C0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8F13D-A078-EF4A-864A-3BFF07B0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987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05106-BE30-6F43-BB1F-9BED7E226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DD99D-2E9D-4B4E-830C-51749856A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A6F4F4-3241-1F4C-86CF-0BD5391687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C21EA7-4B72-A942-9917-CA373F83AF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156A0-A450-674E-A1BB-7D006522E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982FD-F2D7-ED4F-8468-1999A404A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670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35ADE-1A53-FE44-9E54-BB3350B5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AC65AD-83D7-3644-A02E-0B07F243F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0F9CBA-7F1B-0E45-977C-11AFC8E9EE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AF5B8-5480-9B4D-A39B-CA33B43C0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DA85E7-35F6-314D-8298-B9F044AAD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36E77-F3E7-FF43-B800-48B46B99F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39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C46938-BDAF-9149-AB13-B24577D22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283318"/>
            <a:ext cx="117043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920246-93A3-6C46-9853-624ACD175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840" y="1794075"/>
            <a:ext cx="11704320" cy="4780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427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6.png"/><Relationship Id="rId7" Type="http://schemas.openxmlformats.org/officeDocument/2006/relationships/image" Target="../media/image43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8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4.png"/><Relationship Id="rId18" Type="http://schemas.openxmlformats.org/officeDocument/2006/relationships/image" Target="../media/image27.png"/><Relationship Id="rId3" Type="http://schemas.openxmlformats.org/officeDocument/2006/relationships/image" Target="../media/image2.jpeg"/><Relationship Id="rId7" Type="http://schemas.openxmlformats.org/officeDocument/2006/relationships/image" Target="../media/image22.png"/><Relationship Id="rId12" Type="http://schemas.openxmlformats.org/officeDocument/2006/relationships/image" Target="../media/image33.png"/><Relationship Id="rId17" Type="http://schemas.openxmlformats.org/officeDocument/2006/relationships/image" Target="../media/image25.png"/><Relationship Id="rId2" Type="http://schemas.openxmlformats.org/officeDocument/2006/relationships/image" Target="../media/image29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32.png"/><Relationship Id="rId5" Type="http://schemas.openxmlformats.org/officeDocument/2006/relationships/image" Target="../media/image20.png"/><Relationship Id="rId15" Type="http://schemas.openxmlformats.org/officeDocument/2006/relationships/image" Target="../media/image17.png"/><Relationship Id="rId10" Type="http://schemas.openxmlformats.org/officeDocument/2006/relationships/image" Target="../media/image31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95CDD-1AA9-574F-BF7A-96731F5FC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998" y="3023165"/>
            <a:ext cx="11564002" cy="1220056"/>
          </a:xfrm>
          <a:effectLst/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0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CS 2243: ALGORITHMS FOR DATA SCIENCE</a:t>
            </a:r>
            <a:br>
              <a:rPr lang="en-US" sz="40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</a:br>
            <a:r>
              <a:rPr lang="en-US" sz="40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LECTURE 9 (10/2)</a:t>
            </a:r>
            <a:endParaRPr lang="en-US" sz="4000" b="1" cap="small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Helvetica Neue" panose="02000503000000020004" pitchFamily="2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108D775-0962-EA41-8BC7-BDAD26E256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7130201"/>
              </p:ext>
            </p:extLst>
          </p:nvPr>
        </p:nvGraphicFramePr>
        <p:xfrm>
          <a:off x="617172" y="4243221"/>
          <a:ext cx="10957654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57654">
                  <a:extLst>
                    <a:ext uri="{9D8B030D-6E8A-4147-A177-3AD203B41FA5}">
                      <a16:colId xmlns:a16="http://schemas.microsoft.com/office/drawing/2014/main" val="2692926107"/>
                    </a:ext>
                  </a:extLst>
                </a:gridCol>
              </a:tblGrid>
              <a:tr h="513508"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small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NOISE SENSITIVITY, MLPS, HERMITE ANALYSIS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5692906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0CACD459-FA22-E124-7E30-4E7462CB8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961" y="1969961"/>
            <a:ext cx="1068076" cy="105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EC42B6-EADE-E44A-8128-D84909D623E4}"/>
              </a:ext>
            </a:extLst>
          </p:cNvPr>
          <p:cNvSpPr txBox="1"/>
          <p:nvPr/>
        </p:nvSpPr>
        <p:spPr>
          <a:xfrm>
            <a:off x="313998" y="263040"/>
            <a:ext cx="33402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Tensor decomposition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Sum-of-squares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EC306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</a:rPr>
              <a:t>Supervised learning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Computational complexity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Statistical physics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Generative modeling</a:t>
            </a:r>
          </a:p>
        </p:txBody>
      </p:sp>
    </p:spTree>
    <p:extLst>
      <p:ext uri="{BB962C8B-B14F-4D97-AF65-F5344CB8AC3E}">
        <p14:creationId xmlns:p14="http://schemas.microsoft.com/office/powerpoint/2010/main" val="3619500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74FB22-E104-261D-3468-10A9461D710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575147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Let us now turn to PAC-learning functions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“Model organism”: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one-hidden-layer multilayer perceptron (MLP)</a:t>
                </a:r>
              </a:p>
              <a:p>
                <a:pPr marL="0" indent="0">
                  <a:buNone/>
                </a:pPr>
                <a:r>
                  <a:rPr lang="en-US" dirty="0"/>
                  <a:t>Simplest nontrivial neural network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1"/>
                    </a:solidFill>
                  </a:rPr>
                  <a:t>Kolmogorov-Arnold theorem: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if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’s replaced by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’s, can realize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any continuous function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over compact support</a:t>
                </a:r>
              </a:p>
              <a:p>
                <a:pPr marL="0" indent="0">
                  <a:buNone/>
                </a:pPr>
                <a:endParaRPr lang="en-US" sz="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74FB22-E104-261D-3468-10A9461D71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5751479"/>
              </a:xfrm>
              <a:blipFill>
                <a:blip r:embed="rId2"/>
                <a:stretch>
                  <a:fillRect l="-1410" t="-2203" r="-2061" b="-10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D4FEDA4E-EF55-57D6-E8D8-7243B4539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747474"/>
              </a:clrFrom>
              <a:clrTo>
                <a:srgbClr val="747474">
                  <a:alpha val="0"/>
                </a:srgbClr>
              </a:clrTo>
            </a:clrChange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398" y="1782558"/>
            <a:ext cx="8745203" cy="287521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6C353A-653E-1FC1-6A78-FFCDE394F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REAL-VALUED INPUT/OUTPUT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4069FA6-413A-C236-33E8-62CA98588FF1}"/>
                  </a:ext>
                </a:extLst>
              </p:cNvPr>
              <p:cNvSpPr txBox="1"/>
              <p:nvPr/>
            </p:nvSpPr>
            <p:spPr>
              <a:xfrm>
                <a:off x="3620542" y="2006031"/>
                <a:ext cx="4950913" cy="21641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ReLU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sz="3200" b="0" i="1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endParaRPr lang="en-US" sz="1050" b="0" i="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32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   </m:t>
                    </m:r>
                    <m:d>
                      <m:dPr>
                        <m:begChr m:val="‖"/>
                        <m:endChr m:val="‖"/>
                        <m:ctrlP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32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32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  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4069FA6-413A-C236-33E8-62CA98588F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542" y="2006031"/>
                <a:ext cx="4950913" cy="2164119"/>
              </a:xfrm>
              <a:prstGeom prst="rect">
                <a:avLst/>
              </a:prstGeom>
              <a:blipFill>
                <a:blip r:embed="rId4"/>
                <a:stretch>
                  <a:fillRect l="-3333" t="-70930" b="-83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169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74FB22-E104-261D-3468-10A9461D710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0"/>
                <a:ext cx="11704320" cy="551974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Let us now turn to PAC-learning functions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“Model organism”: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one-hidden-layer multilayer perceptron (MLP)</a:t>
                </a:r>
              </a:p>
              <a:p>
                <a:pPr marL="0" indent="0">
                  <a:buNone/>
                </a:pPr>
                <a:r>
                  <a:rPr lang="en-US" dirty="0"/>
                  <a:t>Simplest nontrivial neural network, Kolmogorov-Arnold theorem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3"/>
                    </a:solidFill>
                  </a:rPr>
                  <a:t>Testbed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for nonconvex optimization, tensor methods, kernel methods, representation learning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74FB22-E104-261D-3468-10A9461D71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0"/>
                <a:ext cx="11704320" cy="5519749"/>
              </a:xfrm>
              <a:blipFill>
                <a:blip r:embed="rId2"/>
                <a:stretch>
                  <a:fillRect l="-1410" t="-2294" b="-4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D4FEDA4E-EF55-57D6-E8D8-7243B4539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747474"/>
              </a:clrFrom>
              <a:clrTo>
                <a:srgbClr val="747474">
                  <a:alpha val="0"/>
                </a:srgbClr>
              </a:clrTo>
            </a:clrChange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398" y="1782558"/>
            <a:ext cx="8745203" cy="287521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6C353A-653E-1FC1-6A78-FFCDE394F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REAL-VALUED INPUT/OUTPUT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4D75F78-9857-2593-5AE0-36E9809AB28E}"/>
                  </a:ext>
                </a:extLst>
              </p:cNvPr>
              <p:cNvSpPr txBox="1"/>
              <p:nvPr/>
            </p:nvSpPr>
            <p:spPr>
              <a:xfrm>
                <a:off x="3620542" y="2006031"/>
                <a:ext cx="4950913" cy="21641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ReLU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sz="3200" b="0" i="1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endParaRPr lang="en-US" sz="1050" b="0" i="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32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   </m:t>
                    </m:r>
                    <m:d>
                      <m:dPr>
                        <m:begChr m:val="‖"/>
                        <m:endChr m:val="‖"/>
                        <m:ctrlP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32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32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  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4D75F78-9857-2593-5AE0-36E9809AB2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542" y="2006031"/>
                <a:ext cx="4950913" cy="2164119"/>
              </a:xfrm>
              <a:prstGeom prst="rect">
                <a:avLst/>
              </a:prstGeom>
              <a:blipFill>
                <a:blip r:embed="rId4"/>
                <a:stretch>
                  <a:fillRect l="-3333" t="-70930" b="-83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54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2CED8-B50D-E18D-91EE-5D4C25D3F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974124"/>
            <a:ext cx="11704320" cy="4909751"/>
          </a:xfrm>
        </p:spPr>
        <p:txBody>
          <a:bodyPr numCol="1" anchor="ctr" anchorCtr="0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Noise sensitivity and Fourier concentration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One-hidden-layer MLPs: </a:t>
            </a:r>
            <a:r>
              <a:rPr lang="en-US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C. Elegans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of ML theory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Hermite polynomials, low-degree approximation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Tensor methods (again)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Lower bounds</a:t>
            </a:r>
          </a:p>
        </p:txBody>
      </p:sp>
    </p:spTree>
    <p:extLst>
      <p:ext uri="{BB962C8B-B14F-4D97-AF65-F5344CB8AC3E}">
        <p14:creationId xmlns:p14="http://schemas.microsoft.com/office/powerpoint/2010/main" val="3090602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C353A-653E-1FC1-6A78-FFCDE394F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INPUTS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74FB22-E104-261D-3468-10A9461D710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2"/>
                <a:ext cx="11704320" cy="5468854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Canonical input distribution: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Id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sz="200" dirty="0"/>
              </a:p>
              <a:p>
                <a:pPr marL="0" indent="0">
                  <a:buNone/>
                </a:pPr>
                <a:r>
                  <a:rPr lang="en-US" dirty="0"/>
                  <a:t>There is an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analogous toolbox</a:t>
                </a:r>
                <a:r>
                  <a:rPr lang="en-US" dirty="0"/>
                  <a:t> for this setting: in place of the Fourier characters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↦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, </a:t>
                </a:r>
                <a:r>
                  <a:rPr lang="en-US" dirty="0"/>
                  <a:t>we have the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Hermite polynomials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, which form an orthonormal basis with respect to the Gaussian measure</a:t>
                </a:r>
              </a:p>
              <a:p>
                <a:pPr marL="0" indent="0">
                  <a:buNone/>
                </a:pPr>
                <a:endParaRPr lang="en-US" sz="200" dirty="0"/>
              </a:p>
              <a:p>
                <a:pPr marL="0" indent="0">
                  <a:buNone/>
                </a:pPr>
                <a:r>
                  <a:rPr lang="en-US" dirty="0"/>
                  <a:t>In one dimension: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400" b="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:endParaRPr lang="en-US" sz="300" b="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sz="2400" b="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:endParaRPr lang="en-US" sz="300" b="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i="1" dirty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sz="2400" i="1" dirty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dirty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0" i="1" dirty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dirty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sz="2400" b="0" i="1" dirty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0" i="1" dirty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dirty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b="0" i="1" dirty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400" b="0" i="1" dirty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  <m:r>
                            <a:rPr lang="en-US" sz="2400" b="0" i="1" dirty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3600" b="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:r>
                  <a:rPr lang="en-US" sz="3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…</a:t>
                </a:r>
                <a:endParaRPr lang="en-US" sz="3600" b="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74FB22-E104-261D-3468-10A9461D71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2"/>
                <a:ext cx="11704320" cy="5468854"/>
              </a:xfrm>
              <a:blipFill>
                <a:blip r:embed="rId2"/>
                <a:stretch>
                  <a:fillRect l="-1410" t="-3241" r="-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0DC1B5B-E1E5-460C-84A2-CA3596DA16E1}"/>
                  </a:ext>
                </a:extLst>
              </p:cNvPr>
              <p:cNvSpPr txBox="1"/>
              <p:nvPr/>
            </p:nvSpPr>
            <p:spPr>
              <a:xfrm>
                <a:off x="7755100" y="3896498"/>
                <a:ext cx="4193060" cy="19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accent3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Precise functional form not important for us, see Wikipedia for </a:t>
                </a:r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“</a:t>
                </a:r>
                <a:r>
                  <a:rPr lang="en-US" sz="2400" b="1" dirty="0" err="1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probabilist’s</a:t>
                </a:r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Hermite polynomials”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𝐇</m:t>
                    </m:r>
                    <m:sSub>
                      <m:sSubPr>
                        <m:ctrlP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𝐞</m:t>
                        </m:r>
                      </m:e>
                      <m:sub>
                        <m:r>
                          <a:rPr lang="en-US" sz="2400" b="1" i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  <m:d>
                      <m:dPr>
                        <m:ctrlP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chemeClr val="accent3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, which are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b="0" i="1" smtClean="0">
                            <a:solidFill>
                              <a:schemeClr val="accent3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solidFill>
                              <a:schemeClr val="accent3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ℓ! </m:t>
                        </m:r>
                      </m:e>
                    </m:rad>
                  </m:oMath>
                </a14:m>
                <a:r>
                  <a:rPr lang="en-US" sz="2400" dirty="0">
                    <a:solidFill>
                      <a:schemeClr val="accent3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times our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3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3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3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endParaRPr lang="en-US" sz="2400" dirty="0">
                  <a:solidFill>
                    <a:schemeClr val="accent3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0DC1B5B-E1E5-460C-84A2-CA3596DA16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5100" y="3896498"/>
                <a:ext cx="4193060" cy="1977080"/>
              </a:xfrm>
              <a:prstGeom prst="rect">
                <a:avLst/>
              </a:prstGeom>
              <a:blipFill>
                <a:blip r:embed="rId3"/>
                <a:stretch>
                  <a:fillRect l="-2719" t="-3185" r="-2115" b="-8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939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78B53-EED8-8873-8C07-7317FA3DE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HERMITE POLYNOMIALS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F786C7-FDDD-37B7-5E54-0F33319F38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In higher dimensions, the Hermite polynomials are simply products of one-dimensional Hermite polynomials: for tuple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,</a:t>
                </a:r>
              </a:p>
              <a:p>
                <a:pPr marL="0" indent="0" algn="ctr">
                  <a:buNone/>
                </a:pPr>
                <a:endParaRPr lang="en-US" sz="200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These form an orthonormal basis for the space of square-integrable functions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/>
                  <a:t> with respect to the Gaussian measure. So</a:t>
                </a:r>
              </a:p>
              <a:p>
                <a:pPr marL="0" indent="0" algn="ctr">
                  <a:buNone/>
                </a:pPr>
                <a:endParaRPr lang="en-US" sz="5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∼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0,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Id</m:t>
                              </m:r>
                            </m:e>
                          </m:d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F786C7-FDDD-37B7-5E54-0F33319F38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11990" r="-2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8203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78B53-EED8-8873-8C07-7317FA3DE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HERMITE POLYNOMIALS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F786C7-FDDD-37B7-5E54-0F33319F38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Can express any square-integrable function as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  <m:sup/>
                        <m:e>
                          <m:acc>
                            <m:accPr>
                              <m:chr m:val="̂"/>
                              <m:ctrlPr>
                                <a:rPr lang="en-US" b="1" i="1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</m:e>
                          </m:acc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As before, can extract out the coefficients using orthonormality: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b>
                        <m:sup/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</m:e>
                          </m:acc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F786C7-FDDD-37B7-5E54-0F33319F38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79" b="-30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8C709CE1-DB6D-761E-3EA6-8A0FFFEAAD81}"/>
              </a:ext>
            </a:extLst>
          </p:cNvPr>
          <p:cNvSpPr txBox="1"/>
          <p:nvPr/>
        </p:nvSpPr>
        <p:spPr>
          <a:xfrm>
            <a:off x="3906825" y="3304366"/>
            <a:ext cx="3053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Hermite coefficient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FEE8986-48FD-B0B7-493D-BC52F14B514D}"/>
              </a:ext>
            </a:extLst>
          </p:cNvPr>
          <p:cNvCxnSpPr>
            <a:cxnSpLocks/>
          </p:cNvCxnSpPr>
          <p:nvPr/>
        </p:nvCxnSpPr>
        <p:spPr>
          <a:xfrm flipV="1">
            <a:off x="5952744" y="2551176"/>
            <a:ext cx="402336" cy="753190"/>
          </a:xfrm>
          <a:prstGeom prst="straightConnector1">
            <a:avLst/>
          </a:prstGeom>
          <a:ln w="254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eft Brace 8">
            <a:extLst>
              <a:ext uri="{FF2B5EF4-FFF2-40B4-BE49-F238E27FC236}">
                <a16:creationId xmlns:a16="http://schemas.microsoft.com/office/drawing/2014/main" id="{3FF89652-5335-DE2A-CAD5-17148436C0B1}"/>
              </a:ext>
            </a:extLst>
          </p:cNvPr>
          <p:cNvSpPr/>
          <p:nvPr/>
        </p:nvSpPr>
        <p:spPr>
          <a:xfrm rot="16200000">
            <a:off x="3179734" y="4354825"/>
            <a:ext cx="262234" cy="2155293"/>
          </a:xfrm>
          <a:prstGeom prst="leftBrac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194C88-0808-DC67-7ECE-9504F7D59240}"/>
              </a:ext>
            </a:extLst>
          </p:cNvPr>
          <p:cNvSpPr txBox="1"/>
          <p:nvPr/>
        </p:nvSpPr>
        <p:spPr>
          <a:xfrm>
            <a:off x="1893960" y="5563589"/>
            <a:ext cx="28337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As before, can estimate empirically using training data</a:t>
            </a:r>
          </a:p>
        </p:txBody>
      </p:sp>
    </p:spTree>
    <p:extLst>
      <p:ext uri="{BB962C8B-B14F-4D97-AF65-F5344CB8AC3E}">
        <p14:creationId xmlns:p14="http://schemas.microsoft.com/office/powerpoint/2010/main" val="130538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78B53-EED8-8873-8C07-7317FA3DE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HERMITE POLYNOMIALS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F786C7-FDDD-37B7-5E54-0F33319F38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Can express any square-integrable function as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  <m:sup/>
                        <m:e>
                          <m:acc>
                            <m:accPr>
                              <m:chr m:val="̂"/>
                              <m:ctrlPr>
                                <a:rPr lang="en-US" b="1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</m:e>
                          </m:acc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Gaussian analogue of </a:t>
                </a:r>
                <a:r>
                  <a:rPr lang="en-US" b="1" dirty="0" err="1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Plancherel’s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2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∼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kumimoji="0" lang="en-US" sz="320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0,1</m:t>
                              </m:r>
                            </m:e>
                          </m:d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kumimoji="0" lang="en-US" sz="32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𝑓</m:t>
                          </m:r>
                          <m:sSup>
                            <m:sSupPr>
                              <m:ctrlPr>
                                <a:rPr kumimoji="0" lang="en-US" sz="320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0" lang="en-US" sz="320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kumimoji="0" lang="en-US" sz="32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kumimoji="0" lang="en-US" sz="32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kumimoji="0" lang="en-US" sz="320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kumimoji="0" lang="en-US" sz="32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  <m:sup>
                              <m:r>
                                <a:rPr lang="en-US" b="0" i="1" dirty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</a:rPr>
                        <m:t>≝</m:t>
                      </m:r>
                      <m:sSubSup>
                        <m:sSubSupPr>
                          <m:ctrlPr>
                            <a:rPr kumimoji="0" lang="en-US" sz="32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kumimoji="0" lang="en-US" sz="320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e>
                        <m:sub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kumimoji="0" lang="en-US" sz="32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F786C7-FDDD-37B7-5E54-0F33319F38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79" b="-30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8C709CE1-DB6D-761E-3EA6-8A0FFFEAAD81}"/>
              </a:ext>
            </a:extLst>
          </p:cNvPr>
          <p:cNvSpPr txBox="1"/>
          <p:nvPr/>
        </p:nvSpPr>
        <p:spPr>
          <a:xfrm>
            <a:off x="3906825" y="3304366"/>
            <a:ext cx="3053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Hermite coefficient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FEE8986-48FD-B0B7-493D-BC52F14B514D}"/>
              </a:ext>
            </a:extLst>
          </p:cNvPr>
          <p:cNvCxnSpPr>
            <a:cxnSpLocks/>
          </p:cNvCxnSpPr>
          <p:nvPr/>
        </p:nvCxnSpPr>
        <p:spPr>
          <a:xfrm flipV="1">
            <a:off x="5952744" y="2551176"/>
            <a:ext cx="402336" cy="753190"/>
          </a:xfrm>
          <a:prstGeom prst="straightConnector1">
            <a:avLst/>
          </a:prstGeom>
          <a:ln w="254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4694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786C7-FDDD-37B7-5E54-0F33319F3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3807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There are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analogous notions of low-degree approximation in the Gaussian setting</a:t>
            </a:r>
          </a:p>
          <a:p>
            <a:pPr marL="0" indent="0">
              <a:buNone/>
            </a:pP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6D82B8A-7FDD-3BED-5A90-CF6613E4554A}"/>
              </a:ext>
            </a:extLst>
          </p:cNvPr>
          <p:cNvGrpSpPr/>
          <p:nvPr/>
        </p:nvGrpSpPr>
        <p:grpSpPr>
          <a:xfrm>
            <a:off x="117724" y="2274178"/>
            <a:ext cx="8336410" cy="4607262"/>
            <a:chOff x="381705" y="2209251"/>
            <a:chExt cx="8336410" cy="460726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562D5B-263B-058C-2201-61FA5EA49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5058" y="2209252"/>
              <a:ext cx="7254240" cy="431502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ACAC9F0B-7AAF-E0D3-3C3D-748C81B7ADDC}"/>
                    </a:ext>
                  </a:extLst>
                </p:cNvPr>
                <p:cNvSpPr txBox="1"/>
                <p:nvPr/>
              </p:nvSpPr>
              <p:spPr>
                <a:xfrm>
                  <a:off x="381705" y="4043596"/>
                  <a:ext cx="1445111" cy="4826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dirty="0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US" sz="2400" b="0" i="1" dirty="0" smtClean="0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dirty="0" smtClean="0">
                                    <a:solidFill>
                                      <a:schemeClr val="accent5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ReLU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ℓ</m:t>
                            </m:r>
                          </m:sub>
                          <m:sup>
                            <m:r>
                              <a:rPr lang="en-US" sz="2400" b="0" i="0" dirty="0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ACAC9F0B-7AAF-E0D3-3C3D-748C81B7AD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705" y="4043596"/>
                  <a:ext cx="1445111" cy="482633"/>
                </a:xfrm>
                <a:prstGeom prst="rect">
                  <a:avLst/>
                </a:prstGeom>
                <a:blipFill>
                  <a:blip r:embed="rId3"/>
                  <a:stretch>
                    <a:fillRect t="-7692" b="-51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5200D35-F520-EC3A-3D24-5CE08DDC5284}"/>
                </a:ext>
              </a:extLst>
            </p:cNvPr>
            <p:cNvCxnSpPr>
              <a:cxnSpLocks/>
            </p:cNvCxnSpPr>
            <p:nvPr/>
          </p:nvCxnSpPr>
          <p:spPr>
            <a:xfrm>
              <a:off x="1678194" y="2209251"/>
              <a:ext cx="0" cy="4315022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8F5983A-6747-188E-FB4B-393FC9FE5F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42495" y="6288366"/>
              <a:ext cx="7175620" cy="0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85AA833-6B87-5042-5367-756F67C49DC0}"/>
                    </a:ext>
                  </a:extLst>
                </p:cNvPr>
                <p:cNvSpPr txBox="1"/>
                <p:nvPr/>
              </p:nvSpPr>
              <p:spPr>
                <a:xfrm>
                  <a:off x="4226808" y="6354848"/>
                  <a:ext cx="131074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dirty="0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rPr>
                    <a:t>Degree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</a:rPr>
                        <m:t>ℓ</m:t>
                      </m:r>
                    </m:oMath>
                  </a14:m>
                  <a:endPara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85AA833-6B87-5042-5367-756F67C49D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26808" y="6354848"/>
                  <a:ext cx="1310744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7692" t="-8108" r="-962" b="-297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2254DCA3-D2BE-9EEB-B887-00E5B521E446}"/>
                    </a:ext>
                  </a:extLst>
                </p:cNvPr>
                <p:cNvSpPr txBox="1"/>
                <p:nvPr/>
              </p:nvSpPr>
              <p:spPr>
                <a:xfrm>
                  <a:off x="3123305" y="4860223"/>
                  <a:ext cx="2350521" cy="37965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dirty="0" smtClean="0">
                            <a:solidFill>
                              <a:srgbClr val="DE9A26"/>
                            </a:solidFill>
                            <a:latin typeface="Cambria Math" panose="02040503050406030204" pitchFamily="18" charset="0"/>
                          </a:rPr>
                          <m:t>∼1/</m:t>
                        </m:r>
                        <m:sSup>
                          <m:sSupPr>
                            <m:ctrlPr>
                              <a:rPr lang="en-US" sz="1800" b="0" i="1" dirty="0" smtClean="0">
                                <a:solidFill>
                                  <a:srgbClr val="DE9A2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dirty="0" smtClean="0">
                                <a:solidFill>
                                  <a:srgbClr val="DE9A26"/>
                                </a:solidFill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en-US" sz="1800" b="0" i="0" dirty="0" smtClean="0">
                                <a:solidFill>
                                  <a:srgbClr val="DE9A26"/>
                                </a:solidFill>
                                <a:latin typeface="Cambria Math" panose="02040503050406030204" pitchFamily="18" charset="0"/>
                              </a:rPr>
                              <m:t>5/2</m:t>
                            </m:r>
                          </m:sup>
                        </m:sSup>
                      </m:oMath>
                    </m:oMathPara>
                  </a14:m>
                  <a:endParaRPr lang="en-US" sz="1800" dirty="0">
                    <a:solidFill>
                      <a:srgbClr val="DE9A26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2254DCA3-D2BE-9EEB-B887-00E5B521E4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3305" y="4860223"/>
                  <a:ext cx="2350521" cy="379656"/>
                </a:xfrm>
                <a:prstGeom prst="rect">
                  <a:avLst/>
                </a:prstGeom>
                <a:blipFill>
                  <a:blip r:embed="rId5"/>
                  <a:stretch>
                    <a:fillRect b="-129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2578B53-EED8-8873-8C07-7317FA3DE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LOW-DEGREE APPROXIMATION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A7B99AEC-1583-A57D-9012-65A96E4943C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56566" y="2434722"/>
                <a:ext cx="8791594" cy="1991806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lvl="0">
                  <a:defRPr/>
                </a:pPr>
                <a:r>
                  <a:rPr lang="en-US" sz="3200" b="1" dirty="0"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Prop.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[folklore]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There exists a 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deg</a:t>
                </a:r>
                <a:r>
                  <a:rPr lang="en-US" sz="3200" noProof="0" dirty="0"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ree-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3200" i="1">
                            <a:solidFill>
                              <a:srgbClr val="A6B727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A6B727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1/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rgbClr val="A6B727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A6B727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rgbClr val="A6B727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4/3</m:t>
                            </m:r>
                          </m:sup>
                        </m:sSup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polynomial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</m:t>
                    </m:r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</m:t>
                    </m:r>
                    <m:r>
                      <a:rPr lang="en-US" sz="3200" i="1"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sz="3200" i="1"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3200" i="1"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s.t.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lvl="0">
                  <a:defRPr/>
                </a:pP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b="1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𝒑</m:t>
                              </m:r>
                              <m:r>
                                <a:rPr lang="en-US" sz="3200" b="1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𝐑𝐞𝐋𝐔</m:t>
                              </m:r>
                              <m:d>
                                <m:dPr>
                                  <m:ctrlPr>
                                    <a:rPr lang="en-US" sz="3200" b="1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1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⋅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3200" b="1" i="1" smtClean="0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≤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𝝐</m:t>
                      </m:r>
                    </m:oMath>
                  </m:oMathPara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A7B99AEC-1583-A57D-9012-65A96E4943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6566" y="2434722"/>
                <a:ext cx="8791594" cy="1991806"/>
              </a:xfrm>
              <a:prstGeom prst="roundRect">
                <a:avLst>
                  <a:gd name="adj" fmla="val 6119"/>
                </a:avLst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141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786C7-FDDD-37B7-5E54-0F33319F3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3807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There are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analogous notions of low-degree approximation in the Gaussian setting</a:t>
            </a:r>
          </a:p>
          <a:p>
            <a:pPr marL="0" indent="0">
              <a:buNone/>
            </a:pP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6D82B8A-7FDD-3BED-5A90-CF6613E4554A}"/>
              </a:ext>
            </a:extLst>
          </p:cNvPr>
          <p:cNvGrpSpPr/>
          <p:nvPr/>
        </p:nvGrpSpPr>
        <p:grpSpPr>
          <a:xfrm>
            <a:off x="991077" y="2274178"/>
            <a:ext cx="7463057" cy="4315022"/>
            <a:chOff x="1255058" y="2209251"/>
            <a:chExt cx="7463057" cy="431502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562D5B-263B-058C-2201-61FA5EA49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5058" y="2209252"/>
              <a:ext cx="7254240" cy="4315021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5200D35-F520-EC3A-3D24-5CE08DDC5284}"/>
                </a:ext>
              </a:extLst>
            </p:cNvPr>
            <p:cNvCxnSpPr>
              <a:cxnSpLocks/>
            </p:cNvCxnSpPr>
            <p:nvPr/>
          </p:nvCxnSpPr>
          <p:spPr>
            <a:xfrm>
              <a:off x="1678194" y="2209251"/>
              <a:ext cx="0" cy="4315022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8F5983A-6747-188E-FB4B-393FC9FE5F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42495" y="6288366"/>
              <a:ext cx="7175620" cy="0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2578B53-EED8-8873-8C07-7317FA3DE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LOW-DEGREE APPROXIMATION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A7B99AEC-1583-A57D-9012-65A96E4943C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156566" y="2434721"/>
                <a:ext cx="8791594" cy="1989681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lvl="0">
                  <a:defRPr/>
                </a:pPr>
                <a:r>
                  <a:rPr lang="en-US" sz="3200" b="1" dirty="0"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Prop.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[folklore]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There exists a 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deg</a:t>
                </a:r>
                <a:r>
                  <a:rPr lang="en-US" sz="3200" noProof="0" dirty="0"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ree-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3200" i="1">
                            <a:solidFill>
                              <a:srgbClr val="A6B727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A6B727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1/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rgbClr val="A6B727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A6B727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rgbClr val="A6B727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4/3</m:t>
                            </m:r>
                          </m:sup>
                        </m:sSup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polynomial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</m:t>
                    </m:r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</m:t>
                    </m:r>
                    <m:r>
                      <a:rPr lang="en-US" sz="3200" i="1"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sz="3200" i="1"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3200" i="1"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s.t.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3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for all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𝑣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</m:t>
                    </m:r>
                    <m:sSup>
                      <m:sSup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3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3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𝕊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3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accent3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lvl="0">
                  <a:defRPr/>
                </a:pP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b="1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  <m:d>
                                <m:dPr>
                                  <m:ctrlPr>
                                    <a:rPr lang="en-US" sz="3200" b="1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3200" b="1" i="1" smtClean="0">
                                          <a:solidFill>
                                            <a:schemeClr val="accent3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1" i="1">
                                          <a:solidFill>
                                            <a:schemeClr val="accent3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𝒗</m:t>
                                      </m:r>
                                      <m:r>
                                        <a:rPr lang="en-US" sz="3200" b="1" i="1">
                                          <a:solidFill>
                                            <a:schemeClr val="accent3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,⋅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3200" b="1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𝐑𝐞𝐋𝐔</m:t>
                              </m:r>
                              <m:d>
                                <m:dPr>
                                  <m:ctrlPr>
                                    <a:rPr lang="en-US" sz="3200" b="1" i="1">
                                      <a:solidFill>
                                        <a:srgbClr val="FEC306">
                                          <a:lumMod val="60000"/>
                                          <a:lumOff val="40000"/>
                                        </a:srgb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3200" b="1" i="1" smtClean="0">
                                          <a:solidFill>
                                            <a:schemeClr val="accent3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1" i="1">
                                          <a:solidFill>
                                            <a:schemeClr val="accent3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𝒗</m:t>
                                      </m:r>
                                      <m:r>
                                        <a:rPr lang="en-US" sz="3200" b="1" i="1">
                                          <a:solidFill>
                                            <a:schemeClr val="accent3"/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,⋅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sz="3200" b="1" i="1" smtClean="0">
                              <a:solidFill>
                                <a:srgbClr val="FEC306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≤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EC306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𝝐</m:t>
                      </m:r>
                    </m:oMath>
                  </m:oMathPara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A7B99AEC-1583-A57D-9012-65A96E4943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6566" y="2434721"/>
                <a:ext cx="8791594" cy="1989681"/>
              </a:xfrm>
              <a:prstGeom prst="roundRect">
                <a:avLst>
                  <a:gd name="adj" fmla="val 6119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4DC7E0F-4E01-EBFA-A43D-42B4BCB34684}"/>
                  </a:ext>
                </a:extLst>
              </p:cNvPr>
              <p:cNvSpPr txBox="1"/>
              <p:nvPr/>
            </p:nvSpPr>
            <p:spPr>
              <a:xfrm>
                <a:off x="4835169" y="4607282"/>
                <a:ext cx="7175621" cy="1464312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sym typeface="Wingdings" pitchFamily="2" charset="2"/>
                  </a:rPr>
                  <a:t></a:t>
                </a:r>
                <a:r>
                  <a:rPr lang="en-US" sz="2800" b="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𝑶</m:t>
                        </m:r>
                        <m:d>
                          <m:dPr>
                            <m:ctrlPr>
                              <a:rPr lang="en-US" sz="28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28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sSup>
                              <m:sSupPr>
                                <m:ctrlPr>
                                  <a:rPr lang="en-US" sz="2800" b="1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1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𝝐</m:t>
                                </m:r>
                              </m:e>
                              <m:sup>
                                <m:r>
                                  <a:rPr lang="en-US" sz="2800" b="1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𝟒</m:t>
                                </m:r>
                                <m:r>
                                  <a:rPr lang="en-US" sz="2800" b="1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2800" b="1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sup>
                            </m:sSup>
                          </m:e>
                        </m:d>
                      </m:sup>
                    </m:sSup>
                  </m:oMath>
                </a14:m>
                <a:r>
                  <a:rPr lang="en-US" sz="2800" b="1" dirty="0">
                    <a:solidFill>
                      <a:schemeClr val="accent2"/>
                    </a:solidFill>
                  </a:rPr>
                  <a:t>-time</a:t>
                </a:r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alg. for agnostically learning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↦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ReLU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sz="28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over Gaussian inputs</a:t>
                </a:r>
              </a:p>
              <a:p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(polynomial regression)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4DC7E0F-4E01-EBFA-A43D-42B4BCB346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5169" y="4607282"/>
                <a:ext cx="7175621" cy="14643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D78089-120F-B901-B536-3AAC3094BBC3}"/>
                  </a:ext>
                </a:extLst>
              </p:cNvPr>
              <p:cNvSpPr txBox="1"/>
              <p:nvPr/>
            </p:nvSpPr>
            <p:spPr>
              <a:xfrm>
                <a:off x="117724" y="4108523"/>
                <a:ext cx="1445111" cy="4826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dirty="0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sz="2400" b="0" i="1" dirty="0" smtClean="0">
                                  <a:solidFill>
                                    <a:schemeClr val="accent5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dirty="0" smtClean="0">
                                  <a:solidFill>
                                    <a:schemeClr val="accent5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ReLU</m:t>
                              </m:r>
                            </m:e>
                          </m:acc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sub>
                        <m:sup>
                          <m:r>
                            <a:rPr lang="en-US" sz="2400" b="0" i="0" dirty="0" smtClean="0">
                              <a:solidFill>
                                <a:schemeClr val="accent5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D78089-120F-B901-B536-3AAC3094BB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724" y="4108523"/>
                <a:ext cx="1445111" cy="482633"/>
              </a:xfrm>
              <a:prstGeom prst="rect">
                <a:avLst/>
              </a:prstGeom>
              <a:blipFill>
                <a:blip r:embed="rId6"/>
                <a:stretch>
                  <a:fillRect t="-7692" b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5FE1F2A-C0E0-C575-A5F8-510333193572}"/>
                  </a:ext>
                </a:extLst>
              </p:cNvPr>
              <p:cNvSpPr txBox="1"/>
              <p:nvPr/>
            </p:nvSpPr>
            <p:spPr>
              <a:xfrm>
                <a:off x="3962827" y="6419775"/>
                <a:ext cx="131074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Degree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ℓ</m:t>
                    </m:r>
                  </m:oMath>
                </a14:m>
                <a:endPara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5FE1F2A-C0E0-C575-A5F8-5103331935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827" y="6419775"/>
                <a:ext cx="1310744" cy="461665"/>
              </a:xfrm>
              <a:prstGeom prst="rect">
                <a:avLst/>
              </a:prstGeom>
              <a:blipFill>
                <a:blip r:embed="rId7"/>
                <a:stretch>
                  <a:fillRect l="-7692" t="-8108" r="-962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4CDD4AA-983D-63F4-E2E6-82501C2FF9D1}"/>
                  </a:ext>
                </a:extLst>
              </p:cNvPr>
              <p:cNvSpPr txBox="1"/>
              <p:nvPr/>
            </p:nvSpPr>
            <p:spPr>
              <a:xfrm>
                <a:off x="2859324" y="4925150"/>
                <a:ext cx="2350521" cy="3796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dirty="0" smtClean="0">
                          <a:solidFill>
                            <a:srgbClr val="DE9A26"/>
                          </a:solidFill>
                          <a:latin typeface="Cambria Math" panose="02040503050406030204" pitchFamily="18" charset="0"/>
                        </a:rPr>
                        <m:t>∼1/</m:t>
                      </m:r>
                      <m:sSup>
                        <m:sSupPr>
                          <m:ctrlPr>
                            <a:rPr lang="en-US" sz="1800" b="0" i="1" dirty="0" smtClean="0">
                              <a:solidFill>
                                <a:srgbClr val="DE9A2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dirty="0" smtClean="0">
                              <a:solidFill>
                                <a:srgbClr val="DE9A26"/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e>
                        <m:sup>
                          <m:r>
                            <a:rPr lang="en-US" sz="1800" b="0" i="0" dirty="0" smtClean="0">
                              <a:solidFill>
                                <a:srgbClr val="DE9A26"/>
                              </a:solidFill>
                              <a:latin typeface="Cambria Math" panose="02040503050406030204" pitchFamily="18" charset="0"/>
                            </a:rPr>
                            <m:t>5/2</m:t>
                          </m:r>
                        </m:sup>
                      </m:sSup>
                    </m:oMath>
                  </m:oMathPara>
                </a14:m>
                <a:endParaRPr lang="en-US" sz="1800" dirty="0">
                  <a:solidFill>
                    <a:srgbClr val="DE9A26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4CDD4AA-983D-63F4-E2E6-82501C2FF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9324" y="4925150"/>
                <a:ext cx="2350521" cy="379656"/>
              </a:xfrm>
              <a:prstGeom prst="rect">
                <a:avLst/>
              </a:prstGeom>
              <a:blipFill>
                <a:blip r:embed="rId8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671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A6DA121-1ECE-B112-8708-F0E3FBD43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283319"/>
            <a:ext cx="11704320" cy="1011092"/>
          </a:xfrm>
        </p:spPr>
        <p:txBody>
          <a:bodyPr/>
          <a:lstStyle/>
          <a:p>
            <a:r>
              <a:rPr lang="en-US" dirty="0"/>
              <a:t>LOW-DEGREE APPROXIMATION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5D7E9FEA-B8D0-A46A-3E6F-619E5CEE72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538070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There are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analogous notions of low-degree approximation in the Gaussian setting</a:t>
                </a:r>
              </a:p>
              <a:p>
                <a:pPr marL="0" indent="0">
                  <a:buNone/>
                </a:pPr>
                <a:r>
                  <a:rPr lang="en-US" dirty="0"/>
                  <a:t>	e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.g. can agnostically learn </a:t>
                </a:r>
                <a:r>
                  <a:rPr lang="en-US" b="1" dirty="0" err="1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ReLUs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in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p>
                        <m:r>
                          <a:rPr lang="en-US" b="1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𝐩𝐨𝐥𝐲</m:t>
                        </m:r>
                        <m:d>
                          <m:dPr>
                            <m:ctrlPr>
                              <a:rPr lang="en-US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𝝐</m:t>
                            </m:r>
                          </m:e>
                        </m:d>
                      </m:sup>
                    </m:sSup>
                  </m:oMath>
                </a14:m>
                <a:endParaRPr lang="en-US" b="1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500" b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US" sz="32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More generally for one-hidden-layer MLPs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ReLU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sz="32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the degree-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𝚯</m:t>
                    </m:r>
                    <m:d>
                      <m:dPr>
                        <m:ctrlPr>
                          <a:rPr lang="en-US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m:rPr>
                            <m:lit/>
                          </m:rPr>
                          <a:rPr lang="en-US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𝝐</m:t>
                            </m:r>
                          </m:e>
                          <m:sup>
                            <m:r>
                              <a:rPr lang="en-US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  <m:r>
                              <a:rPr lang="en-US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Hermite truncation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b="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b="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32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satisfies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r>
                                <a:rPr lang="en-US" sz="32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32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</m:e>
                                <m:sup>
                                  <m:r>
                                    <a:rPr lang="en-US" sz="32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≤</m:t>
                                  </m:r>
                                  <m:r>
                                    <a:rPr lang="en-US" sz="32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32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32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2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/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32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𝝀</m:t>
                                  </m:r>
                                </m:e>
                                <m:sub>
                                  <m:r>
                                    <a:rPr lang="en-US" sz="32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32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32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32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200" b="1" i="1" smtClean="0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1" i="1" smtClean="0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𝒑</m:t>
                                      </m:r>
                                    </m:e>
                                    <m:sub>
                                      <m:r>
                                        <a:rPr lang="en-US" sz="3200" b="1" i="1" smtClean="0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  <m:r>
                                    <a:rPr lang="en-US" sz="32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b="1" i="0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𝐑𝐞𝐋𝐔</m:t>
                                  </m:r>
                                  <m:r>
                                    <a:rPr lang="en-US" sz="3200" b="1" i="1" smtClean="0">
                                      <a:solidFill>
                                        <a:schemeClr val="accent5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d>
                                    <m:dPr>
                                      <m:begChr m:val="⟨"/>
                                      <m:ctrlPr>
                                        <a:rPr lang="en-US" sz="3200" b="1" i="1" smtClean="0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200" b="1" i="1" smtClean="0">
                                              <a:solidFill>
                                                <a:schemeClr val="accent5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solidFill>
                                                <a:schemeClr val="accent5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𝒗</m:t>
                                          </m:r>
                                        </m:e>
                                        <m:sub>
                                          <m:r>
                                            <a:rPr lang="en-US" sz="3200" b="1" i="1" smtClean="0">
                                              <a:solidFill>
                                                <a:schemeClr val="accent5">
                                                  <a:lumMod val="60000"/>
                                                  <a:lumOff val="4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  <m:r>
                                        <a:rPr lang="en-US" sz="3200" b="1" i="1" smtClean="0">
                                          <a:solidFill>
                                            <a:schemeClr val="accent5">
                                              <a:lumMod val="60000"/>
                                              <a:lumOff val="4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,⋅⟩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US" sz="32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e>
                      </m:nary>
                      <m:r>
                        <a:rPr lang="en-US" sz="32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3200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𝝐</m:t>
                      </m:r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1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</m:e>
                          </m:d>
                        </m:e>
                        <m:sub>
                          <m:r>
                            <a:rPr lang="en-US" sz="3200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32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5D7E9FEA-B8D0-A46A-3E6F-619E5CEE72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5380709"/>
              </a:xfrm>
              <a:blipFill>
                <a:blip r:embed="rId2"/>
                <a:stretch>
                  <a:fillRect l="-1410" t="-2588" r="-1302" b="-4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314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1ACE8-1A3A-0B9C-91A4-C9636A871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OF LAST 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87C1CD-CB69-1F71-D79A-332BB681AF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2"/>
                <a:ext cx="11704320" cy="574070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dirty="0"/>
                  <a:t>Boolean functions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±1</m:t>
                            </m:r>
                          </m:e>
                        </m:d>
                      </m:e>
                      <m:sup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lit/>
                      </m:rP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±1</m:t>
                    </m:r>
                    <m:r>
                      <m:rPr>
                        <m:lit/>
                      </m:rP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sz="2800" dirty="0"/>
                  <a:t>have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Fourier expansion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⊆[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sub>
                      <m:sup/>
                      <m:e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  <m:d>
                          <m:dPr>
                            <m:begChr m:val="["/>
                            <m:endChr m:val="]"/>
                            <m:ctrlPr>
                              <a:rPr lang="en-US" sz="2800" b="0" i="1" dirty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dirty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  <m:r>
                          <a:rPr lang="en-US" sz="28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en-US" sz="2800" b="0" i="1" dirty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dirty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dirty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.</a:t>
                </a:r>
              </a:p>
              <a:p>
                <a:pPr marL="0" indent="0">
                  <a:buNone/>
                </a:pPr>
                <a:r>
                  <a:rPr lang="en-US" sz="2800" dirty="0"/>
                  <a:t>If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800" dirty="0"/>
                  <a:t> is well-approximated by its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low-degree truncation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d>
                          <m:dPr>
                            <m:begChr m:val="|"/>
                            <m:endChr m:val="|"/>
                            <m:ctrlPr>
                              <a:rPr lang="en-US" sz="28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</m:d>
                        <m:r>
                          <a:rPr lang="en-US" sz="28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28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  <m:sup/>
                      <m:e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  <m:d>
                          <m:dPr>
                            <m:begChr m:val="["/>
                            <m:endChr m:val="]"/>
                            <m:ctrlPr>
                              <a:rPr lang="en-US" sz="2800" b="0" i="1" dirty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dirty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  <m:r>
                          <a:rPr lang="en-US" sz="2800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en-US" sz="2800" b="0" i="1" dirty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dirty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dirty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,</a:t>
                </a:r>
              </a:p>
              <a:p>
                <a:pPr marL="0" indent="0">
                  <a:buNone/>
                </a:pPr>
                <a:r>
                  <a:rPr lang="en-US" sz="2800" dirty="0"/>
                  <a:t>i.e. if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8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d>
                          <m:dPr>
                            <m:begChr m:val="|"/>
                            <m:endChr m:val="|"/>
                            <m:ctrlPr>
                              <a:rPr lang="en-US" sz="280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brk m:alnAt="7"/>
                              </m:rPr>
                              <a:rPr lang="en-US" sz="2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  <m:r>
                          <m:rPr>
                            <m:brk m:alnAt="7"/>
                          </m:rP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/>
                      <m:e>
                        <m:acc>
                          <m:accPr>
                            <m:chr m:val="̂"/>
                            <m:ctrlPr>
                              <a:rPr lang="en-US" sz="280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acc>
                        <m:sSup>
                          <m:sSupPr>
                            <m:ctrlPr>
                              <a:rPr lang="en-US" sz="280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80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dirty="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d>
                          </m:e>
                          <m:sup>
                            <m:r>
                              <a:rPr lang="en-US" sz="2800" b="0" i="1" dirty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  <m:r>
                      <a:rPr lang="en-US" sz="28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8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800" dirty="0">
                    <a:solidFill>
                      <a:schemeClr val="accent2"/>
                    </a:solidFill>
                  </a:rPr>
                  <a:t>,</a:t>
                </a:r>
              </a:p>
              <a:p>
                <a:pPr marL="0" indent="0">
                  <a:buNone/>
                </a:pPr>
                <a:r>
                  <a:rPr lang="en-US" sz="2800" dirty="0"/>
                  <a:t>then given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,…,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800" dirty="0"/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±1</m:t>
                            </m:r>
                          </m:e>
                        </m:d>
                      </m:e>
                      <m:sup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800" dirty="0"/>
                  <a:t>, solving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28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8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func>
                              <m:funcPr>
                                <m:ctrlPr>
                                  <a:rPr lang="en-US" sz="2800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deg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2800" b="0" i="1" smtClean="0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US" sz="28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en-US" sz="28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28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  <m:nary>
                          <m:naryPr>
                            <m:chr m:val="∑"/>
                            <m:supHide m:val="on"/>
                            <m:ctrlPr>
                              <a:rPr lang="en-US" sz="28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800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d>
                                  <m:dPr>
                                    <m:ctrlPr>
                                      <a:rPr lang="en-US" sz="2800" b="0" i="1" smtClean="0">
                                        <a:solidFill>
                                          <a:schemeClr val="accent3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3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3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3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</m:nary>
                      </m:e>
                    </m:func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sz="2800" dirty="0"/>
                  <a:t>results in an estimator that achieves test loss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OPT</m:t>
                    </m:r>
                    <m:r>
                      <a:rPr lang="en-US" sz="28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d>
                  </m:oMath>
                </a14:m>
                <a:endParaRPr lang="en-US" sz="2800" dirty="0"/>
              </a:p>
              <a:p>
                <a:pPr marL="0" indent="0" algn="ctr">
                  <a:buNone/>
                </a:pPr>
                <a:endParaRPr lang="en-US" sz="1100" b="1" dirty="0">
                  <a:solidFill>
                    <a:schemeClr val="accent2"/>
                  </a:solidFill>
                </a:endParaRPr>
              </a:p>
              <a:p>
                <a:pPr marL="0" indent="0" algn="ctr">
                  <a:buNone/>
                </a:pPr>
                <a:r>
                  <a:rPr lang="en-US" sz="2800" b="1" dirty="0">
                    <a:solidFill>
                      <a:schemeClr val="accent2"/>
                    </a:solidFill>
                  </a:rPr>
                  <a:t>Fourier conc. is all you need (for agnostically learning Boolean functions)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87C1CD-CB69-1F71-D79A-332BB681AF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2"/>
                <a:ext cx="11704320" cy="5740702"/>
              </a:xfrm>
              <a:blipFill>
                <a:blip r:embed="rId2"/>
                <a:stretch>
                  <a:fillRect l="-1193" t="-3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E2AEFE5-7B36-BD11-E0EE-B59B723C13EE}"/>
              </a:ext>
            </a:extLst>
          </p:cNvPr>
          <p:cNvSpPr txBox="1"/>
          <p:nvPr/>
        </p:nvSpPr>
        <p:spPr>
          <a:xfrm>
            <a:off x="8608541" y="4449221"/>
            <a:ext cx="34928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“L1 polynomial regression”</a:t>
            </a:r>
          </a:p>
        </p:txBody>
      </p:sp>
    </p:spTree>
    <p:extLst>
      <p:ext uri="{BB962C8B-B14F-4D97-AF65-F5344CB8AC3E}">
        <p14:creationId xmlns:p14="http://schemas.microsoft.com/office/powerpoint/2010/main" val="134230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A6DA121-1ECE-B112-8708-F0E3FBD43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283319"/>
            <a:ext cx="11704320" cy="1011092"/>
          </a:xfrm>
        </p:spPr>
        <p:txBody>
          <a:bodyPr/>
          <a:lstStyle/>
          <a:p>
            <a:r>
              <a:rPr lang="en-US" dirty="0"/>
              <a:t>LOW-DEGREE APPROXIMATION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5D7E9FEA-B8D0-A46A-3E6F-619E5CEE72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522457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There are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analogous notions of low-degree approximation in the Gaussian setting</a:t>
                </a:r>
              </a:p>
              <a:p>
                <a:pPr marL="0" indent="0">
                  <a:buNone/>
                </a:pPr>
                <a:r>
                  <a:rPr lang="en-US" dirty="0"/>
                  <a:t>	e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.g. can agnostically learn </a:t>
                </a:r>
                <a:r>
                  <a:rPr lang="en-US" b="1" dirty="0" err="1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ReLUs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in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p>
                        <m:r>
                          <a:rPr lang="en-US" b="1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𝐩𝐨𝐥𝐲</m:t>
                        </m:r>
                        <m:d>
                          <m:dPr>
                            <m:ctrlPr>
                              <a:rPr lang="en-US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𝝐</m:t>
                            </m:r>
                          </m:e>
                        </m:d>
                      </m:sup>
                    </m:sSup>
                  </m:oMath>
                </a14:m>
                <a:endParaRPr lang="en-US" sz="5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	and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one-hidden layer MLPs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in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p>
                        <m:r>
                          <a:rPr lang="en-US" b="1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𝐩𝐨𝐥𝐲</m:t>
                        </m:r>
                        <m:r>
                          <a:rPr lang="en-US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b="1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𝝀</m:t>
                                </m:r>
                              </m:e>
                            </m:d>
                          </m:e>
                          <m:sub>
                            <m:r>
                              <a:rPr lang="en-US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m:rPr>
                            <m:lit/>
                          </m:rPr>
                          <a:rPr lang="en-US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𝝐</m:t>
                        </m:r>
                        <m:r>
                          <a:rPr lang="en-US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b="1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100" b="1" dirty="0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US" sz="3200" b="1" dirty="0">
                    <a:solidFill>
                      <a:schemeClr val="accent3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Today:</a:t>
                </a:r>
                <a:r>
                  <a:rPr lang="en-US" sz="32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for one-hidden-layer MLP’s,</a:t>
                </a:r>
                <a:endParaRPr lang="en-US" sz="1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accent3"/>
                    </a:solidFill>
                  </a:rPr>
                  <a:t>Can we improve the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>
                    <a:solidFill>
                      <a:schemeClr val="accent3"/>
                    </a:solidFill>
                  </a:rPr>
                  <a:t> dependence?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accent3"/>
                    </a:solidFill>
                  </a:rPr>
                  <a:t>Can we improve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3"/>
                    </a:solidFill>
                  </a:rPr>
                  <a:t> dependence?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accent3"/>
                    </a:solidFill>
                  </a:rPr>
                  <a:t>Can we handle more layers?</a:t>
                </a: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5D7E9FEA-B8D0-A46A-3E6F-619E5CEE72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5224577"/>
              </a:xfrm>
              <a:blipFill>
                <a:blip r:embed="rId2"/>
                <a:stretch>
                  <a:fillRect l="-1518" t="-26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785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2CED8-B50D-E18D-91EE-5D4C25D3F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974124"/>
            <a:ext cx="11704320" cy="4909751"/>
          </a:xfrm>
        </p:spPr>
        <p:txBody>
          <a:bodyPr numCol="1" anchor="ctr" anchorCtr="0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Noise sensitivity and Fourier concentration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One-hidden-layer MLPs: </a:t>
            </a:r>
            <a:r>
              <a:rPr lang="en-US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C. Elegans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of ML theory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Hermite polynomials, low-degree approximation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Tensor methods (again)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Lower bounds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Algorithm/warmup for next lecture</a:t>
            </a:r>
          </a:p>
        </p:txBody>
      </p:sp>
    </p:spTree>
    <p:extLst>
      <p:ext uri="{BB962C8B-B14F-4D97-AF65-F5344CB8AC3E}">
        <p14:creationId xmlns:p14="http://schemas.microsoft.com/office/powerpoint/2010/main" val="36984221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78B53-EED8-8873-8C07-7317FA3DE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786C7-FDDD-37B7-5E54-0F33319F3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948160" cy="53807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For “non-degenerate” one-hidden-layer MLPs, can use tensor decomp.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sym typeface="Wingdings" pitchFamily="2" charset="2"/>
              </a:rPr>
              <a:t>Starting point: </a:t>
            </a:r>
            <a:r>
              <a:rPr lang="en-US" dirty="0">
                <a:sym typeface="Wingdings" pitchFamily="2" charset="2"/>
              </a:rPr>
              <a:t>organize Hermite polynomials into a tensor, sometimes called the (higher-order)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sym typeface="Wingdings" pitchFamily="2" charset="2"/>
              </a:rPr>
              <a:t>score function </a:t>
            </a:r>
            <a:r>
              <a:rPr lang="en-US" dirty="0">
                <a:sym typeface="Wingdings" pitchFamily="2" charset="2"/>
              </a:rPr>
              <a:t>(of the Gaussian):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A9A971-6F28-D09E-3D5C-DCDD571E1AEC}"/>
                  </a:ext>
                </a:extLst>
              </p:cNvPr>
              <p:cNvSpPr txBox="1"/>
              <p:nvPr/>
            </p:nvSpPr>
            <p:spPr>
              <a:xfrm>
                <a:off x="243840" y="2863064"/>
                <a:ext cx="11704320" cy="17289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𝑆</m:t>
                        </m:r>
                      </m:e>
                      <m:sub>
                        <m: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ℓ</m:t>
                        </m:r>
                      </m:sub>
                    </m:sSub>
                    <m:d>
                      <m:dPr>
                        <m:ctrlP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𝑥</m:t>
                        </m:r>
                      </m:e>
                    </m:d>
                    <m:r>
                      <a:rPr lang="en-US" sz="3200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∈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2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sSupPr>
                              <m:e>
                                <m:r>
                                  <a:rPr lang="en-US" sz="32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Wingdings" pitchFamily="2" charset="2"/>
                                  </a:rPr>
                                  <m:t>ℝ</m:t>
                                </m:r>
                              </m:e>
                              <m:sup>
                                <m:r>
                                  <a:rPr lang="en-US" sz="32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Wingdings" pitchFamily="2" charset="2"/>
                                  </a:rPr>
                                  <m:t>𝑑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⊗ℓ</m:t>
                        </m:r>
                      </m:sup>
                    </m:sSup>
                    <m:r>
                      <a:rPr lang="en-US" sz="3200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,        </m:t>
                    </m:r>
                    <m:sSub>
                      <m:sSubPr>
                        <m:ctrlP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sz="32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ℓ</m:t>
                                </m:r>
                              </m:sub>
                            </m:sSub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𝑖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1</m:t>
                            </m:r>
                          </m:sub>
                        </m:sSub>
                        <m: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⋯</m:t>
                        </m:r>
                        <m:sSub>
                          <m:sSubPr>
                            <m:ctrlP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𝑖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ℓ</m:t>
                            </m:r>
                          </m:sub>
                        </m:sSub>
                      </m:sub>
                    </m:sSub>
                    <m:r>
                      <a:rPr lang="en-US" sz="3200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en-US" sz="3200" b="0" i="1" smtClean="0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naryPr>
                      <m:sub>
                        <m:r>
                          <a:rPr lang="en-US" sz="3200" b="0" i="1" smtClean="0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𝑖</m:t>
                        </m:r>
                      </m:sub>
                      <m:sup/>
                      <m:e>
                        <m:rad>
                          <m:radPr>
                            <m:degHide m:val="on"/>
                            <m:ctrlPr>
                              <a:rPr lang="en-US" sz="3200" b="0" i="1" smtClean="0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𝑖</m:t>
                                </m:r>
                                <m:r>
                                  <a:rPr lang="en-US" sz="3200" b="0" i="1" smtClean="0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!</m:t>
                                </m:r>
                              </m:sub>
                            </m:sSub>
                          </m:e>
                        </m:rad>
                      </m:e>
                    </m:nary>
                    <m:r>
                      <a:rPr lang="en-US" sz="3200" b="0" i="1" smtClean="0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⋅</m:t>
                    </m:r>
                    <m:sSub>
                      <m:sSubPr>
                        <m:ctrlP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h</m:t>
                        </m:r>
                      </m:e>
                      <m:sub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𝛼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en-US" sz="3200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(</m:t>
                    </m:r>
                    <m:r>
                      <a:rPr lang="en-US" sz="3200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𝑥</m:t>
                    </m:r>
                    <m:r>
                      <a:rPr lang="en-US" sz="3200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)</m:t>
                    </m:r>
                  </m:oMath>
                </a14:m>
                <a:r>
                  <a:rPr lang="en-US" sz="3200" dirty="0">
                    <a:solidFill>
                      <a:srgbClr val="418AB3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sym typeface="Wingdings" pitchFamily="2" charset="2"/>
                  </a:rPr>
                  <a:t>,</a:t>
                </a: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sym typeface="Wingdings" pitchFamily="2" charset="2"/>
                  </a:rPr>
                  <a:t>where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𝛼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d>
                      <m:dPr>
                        <m:ctrlPr>
                          <a:rPr lang="en-US" sz="32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𝛼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1</m:t>
                            </m:r>
                          </m:sub>
                        </m:sSub>
                        <m:r>
                          <a:rPr lang="en-US" sz="32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,…,</m:t>
                        </m:r>
                        <m:sSub>
                          <m:sSubPr>
                            <m:ctrlP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𝛼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sym typeface="Wingdings" pitchFamily="2" charset="2"/>
                  </a:rPr>
                  <a:t> is the tuple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𝛼</m:t>
                        </m:r>
                      </m:e>
                      <m:sub>
                        <m:r>
                          <a:rPr lang="en-US" sz="32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sym typeface="Wingdings" pitchFamily="2" charset="2"/>
                  </a:rPr>
                  <a:t> is # occurrences of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𝑖</m:t>
                    </m:r>
                  </m:oMath>
                </a14:m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sym typeface="Wingdings" pitchFamily="2" charset="2"/>
                  </a:rPr>
                  <a:t> among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32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𝑖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1</m:t>
                            </m:r>
                          </m:sub>
                        </m:sSub>
                        <m:r>
                          <a:rPr lang="en-US" sz="32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,…,</m:t>
                        </m:r>
                        <m:sSub>
                          <m:sSubPr>
                            <m:ctrlP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𝑖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ℓ</m:t>
                            </m:r>
                          </m:sub>
                        </m:sSub>
                      </m:e>
                    </m:d>
                  </m:oMath>
                </a14:m>
                <a:endParaRPr lang="en-US" sz="3200" dirty="0"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A9A971-6F28-D09E-3D5C-DCDD571E1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2863064"/>
                <a:ext cx="11704320" cy="1728935"/>
              </a:xfrm>
              <a:prstGeom prst="rect">
                <a:avLst/>
              </a:prstGeom>
              <a:blipFill>
                <a:blip r:embed="rId2"/>
                <a:stretch>
                  <a:fillRect l="-1410" t="-41606" b="-13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94A4766-A540-C8A8-734A-EE00E9B0987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01520" y="4626833"/>
                <a:ext cx="3812903" cy="2048287"/>
              </a:xfrm>
              <a:prstGeom prst="rect">
                <a:avLst/>
              </a:prstGeom>
              <a:effectLst/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8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8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i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  <a:endParaRPr lang="en-US" sz="200" i="1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8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8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en-US" sz="280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280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Id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endParaRPr lang="en-US" sz="2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8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sz="28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⊗3</m:t>
                        </m:r>
                      </m:sup>
                    </m:sSup>
                    <m:r>
                      <a:rPr lang="en-US" sz="280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sSub>
                      <m:sSubPr>
                        <m:ctrlPr>
                          <a:rPr lang="en-US" sz="28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⊗</m:t>
                        </m:r>
                      </m:e>
                      <m:sub>
                        <m:r>
                          <a:rPr lang="en-US" sz="280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m:rPr>
                        <m:sty m:val="p"/>
                      </m:rPr>
                      <a:rPr lang="en-US" sz="280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Id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94A4766-A540-C8A8-734A-EE00E9B09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1520" y="4626833"/>
                <a:ext cx="3812903" cy="2048287"/>
              </a:xfrm>
              <a:prstGeom prst="rect">
                <a:avLst/>
              </a:prstGeom>
              <a:blipFill>
                <a:blip r:embed="rId3"/>
                <a:stretch>
                  <a:fillRect r="-997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8C52B4D-656C-94D3-9EE3-1F6940E7FD31}"/>
                  </a:ext>
                </a:extLst>
              </p:cNvPr>
              <p:cNvSpPr txBox="1"/>
              <p:nvPr/>
            </p:nvSpPr>
            <p:spPr>
              <a:xfrm>
                <a:off x="6075997" y="4606513"/>
                <a:ext cx="4114483" cy="20086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5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800" b="1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800" b="1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>
                  <a:lnSpc>
                    <a:spcPct val="105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800" b="1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1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1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b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b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m:rPr>
                          <m:lit/>
                        </m:rPr>
                        <a:rPr lang="en-US" sz="2800" b="1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sz="280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>
                  <a:lnSpc>
                    <a:spcPct val="105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dirty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dirty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b="1" dirty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sz="2800" b="1" i="1" dirty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dirty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1" dirty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1" i="1" dirty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1" i="1" dirty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dirty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b="1" dirty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800" b="1" dirty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−3</m:t>
                          </m:r>
                          <m:r>
                            <a:rPr lang="en-US" sz="2800" b="1" dirty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m:rPr>
                          <m:lit/>
                        </m:rPr>
                        <a:rPr lang="en-US" sz="2800" b="1" i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sz="2800" i="1" dirty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dirty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6</m:t>
                          </m:r>
                        </m:e>
                      </m:rad>
                    </m:oMath>
                  </m:oMathPara>
                </a14:m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algn="ctr">
                  <a:lnSpc>
                    <a:spcPct val="105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8C52B4D-656C-94D3-9EE3-1F6940E7FD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5997" y="4606513"/>
                <a:ext cx="4114483" cy="20086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170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4FC0F-C8B7-BDB0-2CCF-CF3EABAD9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METHODS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26D94BD-CC01-E783-688D-9FC4A92DC9E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3300984"/>
                <a:ext cx="11704320" cy="327369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Interpretation: </a:t>
                </a:r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be the d-dimensional Gaussian density. Then</a:t>
                </a:r>
              </a:p>
              <a:p>
                <a:pPr marL="0" indent="0">
                  <a:buNone/>
                </a:pPr>
                <a:endParaRPr lang="en-US" sz="9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ℓ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0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𝛁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sym typeface="Wingdings" pitchFamily="2" charset="2"/>
                            </a:rPr>
                            <m:t>ℓ</m:t>
                          </m:r>
                        </m:sup>
                      </m:sSup>
                      <m:r>
                        <a:rPr lang="en-US" b="1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𝜸</m:t>
                      </m:r>
                      <m:d>
                        <m:dPr>
                          <m:ctrlPr>
                            <a:rPr lang="en-US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</m:oMath>
                  </m:oMathPara>
                </a14:m>
                <a:endParaRPr lang="en-US" b="1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26D94BD-CC01-E783-688D-9FC4A92DC9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3300984"/>
                <a:ext cx="11704320" cy="3273698"/>
              </a:xfrm>
              <a:blipFill>
                <a:blip r:embed="rId2"/>
                <a:stretch>
                  <a:fillRect l="-1410" t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49CA6D3-CAFE-F967-50C1-5C2FD646826E}"/>
                  </a:ext>
                </a:extLst>
              </p:cNvPr>
              <p:cNvSpPr txBox="1"/>
              <p:nvPr/>
            </p:nvSpPr>
            <p:spPr>
              <a:xfrm>
                <a:off x="6148726" y="5034956"/>
                <a:ext cx="27623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ℓ</m:t>
                    </m:r>
                  </m:oMath>
                </a14:m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</a:t>
                </a:r>
                <a:r>
                  <a:rPr lang="en-US" sz="2400" b="1" dirty="0" err="1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th</a:t>
                </a:r>
                <a:r>
                  <a:rPr lang="en-US" sz="24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derivative tensor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49CA6D3-CAFE-F967-50C1-5C2FD64682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8726" y="5034956"/>
                <a:ext cx="2762359" cy="369332"/>
              </a:xfrm>
              <a:prstGeom prst="rect">
                <a:avLst/>
              </a:prstGeom>
              <a:blipFill>
                <a:blip r:embed="rId3"/>
                <a:stretch>
                  <a:fillRect l="-4587" t="-23333" r="-7339" b="-6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Brace 4">
            <a:extLst>
              <a:ext uri="{FF2B5EF4-FFF2-40B4-BE49-F238E27FC236}">
                <a16:creationId xmlns:a16="http://schemas.microsoft.com/office/drawing/2014/main" id="{42950C81-B0CA-BABD-D58F-748E526BA356}"/>
              </a:ext>
            </a:extLst>
          </p:cNvPr>
          <p:cNvSpPr/>
          <p:nvPr/>
        </p:nvSpPr>
        <p:spPr>
          <a:xfrm rot="5400000">
            <a:off x="7424928" y="4144758"/>
            <a:ext cx="246888" cy="1452282"/>
          </a:xfrm>
          <a:prstGeom prst="rightBrace">
            <a:avLst/>
          </a:prstGeom>
          <a:ln w="254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38763D8-FFB2-60BA-FAC0-839960A8291D}"/>
                  </a:ext>
                </a:extLst>
              </p:cNvPr>
              <p:cNvSpPr txBox="1"/>
              <p:nvPr/>
            </p:nvSpPr>
            <p:spPr>
              <a:xfrm>
                <a:off x="243840" y="1299448"/>
                <a:ext cx="11704320" cy="17289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𝑆</m:t>
                        </m:r>
                      </m:e>
                      <m:sub>
                        <m: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ℓ</m:t>
                        </m:r>
                      </m:sub>
                    </m:sSub>
                    <m:d>
                      <m:dPr>
                        <m:ctrlP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𝑥</m:t>
                        </m:r>
                      </m:e>
                    </m:d>
                    <m:r>
                      <a:rPr lang="en-US" sz="3200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∈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2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sSupPr>
                              <m:e>
                                <m:r>
                                  <a:rPr lang="en-US" sz="32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Wingdings" pitchFamily="2" charset="2"/>
                                  </a:rPr>
                                  <m:t>ℝ</m:t>
                                </m:r>
                              </m:e>
                              <m:sup>
                                <m:r>
                                  <a:rPr lang="en-US" sz="32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Wingdings" pitchFamily="2" charset="2"/>
                                  </a:rPr>
                                  <m:t>𝑑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⊗ℓ</m:t>
                        </m:r>
                      </m:sup>
                    </m:sSup>
                    <m:r>
                      <a:rPr lang="en-US" sz="3200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,        </m:t>
                    </m:r>
                    <m:sSub>
                      <m:sSubPr>
                        <m:ctrlP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sz="32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ℓ</m:t>
                                </m:r>
                              </m:sub>
                            </m:sSub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𝑖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1</m:t>
                            </m:r>
                          </m:sub>
                        </m:sSub>
                        <m: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⋯</m:t>
                        </m:r>
                        <m:sSub>
                          <m:sSubPr>
                            <m:ctrlP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𝑖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ℓ</m:t>
                            </m:r>
                          </m:sub>
                        </m:sSub>
                      </m:sub>
                    </m:sSub>
                    <m:r>
                      <a:rPr lang="en-US" sz="3200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en-US" sz="3200" b="0" i="1" smtClean="0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naryPr>
                      <m:sub>
                        <m:r>
                          <a:rPr lang="en-US" sz="3200" b="0" i="1" smtClean="0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𝑖</m:t>
                        </m:r>
                      </m:sub>
                      <m:sup/>
                      <m:e>
                        <m:rad>
                          <m:radPr>
                            <m:degHide m:val="on"/>
                            <m:ctrlPr>
                              <a:rPr lang="en-US" sz="3200" b="0" i="1" smtClean="0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𝑖</m:t>
                                </m:r>
                                <m:r>
                                  <a:rPr lang="en-US" sz="3200" b="0" i="1" smtClean="0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!</m:t>
                                </m:r>
                              </m:sub>
                            </m:sSub>
                          </m:e>
                        </m:rad>
                      </m:e>
                    </m:nary>
                    <m:r>
                      <a:rPr lang="en-US" sz="3200" b="0" i="1" smtClean="0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⋅</m:t>
                    </m:r>
                    <m:sSub>
                      <m:sSubPr>
                        <m:ctrlP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h</m:t>
                        </m:r>
                      </m:e>
                      <m:sub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𝛼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en-US" sz="3200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(</m:t>
                    </m:r>
                    <m:r>
                      <a:rPr lang="en-US" sz="3200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𝑥</m:t>
                    </m:r>
                    <m:r>
                      <a:rPr lang="en-US" sz="3200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)</m:t>
                    </m:r>
                  </m:oMath>
                </a14:m>
                <a:r>
                  <a:rPr lang="en-US" sz="3200" dirty="0">
                    <a:solidFill>
                      <a:srgbClr val="418AB3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sym typeface="Wingdings" pitchFamily="2" charset="2"/>
                  </a:rPr>
                  <a:t>,</a:t>
                </a: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sym typeface="Wingdings" pitchFamily="2" charset="2"/>
                  </a:rPr>
                  <a:t>where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𝛼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d>
                      <m:dPr>
                        <m:ctrlPr>
                          <a:rPr lang="en-US" sz="32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𝛼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1</m:t>
                            </m:r>
                          </m:sub>
                        </m:sSub>
                        <m:r>
                          <a:rPr lang="en-US" sz="32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,…,</m:t>
                        </m:r>
                        <m:sSub>
                          <m:sSubPr>
                            <m:ctrlP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𝛼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sym typeface="Wingdings" pitchFamily="2" charset="2"/>
                  </a:rPr>
                  <a:t> is the tuple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𝛼</m:t>
                        </m:r>
                      </m:e>
                      <m:sub>
                        <m:r>
                          <a:rPr lang="en-US" sz="32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sym typeface="Wingdings" pitchFamily="2" charset="2"/>
                  </a:rPr>
                  <a:t> is # occurrences of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𝑖</m:t>
                    </m:r>
                  </m:oMath>
                </a14:m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sym typeface="Wingdings" pitchFamily="2" charset="2"/>
                  </a:rPr>
                  <a:t> among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32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𝑖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1</m:t>
                            </m:r>
                          </m:sub>
                        </m:sSub>
                        <m:r>
                          <a:rPr lang="en-US" sz="32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,…,</m:t>
                        </m:r>
                        <m:sSub>
                          <m:sSubPr>
                            <m:ctrlP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𝑖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ℓ</m:t>
                            </m:r>
                          </m:sub>
                        </m:sSub>
                      </m:e>
                    </m:d>
                  </m:oMath>
                </a14:m>
                <a:endParaRPr lang="en-US" sz="3200" dirty="0"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38763D8-FFB2-60BA-FAC0-839960A82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99448"/>
                <a:ext cx="11704320" cy="1728935"/>
              </a:xfrm>
              <a:prstGeom prst="rect">
                <a:avLst/>
              </a:prstGeom>
              <a:blipFill>
                <a:blip r:embed="rId5"/>
                <a:stretch>
                  <a:fillRect l="-1410" t="-40876" b="-131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8049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FDC336CB-50B4-CB37-0636-6667BB7007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3840" y="3300984"/>
                <a:ext cx="11704320" cy="2232560"/>
              </a:xfrm>
              <a:prstGeom prst="rect">
                <a:avLst/>
              </a:prstGeom>
              <a:effectLst/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Stein’s identity: </a:t>
                </a:r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is sufficiently “regular”, then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1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latin typeface="Cambria Math" panose="02040503050406030204" pitchFamily="18" charset="0"/>
                                  <a:sym typeface="Wingdings" pitchFamily="2" charset="2"/>
                                </a:rPr>
                                <m:t>ℓ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b="1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5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Proof: </a:t>
                </a:r>
                <a:r>
                  <a:rPr lang="en-US" dirty="0"/>
                  <a:t>(Gaussian) integration by parts, see lecture notes for example</a:t>
                </a: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FDC336CB-50B4-CB37-0636-6667BB7007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3300984"/>
                <a:ext cx="11704320" cy="2232560"/>
              </a:xfrm>
              <a:prstGeom prst="rect">
                <a:avLst/>
              </a:prstGeom>
              <a:blipFill>
                <a:blip r:embed="rId2"/>
                <a:stretch>
                  <a:fillRect l="-1410" t="-6818" b="-2841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6394FC0F-C8B7-BDB0-2CCF-CF3EABAD9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METHODS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38763D8-FFB2-60BA-FAC0-839960A8291D}"/>
                  </a:ext>
                </a:extLst>
              </p:cNvPr>
              <p:cNvSpPr txBox="1"/>
              <p:nvPr/>
            </p:nvSpPr>
            <p:spPr>
              <a:xfrm>
                <a:off x="243840" y="1299448"/>
                <a:ext cx="11704320" cy="17289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𝑆</m:t>
                        </m:r>
                      </m:e>
                      <m:sub>
                        <m: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ℓ</m:t>
                        </m:r>
                      </m:sub>
                    </m:sSub>
                    <m:d>
                      <m:dPr>
                        <m:ctrlP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𝑥</m:t>
                        </m:r>
                      </m:e>
                    </m:d>
                    <m:r>
                      <a:rPr lang="en-US" sz="3200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∈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2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sSupPr>
                              <m:e>
                                <m:r>
                                  <a:rPr lang="en-US" sz="32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Wingdings" pitchFamily="2" charset="2"/>
                                  </a:rPr>
                                  <m:t>ℝ</m:t>
                                </m:r>
                              </m:e>
                              <m:sup>
                                <m:r>
                                  <a:rPr lang="en-US" sz="32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Wingdings" pitchFamily="2" charset="2"/>
                                  </a:rPr>
                                  <m:t>𝑑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⊗ℓ</m:t>
                        </m:r>
                      </m:sup>
                    </m:sSup>
                    <m:r>
                      <a:rPr lang="en-US" sz="3200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,        </m:t>
                    </m:r>
                    <m:sSub>
                      <m:sSubPr>
                        <m:ctrlP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sz="32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ℓ</m:t>
                                </m:r>
                              </m:sub>
                            </m:sSub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𝑖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1</m:t>
                            </m:r>
                          </m:sub>
                        </m:sSub>
                        <m: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⋯</m:t>
                        </m:r>
                        <m:sSub>
                          <m:sSubPr>
                            <m:ctrlP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𝑖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ℓ</m:t>
                            </m:r>
                          </m:sub>
                        </m:sSub>
                      </m:sub>
                    </m:sSub>
                    <m:r>
                      <a:rPr lang="en-US" sz="3200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en-US" sz="3200" b="0" i="1" smtClean="0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naryPr>
                      <m:sub>
                        <m:r>
                          <a:rPr lang="en-US" sz="3200" b="0" i="1" smtClean="0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𝑖</m:t>
                        </m:r>
                      </m:sub>
                      <m:sup/>
                      <m:e>
                        <m:rad>
                          <m:radPr>
                            <m:degHide m:val="on"/>
                            <m:ctrlPr>
                              <a:rPr lang="en-US" sz="3200" b="0" i="1" smtClean="0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sz="3200" b="0" i="1" smtClean="0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𝑖</m:t>
                                </m:r>
                                <m:r>
                                  <a:rPr lang="en-US" sz="3200" b="0" i="1" smtClean="0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!</m:t>
                                </m:r>
                              </m:sub>
                            </m:sSub>
                          </m:e>
                        </m:rad>
                      </m:e>
                    </m:nary>
                    <m:r>
                      <a:rPr lang="en-US" sz="3200" b="0" i="1" smtClean="0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⋅</m:t>
                    </m:r>
                    <m:sSub>
                      <m:sSubPr>
                        <m:ctrlP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h</m:t>
                        </m:r>
                      </m:e>
                      <m:sub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𝛼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en-US" sz="3200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(</m:t>
                    </m:r>
                    <m:r>
                      <a:rPr lang="en-US" sz="3200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𝑥</m:t>
                    </m:r>
                    <m:r>
                      <a:rPr lang="en-US" sz="3200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)</m:t>
                    </m:r>
                  </m:oMath>
                </a14:m>
                <a:r>
                  <a:rPr lang="en-US" sz="3200" dirty="0">
                    <a:solidFill>
                      <a:srgbClr val="418AB3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sym typeface="Wingdings" pitchFamily="2" charset="2"/>
                  </a:rPr>
                  <a:t>,</a:t>
                </a: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sym typeface="Wingdings" pitchFamily="2" charset="2"/>
                  </a:rPr>
                  <a:t>where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𝛼</m:t>
                    </m:r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=</m:t>
                    </m:r>
                    <m:d>
                      <m:dPr>
                        <m:ctrlPr>
                          <a:rPr lang="en-US" sz="32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𝛼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1</m:t>
                            </m:r>
                          </m:sub>
                        </m:sSub>
                        <m:r>
                          <a:rPr lang="en-US" sz="32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,…,</m:t>
                        </m:r>
                        <m:sSub>
                          <m:sSubPr>
                            <m:ctrlP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𝛼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sym typeface="Wingdings" pitchFamily="2" charset="2"/>
                  </a:rPr>
                  <a:t> is the tuple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𝛼</m:t>
                        </m:r>
                      </m:e>
                      <m:sub>
                        <m:r>
                          <a:rPr lang="en-US" sz="32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sym typeface="Wingdings" pitchFamily="2" charset="2"/>
                  </a:rPr>
                  <a:t> is # occurrences of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sym typeface="Wingdings" pitchFamily="2" charset="2"/>
                      </a:rPr>
                      <m:t>𝑖</m:t>
                    </m:r>
                  </m:oMath>
                </a14:m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sym typeface="Wingdings" pitchFamily="2" charset="2"/>
                  </a:rPr>
                  <a:t> among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32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𝑖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1</m:t>
                            </m:r>
                          </m:sub>
                        </m:sSub>
                        <m:r>
                          <a:rPr lang="en-US" sz="32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sym typeface="Wingdings" pitchFamily="2" charset="2"/>
                          </a:rPr>
                          <m:t>,…,</m:t>
                        </m:r>
                        <m:sSub>
                          <m:sSubPr>
                            <m:ctrlP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𝑖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ℓ</m:t>
                            </m:r>
                          </m:sub>
                        </m:sSub>
                      </m:e>
                    </m:d>
                  </m:oMath>
                </a14:m>
                <a:endParaRPr lang="en-US" sz="3200" dirty="0">
                  <a:solidFill>
                    <a:srgbClr val="FEC306">
                      <a:lumMod val="20000"/>
                      <a:lumOff val="8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38763D8-FFB2-60BA-FAC0-839960A82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99448"/>
                <a:ext cx="11704320" cy="1728935"/>
              </a:xfrm>
              <a:prstGeom prst="rect">
                <a:avLst/>
              </a:prstGeom>
              <a:blipFill>
                <a:blip r:embed="rId3"/>
                <a:stretch>
                  <a:fillRect l="-1410" t="-40876" b="-131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8698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78B53-EED8-8873-8C07-7317FA3DE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METHODS – BLAST FROM THE PAST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F786C7-FDDD-37B7-5E54-0F33319F38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42282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dirty="0"/>
                  <a:t>Recall the setup of </a:t>
                </a:r>
                <a:r>
                  <a:rPr lang="en-US" sz="2800" dirty="0" err="1"/>
                  <a:t>pset</a:t>
                </a:r>
                <a:r>
                  <a:rPr lang="en-US" sz="2800" dirty="0"/>
                  <a:t> 1 problem 1a:</a:t>
                </a:r>
              </a:p>
              <a:p>
                <a:pPr marL="0" indent="0">
                  <a:buNone/>
                </a:pPr>
                <a:endParaRPr lang="en-US" sz="3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:endParaRPr lang="en-US" sz="3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2800" dirty="0"/>
                  <a:t>Applying Stein’s identity, we have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28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8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28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</m:t>
                      </m:r>
                      <m:nary>
                        <m:naryPr>
                          <m:chr m:val="∑"/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⊗3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28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F786C7-FDDD-37B7-5E54-0F33319F38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4228275"/>
              </a:xfrm>
              <a:blipFill>
                <a:blip r:embed="rId2"/>
                <a:stretch>
                  <a:fillRect l="-1193" t="-20659" b="-35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84B425B-B192-2300-0EF2-55388D4FBE6F}"/>
                  </a:ext>
                </a:extLst>
              </p:cNvPr>
              <p:cNvSpPr txBox="1"/>
              <p:nvPr/>
            </p:nvSpPr>
            <p:spPr>
              <a:xfrm>
                <a:off x="6845474" y="5993705"/>
                <a:ext cx="5281382" cy="7618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2000" b="0" i="1" smtClean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20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𝑎𝑏𝑐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=6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bg1">
                      <a:lumMod val="5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84B425B-B192-2300-0EF2-55388D4FBE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474" y="5993705"/>
                <a:ext cx="5281382" cy="761875"/>
              </a:xfrm>
              <a:prstGeom prst="rect">
                <a:avLst/>
              </a:prstGeom>
              <a:blipFill>
                <a:blip r:embed="rId3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329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78B53-EED8-8873-8C07-7317FA3DE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METHODS – BLAST FROM THE PAST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F786C7-FDDD-37B7-5E54-0F33319F38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42282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dirty="0"/>
                  <a:t>More generally, for any smooth </a:t>
                </a:r>
                <a:r>
                  <a:rPr lang="en-US" sz="2800" dirty="0" err="1"/>
                  <a:t>activation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800" dirty="0"/>
                  <a:t>, consider</a:t>
                </a:r>
              </a:p>
              <a:p>
                <a:pPr marL="0" indent="0">
                  <a:buNone/>
                </a:pPr>
                <a:endParaRPr lang="en-US" sz="3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glow rad="889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glow rad="88900">
                                  <a:schemeClr val="accent4">
                                    <a:satMod val="175000"/>
                                    <a:alpha val="40000"/>
                                  </a:schemeClr>
                                </a:glow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glow rad="88900">
                                  <a:schemeClr val="accent4">
                                    <a:satMod val="175000"/>
                                    <a:alpha val="40000"/>
                                  </a:schemeClr>
                                </a:glow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glow rad="889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glow rad="88900">
                                  <a:schemeClr val="accent4">
                                    <a:satMod val="175000"/>
                                    <a:alpha val="40000"/>
                                  </a:schemeClr>
                                </a:glow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glow rad="88900">
                                  <a:schemeClr val="accent4">
                                    <a:satMod val="175000"/>
                                    <a:alpha val="40000"/>
                                  </a:schemeClr>
                                </a:glow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glow rad="88900">
                                  <a:schemeClr val="accent4">
                                    <a:satMod val="175000"/>
                                    <a:alpha val="40000"/>
                                  </a:schemeClr>
                                </a:glow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glow rad="88900">
                                  <a:schemeClr val="accent4">
                                    <a:satMod val="175000"/>
                                    <a:alpha val="40000"/>
                                  </a:schemeClr>
                                </a:glow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glow rad="88900">
                                      <a:schemeClr val="accent4">
                                        <a:satMod val="175000"/>
                                        <a:alpha val="40000"/>
                                      </a:schemeClr>
                                    </a:glow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glow rad="88900">
                                      <a:schemeClr val="accent4">
                                        <a:satMod val="175000"/>
                                        <a:alpha val="40000"/>
                                      </a:schemeClr>
                                    </a:glow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glow rad="88900">
                                      <a:schemeClr val="accent4">
                                        <a:satMod val="175000"/>
                                        <a:alpha val="40000"/>
                                      </a:schemeClr>
                                    </a:glow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glow rad="88900">
                                  <a:schemeClr val="accent4">
                                    <a:satMod val="175000"/>
                                    <a:alpha val="40000"/>
                                  </a:schemeClr>
                                </a:glow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glow rad="88900">
                                  <a:schemeClr val="accent4">
                                    <a:satMod val="175000"/>
                                    <a:alpha val="40000"/>
                                  </a:schemeClr>
                                </a:glow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glow rad="88900">
                                      <a:schemeClr val="accent4">
                                        <a:satMod val="175000"/>
                                        <a:alpha val="40000"/>
                                      </a:schemeClr>
                                    </a:glow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8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glow rad="88900">
                                          <a:schemeClr val="accent4">
                                            <a:satMod val="175000"/>
                                            <a:alpha val="40000"/>
                                          </a:schemeClr>
                                        </a:glow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glow rad="88900">
                                              <a:schemeClr val="accent4">
                                                <a:satMod val="175000"/>
                                                <a:alpha val="40000"/>
                                              </a:schemeClr>
                                            </a:glow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glow rad="88900">
                                              <a:schemeClr val="accent4">
                                                <a:satMod val="175000"/>
                                                <a:alpha val="40000"/>
                                              </a:schemeClr>
                                            </a:glow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800" b="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glow rad="88900">
                                              <a:schemeClr val="accent4">
                                                <a:satMod val="175000"/>
                                                <a:alpha val="40000"/>
                                              </a:schemeClr>
                                            </a:glow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800" b="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glow rad="88900">
                                          <a:schemeClr val="accent4">
                                            <a:satMod val="175000"/>
                                            <a:alpha val="40000"/>
                                          </a:schemeClr>
                                        </a:glow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glow rad="88900">
                                          <a:schemeClr val="accent4">
                                            <a:satMod val="175000"/>
                                            <a:alpha val="40000"/>
                                          </a:schemeClr>
                                        </a:glow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glow rad="88900">
                      <a:schemeClr val="accent4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marL="0" indent="0" algn="ctr">
                  <a:buNone/>
                </a:pPr>
                <a:endParaRPr lang="en-US" sz="3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2800" dirty="0"/>
                  <a:t>Applying Stein’s identity, we have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28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8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28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</m:t>
                      </m:r>
                      <m:nary>
                        <m:naryPr>
                          <m:chr m:val="∑"/>
                          <m:ctrlPr>
                            <a:rPr lang="en-US" sz="2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⊗3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28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F786C7-FDDD-37B7-5E54-0F33319F38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4228275"/>
              </a:xfrm>
              <a:blipFill>
                <a:blip r:embed="rId2"/>
                <a:stretch>
                  <a:fillRect l="-1193" t="-23054" b="-35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63847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F786C7-FDDD-37B7-5E54-0F33319F38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564341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dirty="0"/>
                  <a:t>More generally, for any smooth </a:t>
                </a:r>
                <a:r>
                  <a:rPr lang="en-US" sz="2800" dirty="0" err="1"/>
                  <a:t>activation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800" dirty="0"/>
                  <a:t>, consider</a:t>
                </a:r>
              </a:p>
              <a:p>
                <a:pPr marL="0" indent="0">
                  <a:buNone/>
                </a:pPr>
                <a:endParaRPr lang="en-US" sz="3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80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800" b="0" i="1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800" b="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:endParaRPr lang="en-US" sz="3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2800" dirty="0"/>
                  <a:t>Applying Stein’s identity, we have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glow rad="889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glow rad="88900">
                                  <a:schemeClr val="accent4">
                                    <a:satMod val="175000"/>
                                    <a:alpha val="40000"/>
                                  </a:schemeClr>
                                </a:glow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glow rad="88900">
                                  <a:schemeClr val="accent4">
                                    <a:satMod val="175000"/>
                                    <a:alpha val="40000"/>
                                  </a:schemeClr>
                                </a:glow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80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glow rad="88900">
                                      <a:schemeClr val="accent4">
                                        <a:satMod val="175000"/>
                                        <a:alpha val="40000"/>
                                      </a:schemeClr>
                                    </a:glow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glow rad="88900">
                                      <a:schemeClr val="accent4">
                                        <a:satMod val="175000"/>
                                        <a:alpha val="40000"/>
                                      </a:schemeClr>
                                    </a:glow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glow rad="88900">
                                  <a:schemeClr val="accent4">
                                    <a:satMod val="175000"/>
                                    <a:alpha val="40000"/>
                                  </a:schemeClr>
                                </a:glow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glow rad="88900">
                                      <a:schemeClr val="accent4">
                                        <a:satMod val="175000"/>
                                        <a:alpha val="40000"/>
                                      </a:schemeClr>
                                    </a:glow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glow rad="88900">
                                      <a:schemeClr val="accent4">
                                        <a:satMod val="175000"/>
                                        <a:alpha val="40000"/>
                                      </a:schemeClr>
                                    </a:glow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glow rad="88900">
                                      <a:schemeClr val="accent4">
                                        <a:satMod val="175000"/>
                                        <a:alpha val="40000"/>
                                      </a:schemeClr>
                                    </a:glow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glow rad="88900">
                                      <a:schemeClr val="accent4">
                                        <a:satMod val="175000"/>
                                        <a:alpha val="40000"/>
                                      </a:schemeClr>
                                    </a:glow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glow rad="88900">
                                      <a:schemeClr val="accent4">
                                        <a:satMod val="175000"/>
                                        <a:alpha val="40000"/>
                                      </a:schemeClr>
                                    </a:glow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28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glow rad="889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glow rad="889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glow rad="88900">
                                  <a:schemeClr val="accent4">
                                    <a:satMod val="175000"/>
                                    <a:alpha val="40000"/>
                                  </a:schemeClr>
                                </a:glow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glow rad="88900">
                                      <a:schemeClr val="accent4">
                                        <a:satMod val="175000"/>
                                        <a:alpha val="40000"/>
                                      </a:schemeClr>
                                    </a:glow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glow rad="88900">
                                      <a:schemeClr val="accent4">
                                        <a:satMod val="175000"/>
                                        <a:alpha val="40000"/>
                                      </a:schemeClr>
                                    </a:glow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glow rad="88900">
                                      <a:schemeClr val="accent4">
                                        <a:satMod val="175000"/>
                                        <a:alpha val="40000"/>
                                      </a:schemeClr>
                                    </a:glow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</m:sup>
                          </m:sSup>
                          <m:r>
                            <a:rPr lang="en-US" sz="2800" b="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glow rad="88900">
                                  <a:schemeClr val="accent4">
                                    <a:satMod val="175000"/>
                                    <a:alpha val="40000"/>
                                  </a:schemeClr>
                                </a:glow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glow rad="88900">
                                      <a:schemeClr val="accent4">
                                        <a:satMod val="175000"/>
                                        <a:alpha val="40000"/>
                                      </a:schemeClr>
                                    </a:glow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glow rad="88900">
                                      <a:schemeClr val="accent4">
                                        <a:satMod val="175000"/>
                                        <a:alpha val="40000"/>
                                      </a:schemeClr>
                                    </a:glow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2800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effectLst>
                            <a:glow rad="889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accent3"/>
                          </a:solidFill>
                          <a:effectLst>
                            <a:glow rad="889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r>
                        <a:rPr lang="en-US" sz="2800" b="0" i="1" smtClean="0">
                          <a:solidFill>
                            <a:schemeClr val="accent3"/>
                          </a:solidFill>
                          <a:effectLst>
                            <a:glow rad="889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chemeClr val="accent3"/>
                              </a:solidFill>
                              <a:effectLst>
                                <a:glow rad="88900">
                                  <a:schemeClr val="accent4">
                                    <a:satMod val="175000"/>
                                    <a:alpha val="40000"/>
                                  </a:schemeClr>
                                </a:glow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accent3"/>
                              </a:solidFill>
                              <a:effectLst>
                                <a:glow rad="88900">
                                  <a:schemeClr val="accent4">
                                    <a:satMod val="175000"/>
                                    <a:alpha val="40000"/>
                                  </a:schemeClr>
                                </a:glow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d>
                            <m:dPr>
                              <m:ctrlPr>
                                <a:rPr lang="en-US" sz="2800" i="1" smtClean="0">
                                  <a:solidFill>
                                    <a:schemeClr val="accent3"/>
                                  </a:solidFill>
                                  <a:effectLst>
                                    <a:glow rad="88900">
                                      <a:schemeClr val="accent4">
                                        <a:satMod val="175000"/>
                                        <a:alpha val="40000"/>
                                      </a:schemeClr>
                                    </a:glow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3"/>
                                  </a:solidFill>
                                  <a:effectLst>
                                    <a:glow rad="88900">
                                      <a:schemeClr val="accent4">
                                        <a:satMod val="175000"/>
                                        <a:alpha val="40000"/>
                                      </a:schemeClr>
                                    </a:glow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</m:e>
                          </m:d>
                        </m:sup>
                      </m:sSup>
                      <m:d>
                        <m:dPr>
                          <m:ctrlPr>
                            <a:rPr lang="en-US" sz="2800" i="1" smtClean="0">
                              <a:solidFill>
                                <a:schemeClr val="accent3"/>
                              </a:solidFill>
                              <a:effectLst>
                                <a:glow rad="88900">
                                  <a:schemeClr val="accent4">
                                    <a:satMod val="175000"/>
                                    <a:alpha val="40000"/>
                                  </a:schemeClr>
                                </a:glow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3"/>
                              </a:solidFill>
                              <a:effectLst>
                                <a:glow rad="88900">
                                  <a:schemeClr val="accent4">
                                    <a:satMod val="175000"/>
                                    <a:alpha val="40000"/>
                                  </a:schemeClr>
                                </a:glow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accent3"/>
                          </a:solidFill>
                          <a:effectLst>
                            <a:glow rad="889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 </m:t>
                      </m:r>
                      <m:nary>
                        <m:naryPr>
                          <m:chr m:val="∑"/>
                          <m:ctrlPr>
                            <a:rPr lang="en-US" sz="2800" i="1" smtClean="0">
                              <a:solidFill>
                                <a:srgbClr val="00B050"/>
                              </a:solidFill>
                              <a:effectLst>
                                <a:glow rad="88900">
                                  <a:schemeClr val="accent4">
                                    <a:satMod val="175000"/>
                                    <a:alpha val="40000"/>
                                  </a:schemeClr>
                                </a:glow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effectLst>
                                <a:glow rad="88900">
                                  <a:schemeClr val="accent4">
                                    <a:satMod val="175000"/>
                                    <a:alpha val="40000"/>
                                  </a:schemeClr>
                                </a:glow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effectLst>
                                <a:glow rad="88900">
                                  <a:schemeClr val="accent4">
                                    <a:satMod val="175000"/>
                                    <a:alpha val="40000"/>
                                  </a:schemeClr>
                                </a:glow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effectLst>
                                <a:glow rad="88900">
                                  <a:schemeClr val="accent4">
                                    <a:satMod val="175000"/>
                                    <a:alpha val="40000"/>
                                  </a:schemeClr>
                                </a:glow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rgbClr val="00B050"/>
                                  </a:solidFill>
                                  <a:effectLst>
                                    <a:glow rad="88900">
                                      <a:schemeClr val="accent4">
                                        <a:satMod val="175000"/>
                                        <a:alpha val="40000"/>
                                      </a:schemeClr>
                                    </a:glow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effectLst>
                                    <a:glow rad="88900">
                                      <a:schemeClr val="accent4">
                                        <a:satMod val="175000"/>
                                        <a:alpha val="40000"/>
                                      </a:schemeClr>
                                    </a:glow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effectLst>
                                    <a:glow rad="88900">
                                      <a:schemeClr val="accent4">
                                        <a:satMod val="175000"/>
                                        <a:alpha val="40000"/>
                                      </a:schemeClr>
                                    </a:glow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800" i="1" smtClean="0">
                                  <a:solidFill>
                                    <a:srgbClr val="00B050"/>
                                  </a:solidFill>
                                  <a:effectLst>
                                    <a:glow rad="88900">
                                      <a:schemeClr val="accent4">
                                        <a:satMod val="175000"/>
                                        <a:alpha val="40000"/>
                                      </a:schemeClr>
                                    </a:glow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effectLst>
                                    <a:glow rad="88900">
                                      <a:schemeClr val="accent4">
                                        <a:satMod val="175000"/>
                                        <a:alpha val="40000"/>
                                      </a:schemeClr>
                                    </a:glow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effectLst>
                                    <a:glow rad="88900">
                                      <a:schemeClr val="accent4">
                                        <a:satMod val="175000"/>
                                        <a:alpha val="40000"/>
                                      </a:schemeClr>
                                    </a:glow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effectLst>
                                    <a:glow rad="88900">
                                      <a:schemeClr val="accent4">
                                        <a:satMod val="175000"/>
                                        <a:alpha val="40000"/>
                                      </a:schemeClr>
                                    </a:glow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⊗ℓ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2800" dirty="0"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glow rad="88900">
                      <a:schemeClr val="accent4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marL="0" indent="0">
                  <a:buNone/>
                </a:pPr>
                <a:r>
                  <a:rPr lang="en-US" sz="2800" dirty="0"/>
                  <a:t>Even if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800" dirty="0"/>
                  <a:t> not smooth, as long as it is square-integrable, can show</a:t>
                </a:r>
              </a:p>
              <a:p>
                <a:pPr marL="0" indent="0">
                  <a:buNone/>
                </a:pPr>
                <a:endParaRPr lang="en-US" sz="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F786C7-FDDD-37B7-5E54-0F33319F38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5643418"/>
              </a:xfrm>
              <a:blipFill>
                <a:blip r:embed="rId2"/>
                <a:stretch>
                  <a:fillRect l="-1193" t="-15471" b="-2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5CAF54F5-4D54-F63D-71DD-EC48B7D4F281}"/>
                  </a:ext>
                </a:extLst>
              </p:cNvPr>
              <p:cNvSpPr/>
              <p:nvPr/>
            </p:nvSpPr>
            <p:spPr>
              <a:xfrm>
                <a:off x="3276599" y="5358240"/>
                <a:ext cx="5638801" cy="1332553"/>
              </a:xfrm>
              <a:prstGeom prst="roundRect">
                <a:avLst/>
              </a:prstGeom>
              <a:noFill/>
              <a:ln w="63500">
                <a:solidFill>
                  <a:schemeClr val="accent5">
                    <a:lumMod val="60000"/>
                    <a:lumOff val="4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2800" i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ℓ!</m:t>
                          </m:r>
                        </m:e>
                      </m:rad>
                      <m:r>
                        <a:rPr lang="en-US" sz="2800" i="1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8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lang="en-US" sz="28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sub>
                      </m:sSub>
                      <m:nary>
                        <m:naryPr>
                          <m:chr m:val="∑"/>
                          <m:ctrlPr>
                            <a:rPr lang="en-US" sz="2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⊗ℓ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5CAF54F5-4D54-F63D-71DD-EC48B7D4F2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599" y="5358240"/>
                <a:ext cx="5638801" cy="1332553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63500">
                <a:solidFill>
                  <a:schemeClr val="accent5">
                    <a:lumMod val="60000"/>
                    <a:lumOff val="4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22578B53-EED8-8873-8C07-7317FA3DE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METHODS – BLAST FROM THE PAST</a:t>
            </a:r>
          </a:p>
        </p:txBody>
      </p:sp>
    </p:spTree>
    <p:extLst>
      <p:ext uri="{BB962C8B-B14F-4D97-AF65-F5344CB8AC3E}">
        <p14:creationId xmlns:p14="http://schemas.microsoft.com/office/powerpoint/2010/main" val="284183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F786C7-FDDD-37B7-5E54-0F33319F38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2931885"/>
                <a:ext cx="11704320" cy="392611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Takeaway:</a:t>
                </a:r>
                <a:r>
                  <a:rPr lang="en-US" dirty="0"/>
                  <a:t> if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dirty="0"/>
                  <a:t>-th Hermite coefficient of the activation function is nonzero, then we can produce an estimate for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p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⊗ℓ</m:t>
                            </m:r>
                          </m:sup>
                        </m:sSubSup>
                      </m:e>
                    </m:nary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sz="300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2"/>
                    </a:solidFill>
                  </a:rPr>
                  <a:t>Learning one-hidden-layer MLP’s reduces to tensor decomposition </a:t>
                </a: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[</a:t>
                </a:r>
                <a:r>
                  <a:rPr kumimoji="0" lang="en-US" sz="320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Janzamin-Sedghi-Anandkumar</a:t>
                </a: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‘15]</a:t>
                </a:r>
                <a:endParaRPr lang="en-US" dirty="0">
                  <a:solidFill>
                    <a:schemeClr val="accent2"/>
                  </a:solidFill>
                </a:endParaRPr>
              </a:p>
              <a:p>
                <a:pPr marL="0" indent="0">
                  <a:buNone/>
                </a:pPr>
                <a:endParaRPr lang="en-US" sz="300" b="1" dirty="0">
                  <a:solidFill>
                    <a:schemeClr val="accent2"/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E.g. when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 (robustly) linearly independent, there is an algorithm that runs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poly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,1</m:t>
                        </m:r>
                        <m:r>
                          <m:rPr>
                            <m:lit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d>
                  </m:oMath>
                </a14:m>
                <a:r>
                  <a:rPr lang="en-US" dirty="0"/>
                  <a:t> time and is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proper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(in fact, recovers parameters of the network!)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F786C7-FDDD-37B7-5E54-0F33319F38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2931885"/>
                <a:ext cx="11704320" cy="3926115"/>
              </a:xfrm>
              <a:blipFill>
                <a:blip r:embed="rId2"/>
                <a:stretch>
                  <a:fillRect l="-1518" t="-8710" r="-1193" b="-4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5CAF54F5-4D54-F63D-71DD-EC48B7D4F281}"/>
                  </a:ext>
                </a:extLst>
              </p:cNvPr>
              <p:cNvSpPr/>
              <p:nvPr/>
            </p:nvSpPr>
            <p:spPr>
              <a:xfrm>
                <a:off x="3276599" y="1294411"/>
                <a:ext cx="5638801" cy="1332553"/>
              </a:xfrm>
              <a:prstGeom prst="roundRect">
                <a:avLst/>
              </a:prstGeom>
              <a:noFill/>
              <a:ln w="63500">
                <a:solidFill>
                  <a:schemeClr val="accent5">
                    <a:lumMod val="60000"/>
                    <a:lumOff val="4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i="1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2800" i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ℓ!</m:t>
                          </m:r>
                        </m:e>
                      </m:rad>
                      <m:r>
                        <a:rPr lang="en-US" sz="2800" i="1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8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lang="en-US" sz="2800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sub>
                      </m:sSub>
                      <m:nary>
                        <m:naryPr>
                          <m:chr m:val="∑"/>
                          <m:ctrlPr>
                            <a:rPr lang="en-US" sz="2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⊗ℓ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5CAF54F5-4D54-F63D-71DD-EC48B7D4F2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599" y="1294411"/>
                <a:ext cx="5638801" cy="1332553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63500">
                <a:solidFill>
                  <a:schemeClr val="accent5">
                    <a:lumMod val="60000"/>
                    <a:lumOff val="4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22578B53-EED8-8873-8C07-7317FA3DE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METHODS – BLAST FROM THE PAST</a:t>
            </a:r>
          </a:p>
        </p:txBody>
      </p:sp>
    </p:spTree>
    <p:extLst>
      <p:ext uri="{BB962C8B-B14F-4D97-AF65-F5344CB8AC3E}">
        <p14:creationId xmlns:p14="http://schemas.microsoft.com/office/powerpoint/2010/main" val="2359901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84B7D-28FD-3CC2-9961-2A7572A7A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LINEARLY INDEPENDENT WEIGHTS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ECD336-0F14-BD1A-4B09-5628EA40604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556358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What if we make no assumptions about the weights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?</a:t>
                </a:r>
              </a:p>
              <a:p>
                <a:pPr marL="457200" indent="0">
                  <a:buNone/>
                </a:pPr>
                <a:r>
                  <a:rPr lang="en-US" b="1" dirty="0">
                    <a:solidFill>
                      <a:schemeClr val="accent6"/>
                    </a:solidFill>
                  </a:rPr>
                  <a:t>Issue: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can no longer hope to recover the parameters </a:t>
                </a:r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</a:rPr>
                  <a:t>(e.g. consider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ReLU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ReLU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</a:rPr>
                  <a:t> vs 0)</a:t>
                </a:r>
              </a:p>
              <a:p>
                <a:pPr marL="457200" indent="0">
                  <a:buNone/>
                </a:pPr>
                <a:endParaRPr lang="en-US" dirty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marL="457200" indent="0">
                  <a:buNone/>
                </a:pPr>
                <a:endParaRPr lang="en-US" dirty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marL="457200" indent="0">
                  <a:buNone/>
                </a:pPr>
                <a:endParaRPr lang="en-US" dirty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marL="457200" indent="0">
                  <a:buNone/>
                </a:pPr>
                <a:endParaRPr lang="en-US" sz="1100" dirty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marL="4763" indent="0">
                  <a:buNone/>
                </a:pPr>
                <a:r>
                  <a:rPr lang="en-US" dirty="0"/>
                  <a:t>Both algorithms are bottlenecked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p>
                      </m:sup>
                    </m:sSup>
                  </m:oMath>
                </a14:m>
                <a:r>
                  <a:rPr lang="en-US" dirty="0"/>
                  <a:t> because they work with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Sup>
                          <m:sSubSup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⊗ℓ</m:t>
                            </m:r>
                          </m:sup>
                        </m:sSubSup>
                      </m:e>
                    </m:nary>
                  </m:oMath>
                </a14:m>
                <a:r>
                  <a:rPr lang="en-US" dirty="0"/>
                  <a:t> 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ℓ=2,…,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</m:oMath>
                </a14:m>
                <a:endParaRPr lang="en-US" b="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4763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Can we get away with just using lower degrees?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ECD336-0F14-BD1A-4B09-5628EA40604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5563589"/>
              </a:xfrm>
              <a:blipFill>
                <a:blip r:embed="rId2"/>
                <a:stretch>
                  <a:fillRect l="-5640" t="-2506" r="-1627" b="-6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EA5EEB4E-A7B7-E081-6AEC-08857517808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39" y="2955500"/>
                <a:ext cx="11704319" cy="1818310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lvl="0">
                  <a:defRPr/>
                </a:pPr>
                <a:r>
                  <a:rPr lang="en-US" sz="3200" b="1" dirty="0" err="1"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Thm</a:t>
                </a:r>
                <a:r>
                  <a:rPr lang="en-US" sz="32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: </a:t>
                </a:r>
                <a:r>
                  <a:rPr lang="en-US" sz="3200" dirty="0"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For learning arbitrary one-hidden-layer MLPs over Gaussians: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</a:endParaRPr>
              </a:p>
              <a:p>
                <a:pPr marL="288925" lvl="0" indent="-288925">
                  <a:buFont typeface="Arial" panose="020B0604020202020204" pitchFamily="34" charset="0"/>
                  <a:buChar char="•"/>
                  <a:defRPr/>
                </a:pPr>
                <a:r>
                  <a:rPr lang="en-US" sz="32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[</a:t>
                </a:r>
                <a:r>
                  <a:rPr lang="en-US" sz="32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</a:t>
                </a:r>
                <a:r>
                  <a:rPr lang="en-US" sz="32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-Narayanan ’23]: 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proper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 alg.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</a:rPr>
                  <a:t>in time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poly</m:t>
                    </m:r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sSup>
                          <m:sSup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sup>
                    </m:sSup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,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1/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𝜖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A6B727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</a:endParaRPr>
              </a:p>
              <a:p>
                <a:pPr marL="288925" indent="-288925">
                  <a:buFont typeface="Arial" panose="020B0604020202020204" pitchFamily="34" charset="0"/>
                  <a:buChar char="•"/>
                  <a:defRPr/>
                </a:pPr>
                <a:r>
                  <a:rPr lang="en-US" sz="32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[</a:t>
                </a:r>
                <a:r>
                  <a:rPr lang="en-US" sz="3200" b="1" dirty="0" err="1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Diakonikolas</a:t>
                </a:r>
                <a:r>
                  <a:rPr lang="en-US" sz="32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-Kane ‘23]</a:t>
                </a:r>
                <a:r>
                  <a:rPr lang="en-US" sz="32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:</a:t>
                </a:r>
                <a:r>
                  <a:rPr lang="en-US" sz="32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3200" dirty="0"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improper alg. in time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poly</m:t>
                    </m:r>
                    <m:r>
                      <a:rPr lang="en-US" sz="3200"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p>
                        <m:r>
                          <a:rPr lang="en-US" sz="32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𝒌</m:t>
                        </m:r>
                      </m:sup>
                    </m:sSup>
                    <m:r>
                      <a:rPr lang="en-US" sz="3200" i="1"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i="1" smtClean="0">
                        <a:solidFill>
                          <a:srgbClr val="00B05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1/</m:t>
                    </m:r>
                    <m:r>
                      <a:rPr lang="en-US" sz="3200" i="1" smtClean="0">
                        <a:solidFill>
                          <a:srgbClr val="00B05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3200" i="1"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>
                  <a:solidFill>
                    <a:srgbClr val="A6B727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EA5EEB4E-A7B7-E081-6AEC-0885751780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2955500"/>
                <a:ext cx="11704319" cy="1818310"/>
              </a:xfrm>
              <a:prstGeom prst="roundRect">
                <a:avLst>
                  <a:gd name="adj" fmla="val 6119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989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2CED8-B50D-E18D-91EE-5D4C25D3F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974124"/>
            <a:ext cx="11704320" cy="4909751"/>
          </a:xfrm>
        </p:spPr>
        <p:txBody>
          <a:bodyPr numCol="1" anchor="ctr" anchorCtr="0"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Noise sensitivity and Fourier concentration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One-hidden-layer MLPs: </a:t>
            </a:r>
            <a:r>
              <a:rPr lang="en-US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C. Elegans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of ML theory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Hermite polynomials, low-degree approximation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Tensor methods (again)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Lower bounds</a:t>
            </a:r>
          </a:p>
        </p:txBody>
      </p:sp>
    </p:spTree>
    <p:extLst>
      <p:ext uri="{BB962C8B-B14F-4D97-AF65-F5344CB8AC3E}">
        <p14:creationId xmlns:p14="http://schemas.microsoft.com/office/powerpoint/2010/main" val="1916009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2CED8-B50D-E18D-91EE-5D4C25D3F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974124"/>
            <a:ext cx="11704320" cy="4909751"/>
          </a:xfrm>
        </p:spPr>
        <p:txBody>
          <a:bodyPr numCol="1" anchor="ctr" anchorCtr="0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Noise sensitivity and Fourier concentration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One-hidden-layer MLPs: </a:t>
            </a:r>
            <a:r>
              <a:rPr lang="en-US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C. Elegans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of ML theory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Hermite polynomials, low-degree approximation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Tensor methods (again)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Lower bounds</a:t>
            </a: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1887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04441-4809-8E22-9D0E-55768A178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OBSTRUCTION FOR TENSOR METHODS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C4B393-D613-CD65-9F35-B9AC34915A4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3902217"/>
                <a:ext cx="11704320" cy="267246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Suggests that any tensor-based algorithm must incur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dirty="0"/>
                  <a:t> runtime…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Is there more to life than just forming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3200" b="1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3200" b="1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3200" b="1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𝝀</m:t>
                            </m:r>
                          </m:e>
                          <m:sub>
                            <m:r>
                              <a:rPr lang="en-US" sz="3200" b="1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3200" b="1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b="1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sz="3200" b="1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  <m:sup>
                            <m:r>
                              <a:rPr lang="en-US" sz="3200" b="1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⊗ℓ</m:t>
                            </m:r>
                          </m:sup>
                        </m:sSubSup>
                      </m:e>
                    </m:nary>
                  </m:oMath>
                </a14:m>
                <a:r>
                  <a:rPr lang="en-US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?</a:t>
                </a:r>
              </a:p>
              <a:p>
                <a:pPr marL="457200" indent="0">
                  <a:buNone/>
                </a:pPr>
                <a:r>
                  <a:rPr lang="en-US" dirty="0">
                    <a:solidFill>
                      <a:schemeClr val="accent3"/>
                    </a:solidFill>
                  </a:rPr>
                  <a:t>kernel methods? </a:t>
                </a:r>
              </a:p>
              <a:p>
                <a:pPr marL="457200" indent="0">
                  <a:buNone/>
                </a:pPr>
                <a:r>
                  <a:rPr lang="en-US" dirty="0">
                    <a:solidFill>
                      <a:schemeClr val="accent3"/>
                    </a:solidFill>
                  </a:rPr>
                  <a:t>gradient descent?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C4B393-D613-CD65-9F35-B9AC34915A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3902217"/>
                <a:ext cx="11704320" cy="2672465"/>
              </a:xfrm>
              <a:blipFill>
                <a:blip r:embed="rId2"/>
                <a:stretch>
                  <a:fillRect l="-1518" t="-6635" r="-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A6CDBC28-1A16-73FD-DACF-B065F971E07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39" y="1294411"/>
                <a:ext cx="11704319" cy="2275826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lvl="0">
                  <a:defRPr/>
                </a:pPr>
                <a:r>
                  <a:rPr lang="en-US" sz="3200" b="1" dirty="0"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Lemma</a:t>
                </a:r>
                <a:r>
                  <a:rPr lang="en-US" sz="32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 </a:t>
                </a:r>
                <a:r>
                  <a:rPr lang="en-US" sz="32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[</a:t>
                </a:r>
                <a:r>
                  <a:rPr lang="en-US" sz="3200" b="1" dirty="0" err="1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Diakonikolas</a:t>
                </a:r>
                <a:r>
                  <a:rPr lang="en-US" sz="32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-Kane-</a:t>
                </a:r>
                <a:r>
                  <a:rPr lang="en-US" sz="3200" b="1" dirty="0" err="1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Kontonis</a:t>
                </a:r>
                <a:r>
                  <a:rPr lang="en-US" sz="32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</a:t>
                </a:r>
                <a:r>
                  <a:rPr lang="en-US" sz="3200" b="1" dirty="0" err="1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Zarifis</a:t>
                </a:r>
                <a:r>
                  <a:rPr lang="en-US" sz="32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‘20]</a:t>
                </a:r>
                <a:r>
                  <a:rPr lang="en-US" sz="32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:</a:t>
                </a:r>
                <a:r>
                  <a:rPr lang="en-US" sz="32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∃</m:t>
                    </m:r>
                    <m:r>
                      <a:rPr lang="en-US" sz="3200" i="1" dirty="0" smtClean="0"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choice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b="0" i="1" smtClean="0">
                            <a:solidFill>
                              <a:srgbClr val="A6B727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3200" b="0" i="1" smtClean="0">
                                <a:solidFill>
                                  <a:srgbClr val="A6B727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3200" b="0" i="1" smtClean="0">
                                    <a:solidFill>
                                      <a:srgbClr val="A6B727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solidFill>
                                          <a:srgbClr val="A6B727">
                                            <a:lumMod val="40000"/>
                                            <a:lumOff val="6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rgbClr val="A6B727">
                                            <a:lumMod val="40000"/>
                                            <a:lumOff val="6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rgbClr val="A6B727">
                                            <a:lumMod val="40000"/>
                                            <a:lumOff val="6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3200" b="0" i="1" smtClean="0">
                                    <a:solidFill>
                                      <a:srgbClr val="A6B727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3200" b="0" i="1" smtClean="0">
                                        <a:solidFill>
                                          <a:srgbClr val="A6B727">
                                            <a:lumMod val="40000"/>
                                            <a:lumOff val="6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rgbClr val="A6B727">
                                            <a:lumMod val="40000"/>
                                            <a:lumOff val="6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rgbClr val="A6B727">
                                            <a:lumMod val="40000"/>
                                            <a:lumOff val="6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en-US" sz="3200" b="0" i="1" smtClean="0">
                            <a:solidFill>
                              <a:srgbClr val="A6B727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3200" b="0" i="1" smtClean="0">
                            <a:solidFill>
                              <a:srgbClr val="A6B727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3200" b="0" i="1" smtClean="0">
                            <a:solidFill>
                              <a:srgbClr val="A6B727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bSup>
                  </m:oMath>
                </a14:m>
                <a:r>
                  <a:rPr lang="en-US" sz="3200" dirty="0"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such that for all 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3200" b="0" i="1" smtClean="0"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≤ℓ≤</m:t>
                    </m:r>
                    <m:r>
                      <a:rPr lang="en-US" sz="3200" b="0" i="1" smtClean="0"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𝑘</m:t>
                    </m:r>
                    <m:r>
                      <m:rPr>
                        <m:lit/>
                      </m:rPr>
                      <a:rPr lang="en-US" sz="3200" b="0" i="1" smtClean="0"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3200" b="0" i="1" smtClean="0"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b="0" i="0" smtClean="0"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3200" dirty="0"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 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3200" i="1" smtClean="0">
                            <a:solidFill>
                              <a:schemeClr val="accent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3200" i="1">
                            <a:solidFill>
                              <a:schemeClr val="accent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chemeClr val="accent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accent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accent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3200" i="1">
                                <a:solidFill>
                                  <a:schemeClr val="accent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i="1">
                                <a:solidFill>
                                  <a:schemeClr val="accent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accent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3200" i="1">
                                <a:solidFill>
                                  <a:schemeClr val="accent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⊗ℓ</m:t>
                            </m:r>
                          </m:sup>
                        </m:sSubSup>
                      </m:e>
                    </m:nary>
                    <m:r>
                      <a:rPr lang="en-US" sz="3200" b="0" i="1" smtClean="0">
                        <a:solidFill>
                          <a:schemeClr val="accent6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3200" dirty="0">
                  <a:solidFill>
                    <a:schemeClr val="accent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lvl="0">
                  <a:defRPr/>
                </a:pPr>
                <a:endParaRPr lang="en-US" sz="1050" dirty="0">
                  <a:solidFill>
                    <a:schemeClr val="accent6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>
                  <a:defRPr/>
                </a:pPr>
                <a:r>
                  <a:rPr lang="en-US" sz="32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Specifically, take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US" sz="32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3200" dirty="0"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3200" i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3200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3200" i="1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3200" i="1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200" i="1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i="1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3200" i="1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  <m:r>
                                      <a:rPr lang="en-US" sz="3200" i="1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num>
                                  <m:den>
                                    <m:r>
                                      <a:rPr lang="en-US" sz="3200" i="1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  <m:r>
                          <a:rPr lang="en-US" sz="3200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,</m:t>
                        </m:r>
                        <m:func>
                          <m:funcPr>
                            <m:ctrlPr>
                              <a:rPr lang="en-US" sz="3200" i="1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3200" i="1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200" i="1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i="1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3200" i="1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  <m:r>
                                      <a:rPr lang="en-US" sz="3200" i="1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num>
                                  <m:den>
                                    <m:r>
                                      <a:rPr lang="en-US" sz="3200" i="1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e>
                    </m:d>
                  </m:oMath>
                </a14:m>
                <a:endParaRPr lang="en-US" sz="3200" dirty="0">
                  <a:solidFill>
                    <a:srgbClr val="A6B727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A6CDBC28-1A16-73FD-DACF-B065F971E0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1294411"/>
                <a:ext cx="11704319" cy="2275826"/>
              </a:xfrm>
              <a:prstGeom prst="roundRect">
                <a:avLst>
                  <a:gd name="adj" fmla="val 6119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499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0DCD3-177C-2FA6-DD9F-7518D0194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OBSTRUCTION FOR “CORRELATIONAL” METHODS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56587B-C453-E89D-2931-B7C1C1E589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What do all these approaches have in common?</a:t>
                </a:r>
              </a:p>
              <a:p>
                <a:pPr marL="0" indent="0">
                  <a:buNone/>
                </a:pPr>
                <a:endParaRPr lang="en-US" b="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They only use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correlations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between the </a:t>
                </a:r>
                <a:r>
                  <a:rPr lang="en-US" b="1" dirty="0">
                    <a:solidFill>
                      <a:schemeClr val="accent3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label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𝒚</m:t>
                    </m:r>
                  </m:oMath>
                </a14:m>
                <a:r>
                  <a:rPr lang="en-US" b="1" dirty="0">
                    <a:solidFill>
                      <a:schemeClr val="accent3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and </a:t>
                </a:r>
                <a:r>
                  <a:rPr lang="en-US" b="1" dirty="0">
                    <a:solidFill>
                      <a:schemeClr val="accent3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functions of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𝒙</m:t>
                    </m:r>
                  </m:oMath>
                </a14:m>
                <a:endParaRPr lang="en-US" b="1" dirty="0">
                  <a:solidFill>
                    <a:schemeClr val="accent3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Tensor methods: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sub>
                        </m:sSub>
                        <m:d>
                          <m:dPr>
                            <m:ctrlPr>
                              <a:rPr lang="en-US" sz="2800" i="1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endParaRPr lang="en-US" sz="2800" b="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ea typeface="Cambria Math" panose="02040503050406030204" pitchFamily="18" charset="0"/>
                </a:endParaRPr>
              </a:p>
              <a:p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Kernel methods: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lim>
                    </m:limLow>
                    <m:r>
                      <a:rPr lang="en-US" sz="28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</m:e>
                                </m:nary>
                              </m:e>
                            </m:d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800" dirty="0"/>
                  <a:t> for a basis of features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56587B-C453-E89D-2931-B7C1C1E589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331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0DCD3-177C-2FA6-DD9F-7518D0194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OBSTRUCTION FOR “CORRELATIONAL” METHODS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56587B-C453-E89D-2931-B7C1C1E589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2225780" cy="528027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What do all these approaches have in common?</a:t>
                </a:r>
              </a:p>
              <a:p>
                <a:pPr marL="0" indent="0">
                  <a:buNone/>
                </a:pPr>
                <a:endParaRPr lang="en-US" b="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They only use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correlations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between the </a:t>
                </a:r>
                <a:r>
                  <a:rPr lang="en-US" b="1" dirty="0">
                    <a:solidFill>
                      <a:schemeClr val="accent3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label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𝒚</m:t>
                    </m:r>
                  </m:oMath>
                </a14:m>
                <a:r>
                  <a:rPr lang="en-US" b="1" dirty="0">
                    <a:solidFill>
                      <a:schemeClr val="accent3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and </a:t>
                </a:r>
                <a:r>
                  <a:rPr lang="en-US" b="1" dirty="0">
                    <a:solidFill>
                      <a:srgbClr val="D883FF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functions of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D88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𝒙</m:t>
                    </m:r>
                  </m:oMath>
                </a14:m>
                <a:endParaRPr lang="en-US" b="1" dirty="0">
                  <a:solidFill>
                    <a:srgbClr val="D883FF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Tensor methods: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sub>
                        </m:sSub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endParaRPr lang="en-US" sz="2800" b="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ea typeface="Cambria Math" panose="02040503050406030204" pitchFamily="18" charset="0"/>
                </a:endParaRPr>
              </a:p>
              <a:p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Kernel methods: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lim>
                    </m:limLow>
                    <m:r>
                      <a:rPr lang="en-US" sz="28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b="0" i="1" smtClean="0">
                                    <a:solidFill>
                                      <a:schemeClr val="bg1">
                                        <a:lumMod val="6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800" b="0" i="1" smtClean="0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</m:e>
                                </m:nary>
                              </m:e>
                            </m:d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</m:t>
                    </m:r>
                    <m:r>
                      <a:rPr lang="en-US" sz="28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80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i="1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nary>
                      </m:e>
                    </m:d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800" i="1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56587B-C453-E89D-2931-B7C1C1E589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2225780" cy="5280271"/>
              </a:xfrm>
              <a:blipFill>
                <a:blip r:embed="rId2"/>
                <a:stretch>
                  <a:fillRect l="-1349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66824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0DCD3-177C-2FA6-DD9F-7518D0194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OBSTRUCTION FOR “CORRELATIONAL” METHODS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56587B-C453-E89D-2931-B7C1C1E589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2225780" cy="528027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What do all these approaches have in common?</a:t>
                </a:r>
              </a:p>
              <a:p>
                <a:pPr marL="0" indent="0">
                  <a:buNone/>
                </a:pPr>
                <a:endParaRPr lang="en-US" b="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They only use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correlations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between the </a:t>
                </a:r>
                <a:r>
                  <a:rPr lang="en-US" b="1" dirty="0">
                    <a:solidFill>
                      <a:schemeClr val="accent3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label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𝒚</m:t>
                    </m:r>
                  </m:oMath>
                </a14:m>
                <a:r>
                  <a:rPr lang="en-US" b="1" dirty="0">
                    <a:solidFill>
                      <a:schemeClr val="accent3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and </a:t>
                </a:r>
                <a:r>
                  <a:rPr lang="en-US" b="1" dirty="0">
                    <a:solidFill>
                      <a:srgbClr val="D883FF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functions of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D88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𝒙</m:t>
                    </m:r>
                  </m:oMath>
                </a14:m>
                <a:endParaRPr lang="en-US" b="1" dirty="0">
                  <a:solidFill>
                    <a:srgbClr val="D883FF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Tensor methods: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sub>
                        </m:sSub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endParaRPr lang="en-US" sz="2800" b="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ea typeface="Cambria Math" panose="02040503050406030204" pitchFamily="18" charset="0"/>
                </a:endParaRPr>
              </a:p>
              <a:p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Kernel methods: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lim>
                    </m:limLow>
                    <m:r>
                      <a:rPr lang="en-US" sz="28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b="0" i="1" smtClean="0">
                                    <a:solidFill>
                                      <a:schemeClr val="bg1">
                                        <a:lumMod val="6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800" b="0" i="1" smtClean="0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</m:e>
                                </m:nary>
                              </m:e>
                            </m:d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</m:t>
                    </m:r>
                    <m:r>
                      <a:rPr lang="en-US" sz="28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80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i="1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nary>
                      </m:e>
                    </m:d>
                  </m:oMath>
                </a14:m>
                <a:endParaRPr lang="en-US" sz="2800" dirty="0"/>
              </a:p>
              <a:p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Gradient descent: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en-US" sz="2800" b="0" i="1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i="1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chemeClr val="accent1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solidFill>
                                          <a:schemeClr val="accent1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800" i="1">
                                        <a:solidFill>
                                          <a:schemeClr val="accent1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56587B-C453-E89D-2931-B7C1C1E589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2225780" cy="5280271"/>
              </a:xfrm>
              <a:blipFill>
                <a:blip r:embed="rId2"/>
                <a:stretch>
                  <a:fillRect l="-1349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479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0DCD3-177C-2FA6-DD9F-7518D0194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OBSTRUCTION FOR “CORRELATIONAL” METHODS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56587B-C453-E89D-2931-B7C1C1E589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823752" cy="528027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What do all these approaches have in common?</a:t>
                </a:r>
              </a:p>
              <a:p>
                <a:pPr marL="0" indent="0">
                  <a:buNone/>
                </a:pPr>
                <a:endParaRPr lang="en-US" b="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They only use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correlations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between the </a:t>
                </a:r>
                <a:r>
                  <a:rPr lang="en-US" b="1" dirty="0">
                    <a:solidFill>
                      <a:schemeClr val="accent3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label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𝒚</m:t>
                    </m:r>
                  </m:oMath>
                </a14:m>
                <a:r>
                  <a:rPr lang="en-US" b="1" dirty="0">
                    <a:solidFill>
                      <a:schemeClr val="accent3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and </a:t>
                </a:r>
                <a:r>
                  <a:rPr lang="en-US" b="1" dirty="0">
                    <a:solidFill>
                      <a:srgbClr val="D883FF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functions of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D88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𝒙</m:t>
                    </m:r>
                  </m:oMath>
                </a14:m>
                <a:endParaRPr lang="en-US" b="1" dirty="0">
                  <a:solidFill>
                    <a:srgbClr val="D883FF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Tensor methods: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sub>
                        </m:sSub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endParaRPr lang="en-US" sz="2800" b="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ea typeface="Cambria Math" panose="02040503050406030204" pitchFamily="18" charset="0"/>
                </a:endParaRPr>
              </a:p>
              <a:p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Kernel methods: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lim>
                    </m:limLow>
                    <m:r>
                      <a:rPr lang="en-US" sz="28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b="0" i="1" smtClean="0">
                                    <a:solidFill>
                                      <a:schemeClr val="bg1">
                                        <a:lumMod val="6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800" b="0" i="1" smtClean="0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</m:e>
                                </m:nary>
                              </m:e>
                            </m:d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</m:t>
                    </m:r>
                    <m:r>
                      <a:rPr lang="en-US" sz="28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80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i="1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nary>
                      </m:e>
                    </m:d>
                  </m:oMath>
                </a14:m>
                <a:endParaRPr lang="en-US" sz="2800" dirty="0"/>
              </a:p>
              <a:p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Gradient descent: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en-US" sz="2800" b="0" i="1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i="1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chemeClr val="accent1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solidFill>
                                          <a:schemeClr val="accent1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800" i="1">
                                        <a:solidFill>
                                          <a:schemeClr val="accent1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accent1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d>
                    <m:r>
                      <a:rPr lang="en-US" sz="2800" b="0" i="1" smtClean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=−2</m:t>
                    </m:r>
                    <m:r>
                      <a:rPr lang="en-US" sz="2800" i="1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2800" i="1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800" i="1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lang="en-US" sz="2800" i="1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endParaRPr lang="en-US" sz="2800" dirty="0"/>
              </a:p>
              <a:p>
                <a:pPr marL="0" indent="0">
                  <a:buNone/>
                </a:pP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56587B-C453-E89D-2931-B7C1C1E589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823752" cy="5280271"/>
              </a:xfrm>
              <a:blipFill>
                <a:blip r:embed="rId2"/>
                <a:stretch>
                  <a:fillRect l="-1395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95129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0DCD3-177C-2FA6-DD9F-7518D0194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OBSTRUCTION FOR “CORRELATIONAL” METHODS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56587B-C453-E89D-2931-B7C1C1E589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823752" cy="528027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What do all these approaches have in common?</a:t>
                </a:r>
              </a:p>
              <a:p>
                <a:pPr marL="0" indent="0">
                  <a:buNone/>
                </a:pPr>
                <a:endParaRPr lang="en-US" b="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They only use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correlations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between the </a:t>
                </a:r>
                <a:r>
                  <a:rPr lang="en-US" b="1" dirty="0">
                    <a:solidFill>
                      <a:schemeClr val="accent3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label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𝒚</m:t>
                    </m:r>
                  </m:oMath>
                </a14:m>
                <a:r>
                  <a:rPr lang="en-US" b="1" dirty="0">
                    <a:solidFill>
                      <a:schemeClr val="accent3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and </a:t>
                </a:r>
                <a:r>
                  <a:rPr lang="en-US" b="1" dirty="0">
                    <a:solidFill>
                      <a:srgbClr val="D883FF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functions of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D883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𝒙</m:t>
                    </m:r>
                  </m:oMath>
                </a14:m>
                <a:endParaRPr lang="en-US" b="1" dirty="0">
                  <a:solidFill>
                    <a:srgbClr val="D883FF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Tensor methods: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sub>
                        </m:sSub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endParaRPr lang="en-US" sz="2800" b="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ea typeface="Cambria Math" panose="02040503050406030204" pitchFamily="18" charset="0"/>
                </a:endParaRPr>
              </a:p>
              <a:p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Kernel methods: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lim>
                    </m:limLow>
                    <m:r>
                      <a:rPr lang="en-US" sz="28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b="0" i="1" smtClean="0">
                                    <a:solidFill>
                                      <a:schemeClr val="bg1">
                                        <a:lumMod val="6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800" b="0" i="1" smtClean="0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chemeClr val="bg1">
                                                <a:lumMod val="6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</m:e>
                                </m:nary>
                              </m:e>
                            </m:d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</m:t>
                    </m:r>
                    <m:r>
                      <a:rPr lang="en-US" sz="28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800" i="1" smtClean="0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i="1">
                                <a:solidFill>
                                  <a:srgbClr val="D883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rgbClr val="D883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nary>
                      </m:e>
                    </m:d>
                  </m:oMath>
                </a14:m>
                <a:endParaRPr lang="en-US" sz="2800" dirty="0"/>
              </a:p>
              <a:p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Gradient descent: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en-US" sz="2800" i="1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i="1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chemeClr val="accent1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solidFill>
                                          <a:schemeClr val="accent1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800" i="1">
                                        <a:solidFill>
                                          <a:schemeClr val="accent1">
                                            <a:lumMod val="20000"/>
                                            <a:lumOff val="8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800" i="1">
                                            <a:solidFill>
                                              <a:schemeClr val="accent1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chemeClr val="accent1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solidFill>
                                              <a:schemeClr val="accent1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i="1">
                                            <a:solidFill>
                                              <a:schemeClr val="accent1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chemeClr val="accent1">
                                                <a:lumMod val="20000"/>
                                                <a:lumOff val="8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d>
                    <m:r>
                      <a:rPr lang="en-US" sz="2800" i="1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=−2</m:t>
                    </m:r>
                    <m:r>
                      <a:rPr lang="en-US" sz="2800" i="1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2800" i="1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800" i="1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lang="en-US" sz="2800" i="1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d>
                          <m:dPr>
                            <m:ctrlPr>
                              <a:rPr lang="en-US" sz="2800" i="1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endParaRPr lang="en-US" sz="2800" dirty="0"/>
              </a:p>
              <a:p>
                <a:endParaRPr lang="en-US" sz="5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800" i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2800" b="0" i="1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−2</m:t>
                      </m:r>
                      <m:r>
                        <a:rPr lang="en-US" sz="2800" i="1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i="1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D883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D883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D883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D883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D883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D883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800" dirty="0"/>
              </a:p>
              <a:p>
                <a:endParaRPr lang="en-US" sz="2800" dirty="0"/>
              </a:p>
              <a:p>
                <a:pPr marL="0" indent="0">
                  <a:buNone/>
                </a:pPr>
                <a:r>
                  <a:rPr lang="en-US" dirty="0"/>
                  <a:t>These are all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“correlational statistical query” </a:t>
                </a:r>
                <a:r>
                  <a:rPr lang="en-US" dirty="0"/>
                  <a:t>algorithms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56587B-C453-E89D-2931-B7C1C1E589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823752" cy="5280271"/>
              </a:xfrm>
              <a:blipFill>
                <a:blip r:embed="rId2"/>
                <a:stretch>
                  <a:fillRect l="-1395" t="-2638" b="-4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582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0DCD3-177C-2FA6-DD9F-7518D0194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OBSTRUCTION FOR “CORRELATIONAL” METHODS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56587B-C453-E89D-2931-B7C1C1E589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893801" cy="541118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Correlational statistical query (CSQ) model</a:t>
                </a:r>
                <a:r>
                  <a:rPr lang="en-US" sz="2800" dirty="0"/>
                  <a:t>: algorithm only interacts with the dataset through queries of the form</a:t>
                </a:r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endParaRPr lang="en-US" sz="900" dirty="0"/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endParaRPr lang="en-US" sz="200" dirty="0"/>
              </a:p>
              <a:p>
                <a:pPr marL="0" indent="0">
                  <a:buNone/>
                </a:pPr>
                <a:r>
                  <a:rPr lang="en-US" sz="2800" dirty="0"/>
                  <a:t>where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noise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sz="2800" dirty="0"/>
                  <a:t>for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tolerance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𝝉</m:t>
                    </m:r>
                  </m:oMath>
                </a14:m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2800" dirty="0"/>
                  <a:t>(corresponds to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lit/>
                          </m:rPr>
                          <a:rPr lang="en-US" sz="2800" i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800" i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m:rPr>
                            <m:sty m:val="p"/>
                          </m:rPr>
                          <a:rPr lang="en-US" sz="2800" i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samples</m:t>
                        </m:r>
                      </m:e>
                    </m:rad>
                  </m:oMath>
                </a14:m>
                <a:r>
                  <a:rPr lang="en-US" sz="2800" dirty="0"/>
                  <a:t>)</a:t>
                </a:r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Proof:</a:t>
                </a:r>
                <a:r>
                  <a:rPr lang="en-US" sz="2800" dirty="0"/>
                  <a:t> computational complexity unit next week</a:t>
                </a:r>
              </a:p>
              <a:p>
                <a:pPr marL="0" indent="0">
                  <a:buNone/>
                </a:pPr>
                <a:r>
                  <a:rPr lang="en-US" sz="2800" dirty="0">
                    <a:solidFill>
                      <a:schemeClr val="accent6"/>
                    </a:solidFill>
                  </a:rPr>
                  <a:t>Strong evidence that tensor/kernel/gradient methods can’t beat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endParaRPr lang="en-US" sz="28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56587B-C453-E89D-2931-B7C1C1E589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893801" cy="5411189"/>
              </a:xfrm>
              <a:blipFill>
                <a:blip r:embed="rId2"/>
                <a:stretch>
                  <a:fillRect l="-1174" t="-2108"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EA83D1C2-FF9D-C7EF-5BE0-8D9C91BE7C7B}"/>
              </a:ext>
            </a:extLst>
          </p:cNvPr>
          <p:cNvGrpSpPr/>
          <p:nvPr/>
        </p:nvGrpSpPr>
        <p:grpSpPr>
          <a:xfrm>
            <a:off x="1648877" y="1862035"/>
            <a:ext cx="8894242" cy="1958486"/>
            <a:chOff x="1474237" y="2177353"/>
            <a:chExt cx="8894242" cy="1958486"/>
          </a:xfrm>
        </p:grpSpPr>
        <p:pic>
          <p:nvPicPr>
            <p:cNvPr id="5" name="Picture 4" descr="A statue of a person with a robe&#10;&#10;Description automatically generated">
              <a:extLst>
                <a:ext uri="{FF2B5EF4-FFF2-40B4-BE49-F238E27FC236}">
                  <a16:creationId xmlns:a16="http://schemas.microsoft.com/office/drawing/2014/main" id="{56725696-02E9-A730-46FA-4EA702A61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1E1D7"/>
                </a:clrFrom>
                <a:clrTo>
                  <a:srgbClr val="E1E1D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16756" y="2177353"/>
              <a:ext cx="1958486" cy="195848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4272"/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F199DED-7331-F27E-1D71-354C2D95D3E8}"/>
                    </a:ext>
                  </a:extLst>
                </p:cNvPr>
                <p:cNvSpPr txBox="1"/>
                <p:nvPr/>
              </p:nvSpPr>
              <p:spPr>
                <a:xfrm>
                  <a:off x="1474237" y="3033852"/>
                  <a:ext cx="2307771" cy="587395"/>
                </a:xfrm>
                <a:prstGeom prst="roundRect">
                  <a:avLst/>
                </a:prstGeom>
                <a:solidFill>
                  <a:srgbClr val="143052"/>
                </a:solidFill>
                <a:ln w="38100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en-US" sz="28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2800" i="1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oMath>
                    </m:oMathPara>
                  </a14:m>
                  <a:endPara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F199DED-7331-F27E-1D71-354C2D95D3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4237" y="3033852"/>
                  <a:ext cx="2307771" cy="587395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38100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FDD614D-6ABB-6A14-5DE8-29750276CE2F}"/>
                    </a:ext>
                  </a:extLst>
                </p:cNvPr>
                <p:cNvSpPr txBox="1"/>
                <p:nvPr/>
              </p:nvSpPr>
              <p:spPr>
                <a:xfrm>
                  <a:off x="8409992" y="2856320"/>
                  <a:ext cx="1958487" cy="942457"/>
                </a:xfrm>
                <a:prstGeom prst="roundRect">
                  <a:avLst/>
                </a:prstGeom>
                <a:solidFill>
                  <a:srgbClr val="143052"/>
                </a:solidFill>
                <a:ln w="38100">
                  <a:solidFill>
                    <a:schemeClr val="accent2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solidFill>
                              <a:schemeClr val="accent2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solidFill>
                                  <a:schemeClr val="accent2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accent2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800" b="0" i="1" smtClean="0">
                                <a:solidFill>
                                  <a:schemeClr val="accent2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n-US" sz="2800" b="0" i="1" smtClean="0">
                                <a:solidFill>
                                  <a:schemeClr val="accent2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  <m:d>
                              <m:dPr>
                                <m:ctrlPr>
                                  <a:rPr lang="en-US" sz="2800" b="0" i="1" smtClean="0">
                                    <a:solidFill>
                                      <a:schemeClr val="accent2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solidFill>
                                      <a:schemeClr val="accent2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lang="en-US" sz="2800" b="0" i="1" smtClean="0">
                            <a:solidFill>
                              <a:schemeClr val="accent2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accent2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noise</m:t>
                        </m:r>
                      </m:oMath>
                    </m:oMathPara>
                  </a14:m>
                  <a:endParaRPr lang="en-US" sz="2800" dirty="0">
                    <a:solidFill>
                      <a:schemeClr val="accent2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FDD614D-6ABB-6A14-5DE8-29750276CE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09992" y="2856320"/>
                  <a:ext cx="1958487" cy="942457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38100">
                  <a:solidFill>
                    <a:schemeClr val="accent2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4254DE4-70A4-CCD9-3DED-6204DD7FAF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0824" y="3327550"/>
              <a:ext cx="775384" cy="4895"/>
            </a:xfrm>
            <a:prstGeom prst="straightConnector1">
              <a:avLst/>
            </a:prstGeom>
            <a:ln w="50800"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93273AE-9921-F181-D3EC-FA692D001C9F}"/>
                </a:ext>
              </a:extLst>
            </p:cNvPr>
            <p:cNvCxnSpPr>
              <a:cxnSpLocks/>
            </p:cNvCxnSpPr>
            <p:nvPr/>
          </p:nvCxnSpPr>
          <p:spPr>
            <a:xfrm>
              <a:off x="7385790" y="3327550"/>
              <a:ext cx="775385" cy="3233"/>
            </a:xfrm>
            <a:prstGeom prst="straightConnector1">
              <a:avLst/>
            </a:prstGeom>
            <a:ln w="50800"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53F6F093-AB69-DABD-AA1C-0FF64003F1D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39" y="4278709"/>
                <a:ext cx="11704319" cy="1180447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lvl="0">
                  <a:defRPr/>
                </a:pPr>
                <a:r>
                  <a:rPr lang="en-US" sz="2800" b="1" dirty="0" err="1"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Thm</a:t>
                </a:r>
                <a:r>
                  <a:rPr lang="en-US" sz="28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 </a:t>
                </a:r>
                <a:r>
                  <a:rPr lang="en-US" sz="28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[</a:t>
                </a:r>
                <a:r>
                  <a:rPr lang="en-US" sz="2800" b="1" dirty="0" err="1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Diakonikolas</a:t>
                </a:r>
                <a:r>
                  <a:rPr lang="en-US" sz="28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et al. ‘20]</a:t>
                </a:r>
                <a:r>
                  <a:rPr lang="en-US" sz="2800" dirty="0"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: </a:t>
                </a:r>
                <a:r>
                  <a:rPr lang="en-US" sz="28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In CSQ, learning one-hidden-layer MLP’s over Gaussians,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even to constant error</a:t>
                </a:r>
                <a:r>
                  <a:rPr lang="en-US" sz="2800" dirty="0"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, requires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chemeClr val="accent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sSup>
                          <m:sSupPr>
                            <m:ctrlPr>
                              <a:rPr lang="en-US" sz="2800" b="1" i="1">
                                <a:solidFill>
                                  <a:schemeClr val="accent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accent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𝒅</m:t>
                            </m:r>
                          </m:e>
                          <m:sup>
                            <m:r>
                              <a:rPr lang="en-US" sz="2800" b="1" i="1">
                                <a:solidFill>
                                  <a:schemeClr val="accent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𝚯</m:t>
                            </m:r>
                            <m:d>
                              <m:dPr>
                                <m:ctrlPr>
                                  <a:rPr lang="en-US" sz="2800" b="1" i="1">
                                    <a:solidFill>
                                      <a:schemeClr val="accent6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1" i="1">
                                    <a:solidFill>
                                      <a:schemeClr val="accent6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</m:d>
                          </m:sup>
                        </m:sSup>
                      </m:sup>
                    </m:sSup>
                  </m:oMath>
                </a14:m>
                <a:r>
                  <a:rPr lang="en-US" sz="2800" dirty="0"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queries or tolerance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chemeClr val="accent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chemeClr val="accent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1" i="0" smtClean="0">
                            <a:solidFill>
                              <a:schemeClr val="accent6"/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𝛀</m:t>
                        </m:r>
                        <m:d>
                          <m:dPr>
                            <m:ctrlPr>
                              <a:rPr lang="en-US" sz="2800" b="1" i="1" smtClean="0">
                                <a:solidFill>
                                  <a:schemeClr val="accent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 smtClean="0">
                                <a:solidFill>
                                  <a:schemeClr val="accent6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</m:d>
                      </m:sup>
                    </m:sSup>
                  </m:oMath>
                </a14:m>
                <a:endParaRPr lang="en-US" sz="2800" b="1" dirty="0">
                  <a:solidFill>
                    <a:srgbClr val="A6B727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53F6F093-AB69-DABD-AA1C-0FF64003F1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" y="4278709"/>
                <a:ext cx="11704319" cy="1180447"/>
              </a:xfrm>
              <a:prstGeom prst="roundRect">
                <a:avLst>
                  <a:gd name="adj" fmla="val 6119"/>
                </a:avLst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733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62911-553D-C4CA-7F96-DB9612319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TAKING STOCK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5D93BB-A223-B9EF-9677-FC7B291D4B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Recall our guiding questions:</a:t>
                </a:r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r>
                  <a:rPr lang="en-US" dirty="0"/>
                  <a:t>For one-hidden-layer MLP’s, low-degree </a:t>
                </a:r>
                <a:r>
                  <a:rPr lang="en-US" dirty="0" err="1"/>
                  <a:t>approx</a:t>
                </a:r>
                <a:r>
                  <a:rPr lang="en-US" dirty="0"/>
                  <a:t> got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poly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d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m:rPr>
                            <m:lit/>
                          </m:r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accent3"/>
                    </a:solidFill>
                  </a:rPr>
                  <a:t>Can we improve the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>
                    <a:solidFill>
                      <a:schemeClr val="accent3"/>
                    </a:solidFill>
                  </a:rPr>
                  <a:t> dependence?  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accent3"/>
                    </a:solidFill>
                  </a:rPr>
                  <a:t>Can we improve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3"/>
                    </a:solidFill>
                  </a:rPr>
                  <a:t> dependence?  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5D93BB-A223-B9EF-9677-FC7B291D4B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18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74325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62911-553D-C4CA-7F96-DB9612319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TAKING STOCK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5D93BB-A223-B9EF-9677-FC7B291D4B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Recall our guiding questions:</a:t>
                </a:r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r>
                  <a:rPr lang="en-US" dirty="0"/>
                  <a:t>For one-hidden-layer MLP’s, low-degree </a:t>
                </a:r>
                <a:r>
                  <a:rPr lang="en-US" dirty="0" err="1"/>
                  <a:t>approx</a:t>
                </a:r>
                <a:r>
                  <a:rPr lang="en-US" dirty="0"/>
                  <a:t> got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poly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d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m:rPr>
                            <m:lit/>
                          </m:r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accent2"/>
                    </a:solidFill>
                  </a:rPr>
                  <a:t>Can we improve the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>
                    <a:solidFill>
                      <a:schemeClr val="accent2"/>
                    </a:solidFill>
                  </a:rPr>
                  <a:t> dependence?  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accent6"/>
                    </a:solidFill>
                  </a:rPr>
                  <a:t>Can we improve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6"/>
                    </a:solidFill>
                  </a:rPr>
                  <a:t> dependence?  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sz="600" dirty="0">
                  <a:solidFill>
                    <a:schemeClr val="accent6"/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Next, we will see how to improve on 2 by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going beyond CSQ.</a:t>
                </a:r>
                <a:r>
                  <a:rPr lang="en-US" dirty="0"/>
                  <a:t> In the process, will also answer:</a:t>
                </a:r>
              </a:p>
              <a:p>
                <a:pPr marL="514350" indent="-514350">
                  <a:buFont typeface="+mj-lt"/>
                  <a:buAutoNum type="arabicPeriod" startAt="3"/>
                </a:pPr>
                <a:r>
                  <a:rPr lang="en-US" dirty="0">
                    <a:solidFill>
                      <a:schemeClr val="accent3"/>
                    </a:solidFill>
                  </a:rPr>
                  <a:t>Can we handle more layers? 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5D93BB-A223-B9EF-9677-FC7B291D4B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18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605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1ACE8-1A3A-0B9C-91A4-C9636A871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NOISE-STABLE FUNCTIONS ARE LEARNABLE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87C1CD-CB69-1F71-D79A-332BB681AF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2"/>
                <a:ext cx="11704320" cy="545386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Useful recipe for showing a given concept class is well-approximated by low-degree polynomials: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noise sensitivity</a:t>
                </a:r>
                <a:endParaRPr lang="en-US" b="1" dirty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1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Definition: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Given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0&lt;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&lt;1/2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, noise sensitivity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𝑁</m:t>
                    </m:r>
                    <m:sSub>
                      <m:sSubPr>
                        <m:ctrlPr>
                          <a:rPr lang="en-US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sub>
                    </m:sSub>
                    <m:r>
                      <a:rPr lang="en-US" b="0" i="1" dirty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dirty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is given by</a:t>
                </a:r>
              </a:p>
              <a:p>
                <a:pPr marL="0" indent="0">
                  <a:buNone/>
                </a:pPr>
                <a:endParaRPr lang="en-US" sz="10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≝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:endParaRPr lang="en-US" sz="10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where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±1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is given by flipping each bit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independently with probability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100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Intuition: </a:t>
                </a:r>
                <a:r>
                  <a:rPr lang="en-US" dirty="0"/>
                  <a:t>high-degree Fourier characters (e.g. parity of all bits) are very noise sensitive. If function not noise-sensitive, then it should be well-approximated by a low-degree polynomial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87C1CD-CB69-1F71-D79A-332BB681AF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2"/>
                <a:ext cx="11704320" cy="5453860"/>
              </a:xfrm>
              <a:blipFill>
                <a:blip r:embed="rId2"/>
                <a:stretch>
                  <a:fillRect l="-1410" t="-2552" r="-651" b="-18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067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1ACE8-1A3A-0B9C-91A4-C9636A871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NOISE-STABLE FUNCTIONS ARE LEARNABLE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87C1CD-CB69-1F71-D79A-332BB681AF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2871517"/>
                <a:ext cx="11704320" cy="385896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Application </a:t>
                </a:r>
                <a:r>
                  <a:rPr lang="en-US" b="1" dirty="0">
                    <a:solidFill>
                      <a:schemeClr val="bg1">
                        <a:lumMod val="75000"/>
                      </a:schemeClr>
                    </a:solidFill>
                  </a:rPr>
                  <a:t>[</a:t>
                </a:r>
                <a:r>
                  <a:rPr lang="en-US" sz="3200" b="1" dirty="0" err="1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Klivans</a:t>
                </a:r>
                <a:r>
                  <a:rPr lang="en-US" sz="3200" b="1" dirty="0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-O’Donnell-</a:t>
                </a:r>
                <a:r>
                  <a:rPr lang="en-US" sz="3200" b="1" dirty="0" err="1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Servedio</a:t>
                </a:r>
                <a:r>
                  <a:rPr lang="en-US" sz="3200" b="1" dirty="0">
                    <a:solidFill>
                      <a:schemeClr val="bg1">
                        <a:lumMod val="7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‘04]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any function of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𝑘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 err="1"/>
                  <a:t>halfspaces</a:t>
                </a:r>
                <a:r>
                  <a:rPr lang="en-US" dirty="0"/>
                  <a:t> satisfies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𝑁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r>
                      <a:rPr lang="en-US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  <m:rad>
                      <m:radPr>
                        <m:degHide m:val="on"/>
                        <m:ctrlP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rad>
                  </m:oMath>
                </a14:m>
                <a:r>
                  <a:rPr lang="en-US" dirty="0"/>
                  <a:t>, can be learned in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Proofs:</a:t>
                </a:r>
                <a:r>
                  <a:rPr lang="en-US" dirty="0"/>
                  <a:t> see board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87C1CD-CB69-1F71-D79A-332BB681AF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2871517"/>
                <a:ext cx="11704320" cy="3858966"/>
              </a:xfrm>
              <a:blipFill>
                <a:blip r:embed="rId2"/>
                <a:stretch>
                  <a:fillRect l="-1410" t="-3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EB3144C1-8100-13FE-950E-D407BCFF99E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3840" y="1294410"/>
                <a:ext cx="11704320" cy="1430129"/>
              </a:xfrm>
              <a:prstGeom prst="roundRect">
                <a:avLst>
                  <a:gd name="adj" fmla="val 6119"/>
                </a:avLst>
              </a:prstGeom>
              <a:solidFill>
                <a:schemeClr val="accent2">
                  <a:lumMod val="75000"/>
                  <a:alpha val="70000"/>
                </a:schemeClr>
              </a:solid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tIns="91440" bIns="91440" rtlCol="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Lemma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[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Klivans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-O’Donnell-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Servedio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‘04]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Suppose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𝑁</m:t>
                    </m:r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𝜂</m:t>
                        </m:r>
                      </m:sub>
                    </m:sSub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𝑓</m:t>
                        </m:r>
                      </m:e>
                    </m:d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≤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𝑚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A6B727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𝜂</m:t>
                        </m:r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 Let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𝑡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A6B727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≍1/</m:t>
                    </m:r>
                    <m:sSup>
                      <m:sSup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6B727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6B727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𝑚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6B727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−1 </m:t>
                        </m:r>
                      </m:sup>
                    </m:sSup>
                    <m:d>
                      <m:d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6B727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A6B727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Θ</m:t>
                        </m:r>
                        <m:d>
                          <m:dPr>
                            <m:ctrlP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A6B727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𝜖</m:t>
                            </m:r>
                          </m:e>
                        </m:d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B727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 Then</a:t>
                </a:r>
                <a:r>
                  <a:rPr lang="en-US" sz="32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d>
                          <m:dPr>
                            <m:begChr m:val="|"/>
                            <m:endChr m:val="|"/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EC306">
                                    <a:lumMod val="60000"/>
                                    <a:lumOff val="4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EC306">
                                    <a:lumMod val="60000"/>
                                    <a:lumOff val="4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𝑺</m:t>
                            </m:r>
                          </m:e>
                        </m:d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&gt;</m:t>
                        </m:r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EC306">
                                <a:lumMod val="60000"/>
                                <a:lumOff val="4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𝒕</m:t>
                        </m:r>
                      </m:sub>
                      <m:sup/>
                      <m:e>
                        <m:acc>
                          <m:accPr>
                            <m:chr m:val="̂"/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EC306">
                                    <a:lumMod val="60000"/>
                                    <a:lumOff val="4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EC306">
                                    <a:lumMod val="60000"/>
                                    <a:lumOff val="4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𝒇</m:t>
                            </m:r>
                          </m:e>
                        </m:acc>
                        <m:sSup>
                          <m:sSupPr>
                            <m:ctrlPr>
                              <a:rPr kumimoji="0" lang="en-US" sz="32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FEC306">
                                    <a:lumMod val="60000"/>
                                    <a:lumOff val="4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kumimoji="0" lang="en-US" sz="3200" b="1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FEC306">
                                        <a:lumMod val="60000"/>
                                        <a:lumOff val="4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3200" b="1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FEC306">
                                        <a:lumMod val="60000"/>
                                        <a:lumOff val="4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𝑺</m:t>
                                </m:r>
                              </m:e>
                            </m:d>
                          </m:e>
                          <m:sup>
                            <m:r>
                              <a:rPr kumimoji="0" lang="en-US" sz="3200" b="1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FEC306">
                                    <a:lumMod val="60000"/>
                                    <a:lumOff val="4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</m:sup>
                        </m:sSup>
                      </m:e>
                    </m:nary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≤</m:t>
                    </m:r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EC306">
                            <a:lumMod val="60000"/>
                            <a:lumOff val="4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𝝐</m:t>
                    </m:r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EC306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EB3144C1-8100-13FE-950E-D407BCFF99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294410"/>
                <a:ext cx="11704320" cy="1430129"/>
              </a:xfrm>
              <a:prstGeom prst="roundRect">
                <a:avLst>
                  <a:gd name="adj" fmla="val 6119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8" name="Group 97">
            <a:extLst>
              <a:ext uri="{FF2B5EF4-FFF2-40B4-BE49-F238E27FC236}">
                <a16:creationId xmlns:a16="http://schemas.microsoft.com/office/drawing/2014/main" id="{C7505DDA-3104-57C7-948F-AAB8A54FB03F}"/>
              </a:ext>
            </a:extLst>
          </p:cNvPr>
          <p:cNvGrpSpPr/>
          <p:nvPr/>
        </p:nvGrpSpPr>
        <p:grpSpPr>
          <a:xfrm>
            <a:off x="4166807" y="3920448"/>
            <a:ext cx="7112880" cy="3201280"/>
            <a:chOff x="2463281" y="3947815"/>
            <a:chExt cx="5175380" cy="23292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B87BB53B-60D5-E4F5-0B4F-0135AE17FE8F}"/>
                    </a:ext>
                  </a:extLst>
                </p:cNvPr>
                <p:cNvSpPr/>
                <p:nvPr/>
              </p:nvSpPr>
              <p:spPr>
                <a:xfrm>
                  <a:off x="2463281" y="5517502"/>
                  <a:ext cx="367005" cy="367005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B87BB53B-60D5-E4F5-0B4F-0135AE17FE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3281" y="5517502"/>
                  <a:ext cx="367005" cy="367005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789D15A8-68D6-EDF0-2308-77CBCFE059CD}"/>
                    </a:ext>
                  </a:extLst>
                </p:cNvPr>
                <p:cNvSpPr/>
                <p:nvPr/>
              </p:nvSpPr>
              <p:spPr>
                <a:xfrm>
                  <a:off x="7271656" y="5517499"/>
                  <a:ext cx="367005" cy="367005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789D15A8-68D6-EDF0-2308-77CBCFE059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1656" y="5517499"/>
                  <a:ext cx="367005" cy="367005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EAE4B4C-9F1D-E4E6-3321-336C9418EF35}"/>
                    </a:ext>
                  </a:extLst>
                </p:cNvPr>
                <p:cNvSpPr txBox="1"/>
                <p:nvPr/>
              </p:nvSpPr>
              <p:spPr>
                <a:xfrm>
                  <a:off x="4960099" y="5353758"/>
                  <a:ext cx="1710725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5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⋅⋅⋅⋅⋅⋅</m:t>
                        </m:r>
                      </m:oMath>
                    </m:oMathPara>
                  </a14:m>
                  <a:endParaRPr lang="en-US" sz="5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EAE4B4C-9F1D-E4E6-3321-336C9418EF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0099" y="5353758"/>
                  <a:ext cx="1710725" cy="92333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F4EA3BFE-EEB5-ADE3-5ACD-61FAADABBCC4}"/>
                    </a:ext>
                  </a:extLst>
                </p:cNvPr>
                <p:cNvSpPr/>
                <p:nvPr/>
              </p:nvSpPr>
              <p:spPr>
                <a:xfrm>
                  <a:off x="3411274" y="4725355"/>
                  <a:ext cx="367005" cy="367005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00" dirty="0">
                      <a:solidFill>
                        <a:srgbClr val="143052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endParaRPr lang="en-US" dirty="0">
                    <a:solidFill>
                      <a:srgbClr val="143052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F4EA3BFE-EEB5-ADE3-5ACD-61FAADABBC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1274" y="4725355"/>
                  <a:ext cx="367005" cy="367005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C978E8F7-5758-7AA3-43C8-46170D5CC18A}"/>
                    </a:ext>
                  </a:extLst>
                </p:cNvPr>
                <p:cNvSpPr/>
                <p:nvPr/>
              </p:nvSpPr>
              <p:spPr>
                <a:xfrm>
                  <a:off x="4163038" y="4725355"/>
                  <a:ext cx="367005" cy="367005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00" dirty="0">
                      <a:solidFill>
                        <a:srgbClr val="143052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endParaRPr lang="en-US" dirty="0">
                    <a:solidFill>
                      <a:srgbClr val="143052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C978E8F7-5758-7AA3-43C8-46170D5CC18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3038" y="4725355"/>
                  <a:ext cx="367005" cy="367005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D9F9AEBE-3D0C-578A-C4B1-25A30395B564}"/>
                    </a:ext>
                  </a:extLst>
                </p:cNvPr>
                <p:cNvSpPr/>
                <p:nvPr/>
              </p:nvSpPr>
              <p:spPr>
                <a:xfrm>
                  <a:off x="4914802" y="4725355"/>
                  <a:ext cx="367005" cy="367005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00" dirty="0">
                      <a:solidFill>
                        <a:srgbClr val="143052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a14:m>
                  <a:endParaRPr lang="en-US" dirty="0">
                    <a:solidFill>
                      <a:srgbClr val="143052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D9F9AEBE-3D0C-578A-C4B1-25A30395B56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14802" y="4725355"/>
                  <a:ext cx="367005" cy="367005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4B2DBF4B-E2AB-1B91-137B-79927221253A}"/>
                    </a:ext>
                  </a:extLst>
                </p:cNvPr>
                <p:cNvSpPr/>
                <p:nvPr/>
              </p:nvSpPr>
              <p:spPr>
                <a:xfrm>
                  <a:off x="6442818" y="4725355"/>
                  <a:ext cx="367005" cy="367005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00" dirty="0">
                      <a:solidFill>
                        <a:srgbClr val="143052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a14:m>
                  <a:endParaRPr lang="en-US" dirty="0">
                    <a:solidFill>
                      <a:srgbClr val="143052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4B2DBF4B-E2AB-1B91-137B-79927221253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2818" y="4725355"/>
                  <a:ext cx="367005" cy="367005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941490D-52E7-584D-1C45-A008A0ADF0F7}"/>
                    </a:ext>
                  </a:extLst>
                </p:cNvPr>
                <p:cNvSpPr txBox="1"/>
                <p:nvPr/>
              </p:nvSpPr>
              <p:spPr>
                <a:xfrm>
                  <a:off x="5394877" y="4561614"/>
                  <a:ext cx="934871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⋯</m:t>
                        </m:r>
                      </m:oMath>
                    </m:oMathPara>
                  </a14:m>
                  <a:endParaRPr lang="en-US" sz="5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941490D-52E7-584D-1C45-A008A0ADF0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4877" y="4561614"/>
                  <a:ext cx="934871" cy="92333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9733451-C1F9-9904-3F2D-668215FC22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68082" y="5092360"/>
              <a:ext cx="740377" cy="468685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8A33DF6-E007-DE01-70E6-18B5B6F7C1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57431" y="5092360"/>
              <a:ext cx="118094" cy="422946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F69704A-43F7-7BD9-DCA5-CEEAD74D00B9}"/>
                </a:ext>
              </a:extLst>
            </p:cNvPr>
            <p:cNvCxnSpPr>
              <a:cxnSpLocks/>
              <a:stCxn id="7" idx="1"/>
              <a:endCxn id="10" idx="4"/>
            </p:cNvCxnSpPr>
            <p:nvPr/>
          </p:nvCxnSpPr>
          <p:spPr>
            <a:xfrm flipH="1" flipV="1">
              <a:off x="3594777" y="5092360"/>
              <a:ext cx="451233" cy="478887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5ADF15D-D482-D2C5-8AB1-44517646442E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3691962" y="5092358"/>
              <a:ext cx="3633441" cy="478888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F8FF5F2-7651-3F27-ECED-52CDE0E65F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2527" y="5068688"/>
              <a:ext cx="1383081" cy="542691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56DDD80E-B6AB-390A-3415-BEACBFEFF4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27895" y="5090165"/>
              <a:ext cx="759483" cy="469274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3504C60E-5E1C-FEA5-0678-ACD8A4CDEDE1}"/>
                </a:ext>
              </a:extLst>
            </p:cNvPr>
            <p:cNvCxnSpPr>
              <a:cxnSpLocks/>
              <a:endCxn id="11" idx="4"/>
            </p:cNvCxnSpPr>
            <p:nvPr/>
          </p:nvCxnSpPr>
          <p:spPr>
            <a:xfrm flipV="1">
              <a:off x="4246641" y="5092360"/>
              <a:ext cx="99900" cy="421339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6FCA186C-BFA1-20C0-2874-AFCAD48570B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43496" y="5090165"/>
              <a:ext cx="2880302" cy="479475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84CEADC6-360D-B27A-3DB9-EF75F141D3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36702" y="5066493"/>
              <a:ext cx="2110670" cy="553187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2736C1C3-218A-BC69-1179-92A62D077A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92425" y="5081864"/>
              <a:ext cx="1399392" cy="537816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7C6F44E6-A508-D16B-FBE1-8392647B74B1}"/>
                </a:ext>
              </a:extLst>
            </p:cNvPr>
            <p:cNvCxnSpPr>
              <a:cxnSpLocks/>
              <a:endCxn id="12" idx="4"/>
            </p:cNvCxnSpPr>
            <p:nvPr/>
          </p:nvCxnSpPr>
          <p:spPr>
            <a:xfrm flipV="1">
              <a:off x="4338411" y="5092360"/>
              <a:ext cx="759894" cy="501679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6427F3BB-BCD0-0CDB-9BEC-AC0D078F0002}"/>
                </a:ext>
              </a:extLst>
            </p:cNvPr>
            <p:cNvCxnSpPr>
              <a:cxnSpLocks/>
              <a:endCxn id="12" idx="5"/>
            </p:cNvCxnSpPr>
            <p:nvPr/>
          </p:nvCxnSpPr>
          <p:spPr>
            <a:xfrm flipH="1" flipV="1">
              <a:off x="5228060" y="5038613"/>
              <a:ext cx="2090927" cy="535843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94B3DA39-08A8-A0BE-61B9-C1827BBE19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36702" y="4991588"/>
              <a:ext cx="3599700" cy="671516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7BD13C11-395E-44F4-A3A4-AC4070E5A994}"/>
                </a:ext>
              </a:extLst>
            </p:cNvPr>
            <p:cNvCxnSpPr>
              <a:cxnSpLocks/>
              <a:endCxn id="13" idx="3"/>
            </p:cNvCxnSpPr>
            <p:nvPr/>
          </p:nvCxnSpPr>
          <p:spPr>
            <a:xfrm flipV="1">
              <a:off x="3607996" y="5038613"/>
              <a:ext cx="2888569" cy="619403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C1E29674-C043-8F2F-AEF1-73420230DC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65684" y="5090477"/>
              <a:ext cx="2173476" cy="546062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F1D2DF35-C0EF-304D-28D6-EF2860BD2829}"/>
                </a:ext>
              </a:extLst>
            </p:cNvPr>
            <p:cNvCxnSpPr>
              <a:cxnSpLocks/>
              <a:endCxn id="13" idx="5"/>
            </p:cNvCxnSpPr>
            <p:nvPr/>
          </p:nvCxnSpPr>
          <p:spPr>
            <a:xfrm flipH="1" flipV="1">
              <a:off x="6756076" y="5038613"/>
              <a:ext cx="558096" cy="535840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id="{57738AE4-727E-F4BE-3A17-8C058D3E5283}"/>
                </a:ext>
              </a:extLst>
            </p:cNvPr>
            <p:cNvSpPr/>
            <p:nvPr/>
          </p:nvSpPr>
          <p:spPr>
            <a:xfrm>
              <a:off x="3411274" y="4529728"/>
              <a:ext cx="367005" cy="22324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err="1">
                  <a:solidFill>
                    <a:schemeClr val="accent5">
                      <a:lumMod val="50000"/>
                    </a:schemeClr>
                  </a:solidFill>
                </a:rPr>
                <a:t>sgn</a:t>
              </a:r>
              <a:endParaRPr lang="en-US" sz="14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72AC0502-0534-37FD-F858-4446DA22DB49}"/>
                </a:ext>
              </a:extLst>
            </p:cNvPr>
            <p:cNvSpPr/>
            <p:nvPr/>
          </p:nvSpPr>
          <p:spPr>
            <a:xfrm>
              <a:off x="4163038" y="4529728"/>
              <a:ext cx="367005" cy="22324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EC30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sgn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0AFB644F-9D08-B781-6BC7-368A9818F94D}"/>
                </a:ext>
              </a:extLst>
            </p:cNvPr>
            <p:cNvSpPr/>
            <p:nvPr/>
          </p:nvSpPr>
          <p:spPr>
            <a:xfrm>
              <a:off x="4914802" y="4529728"/>
              <a:ext cx="367005" cy="22324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err="1">
                  <a:solidFill>
                    <a:schemeClr val="accent5">
                      <a:lumMod val="50000"/>
                    </a:schemeClr>
                  </a:solidFill>
                </a:rPr>
                <a:t>sgn</a:t>
              </a:r>
              <a:endParaRPr lang="en-US" sz="14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4E1D6B81-7E2B-F206-31B1-D443AAB4B48A}"/>
                </a:ext>
              </a:extLst>
            </p:cNvPr>
            <p:cNvSpPr/>
            <p:nvPr/>
          </p:nvSpPr>
          <p:spPr>
            <a:xfrm>
              <a:off x="6442818" y="4529728"/>
              <a:ext cx="367005" cy="22324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err="1">
                  <a:solidFill>
                    <a:schemeClr val="accent5">
                      <a:lumMod val="50000"/>
                    </a:schemeClr>
                  </a:solidFill>
                </a:rPr>
                <a:t>sgn</a:t>
              </a:r>
              <a:endParaRPr lang="en-US" sz="14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ED06DFF1-4DDA-BD77-F49E-69981E759A1C}"/>
                    </a:ext>
                  </a:extLst>
                </p:cNvPr>
                <p:cNvSpPr/>
                <p:nvPr/>
              </p:nvSpPr>
              <p:spPr>
                <a:xfrm>
                  <a:off x="3227772" y="5517501"/>
                  <a:ext cx="367005" cy="367005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ED06DFF1-4DDA-BD77-F49E-69981E759A1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7772" y="5517501"/>
                  <a:ext cx="367005" cy="367005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26E17A04-DF91-78E3-E968-E5134C56DF26}"/>
                    </a:ext>
                  </a:extLst>
                </p:cNvPr>
                <p:cNvSpPr/>
                <p:nvPr/>
              </p:nvSpPr>
              <p:spPr>
                <a:xfrm>
                  <a:off x="3992263" y="5517500"/>
                  <a:ext cx="367005" cy="367005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26E17A04-DF91-78E3-E968-E5134C56DF2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92263" y="5517500"/>
                  <a:ext cx="367005" cy="367005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20CD7C56-0DF7-4A36-7958-78454F323162}"/>
                    </a:ext>
                  </a:extLst>
                </p:cNvPr>
                <p:cNvSpPr/>
                <p:nvPr/>
              </p:nvSpPr>
              <p:spPr>
                <a:xfrm>
                  <a:off x="4995953" y="3947815"/>
                  <a:ext cx="367005" cy="367005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oMath>
                    </m:oMathPara>
                  </a14:m>
                  <a:endParaRPr lang="en-US" dirty="0">
                    <a:solidFill>
                      <a:schemeClr val="accent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20CD7C56-0DF7-4A36-7958-78454F3231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5953" y="3947815"/>
                  <a:ext cx="367005" cy="367005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B8C59142-103C-729B-9430-FC6A4DCA06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78279" y="4192635"/>
              <a:ext cx="1213538" cy="357586"/>
            </a:xfrm>
            <a:prstGeom prst="straightConnector1">
              <a:avLst/>
            </a:prstGeom>
            <a:ln>
              <a:solidFill>
                <a:schemeClr val="accent4">
                  <a:lumMod val="20000"/>
                  <a:lumOff val="80000"/>
                </a:schemeClr>
              </a:solidFill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EA08269B-EA6B-789E-C0B8-FBBF7DFDA8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78524" y="4255120"/>
              <a:ext cx="573756" cy="267228"/>
            </a:xfrm>
            <a:prstGeom prst="straightConnector1">
              <a:avLst/>
            </a:prstGeom>
            <a:ln>
              <a:solidFill>
                <a:schemeClr val="accent4">
                  <a:lumMod val="20000"/>
                  <a:lumOff val="80000"/>
                </a:schemeClr>
              </a:solidFill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6CEB08A3-7D96-E622-92C9-E34137680BE6}"/>
                </a:ext>
              </a:extLst>
            </p:cNvPr>
            <p:cNvCxnSpPr>
              <a:cxnSpLocks/>
              <a:stCxn id="80" idx="0"/>
              <a:endCxn id="82" idx="4"/>
            </p:cNvCxnSpPr>
            <p:nvPr/>
          </p:nvCxnSpPr>
          <p:spPr>
            <a:xfrm flipV="1">
              <a:off x="5098305" y="4314820"/>
              <a:ext cx="81151" cy="214908"/>
            </a:xfrm>
            <a:prstGeom prst="straightConnector1">
              <a:avLst/>
            </a:prstGeom>
            <a:ln>
              <a:solidFill>
                <a:schemeClr val="accent4">
                  <a:lumMod val="20000"/>
                  <a:lumOff val="80000"/>
                </a:schemeClr>
              </a:solidFill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BC236572-2410-78ED-8A9E-D61F94D149E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94877" y="4199228"/>
              <a:ext cx="1231443" cy="323120"/>
            </a:xfrm>
            <a:prstGeom prst="straightConnector1">
              <a:avLst/>
            </a:prstGeom>
            <a:ln>
              <a:solidFill>
                <a:schemeClr val="accent4">
                  <a:lumMod val="20000"/>
                  <a:lumOff val="80000"/>
                </a:schemeClr>
              </a:solidFill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4279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2CED8-B50D-E18D-91EE-5D4C25D3F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974124"/>
            <a:ext cx="11704320" cy="4909751"/>
          </a:xfrm>
        </p:spPr>
        <p:txBody>
          <a:bodyPr numCol="1" anchor="ctr" anchorCtr="0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Noise sensitivity and Fourier concentration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One-hidden-layer MLPs: </a:t>
            </a:r>
            <a:r>
              <a:rPr lang="en-US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C. Elegans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of ML theory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Hermite polynomials, low-degree approximation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Tensor methods (again)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Lower bounds</a:t>
            </a:r>
          </a:p>
        </p:txBody>
      </p:sp>
    </p:spTree>
    <p:extLst>
      <p:ext uri="{BB962C8B-B14F-4D97-AF65-F5344CB8AC3E}">
        <p14:creationId xmlns:p14="http://schemas.microsoft.com/office/powerpoint/2010/main" val="2463233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C353A-653E-1FC1-6A78-FFCDE394F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REAL-VALUED INPUT/OUTPUT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74FB22-E104-261D-3468-10A9461D710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604822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Let us now turn to PAC-learning functions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sz="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74FB22-E104-261D-3468-10A9461D71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6048221"/>
              </a:xfrm>
              <a:blipFill>
                <a:blip r:embed="rId2"/>
                <a:stretch>
                  <a:fillRect l="-1410" t="-20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9B57F53A-2555-8A67-97C7-BE770533F9FF}"/>
              </a:ext>
            </a:extLst>
          </p:cNvPr>
          <p:cNvGrpSpPr/>
          <p:nvPr/>
        </p:nvGrpSpPr>
        <p:grpSpPr>
          <a:xfrm>
            <a:off x="2539560" y="1897495"/>
            <a:ext cx="7112880" cy="3201280"/>
            <a:chOff x="2463281" y="3947815"/>
            <a:chExt cx="5175380" cy="23292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E221CBCE-6CD4-A0EC-C271-8290D57218F8}"/>
                    </a:ext>
                  </a:extLst>
                </p:cNvPr>
                <p:cNvSpPr/>
                <p:nvPr/>
              </p:nvSpPr>
              <p:spPr>
                <a:xfrm>
                  <a:off x="2463281" y="5517502"/>
                  <a:ext cx="367005" cy="367005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E221CBCE-6CD4-A0EC-C271-8290D57218F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3281" y="5517502"/>
                  <a:ext cx="367005" cy="367005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4D279023-0261-FE4E-6A5C-20BAC722E171}"/>
                    </a:ext>
                  </a:extLst>
                </p:cNvPr>
                <p:cNvSpPr/>
                <p:nvPr/>
              </p:nvSpPr>
              <p:spPr>
                <a:xfrm>
                  <a:off x="7271656" y="5517499"/>
                  <a:ext cx="367005" cy="367005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4D279023-0261-FE4E-6A5C-20BAC722E17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1656" y="5517499"/>
                  <a:ext cx="367005" cy="367005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04EFEB7-3CCD-365B-F812-DB53EF4B269D}"/>
                    </a:ext>
                  </a:extLst>
                </p:cNvPr>
                <p:cNvSpPr txBox="1"/>
                <p:nvPr/>
              </p:nvSpPr>
              <p:spPr>
                <a:xfrm>
                  <a:off x="4960099" y="5353758"/>
                  <a:ext cx="1710725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5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⋅⋅⋅⋅⋅⋅</m:t>
                        </m:r>
                      </m:oMath>
                    </m:oMathPara>
                  </a14:m>
                  <a:endParaRPr lang="en-US" sz="5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04EFEB7-3CCD-365B-F812-DB53EF4B26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0099" y="5353758"/>
                  <a:ext cx="1710725" cy="92333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22A5F676-4FB3-E244-DB93-71AC03036218}"/>
                    </a:ext>
                  </a:extLst>
                </p:cNvPr>
                <p:cNvSpPr/>
                <p:nvPr/>
              </p:nvSpPr>
              <p:spPr>
                <a:xfrm>
                  <a:off x="3411274" y="4725355"/>
                  <a:ext cx="367005" cy="367005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00" dirty="0">
                      <a:solidFill>
                        <a:srgbClr val="143052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endParaRPr lang="en-US" dirty="0">
                    <a:solidFill>
                      <a:srgbClr val="143052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22A5F676-4FB3-E244-DB93-71AC030362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1274" y="4725355"/>
                  <a:ext cx="367005" cy="367005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221B2D93-EEE8-B442-EDAB-F4BC42CD6633}"/>
                    </a:ext>
                  </a:extLst>
                </p:cNvPr>
                <p:cNvSpPr/>
                <p:nvPr/>
              </p:nvSpPr>
              <p:spPr>
                <a:xfrm>
                  <a:off x="4163038" y="4725355"/>
                  <a:ext cx="367005" cy="367005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00" dirty="0">
                      <a:solidFill>
                        <a:srgbClr val="143052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endParaRPr lang="en-US" dirty="0">
                    <a:solidFill>
                      <a:srgbClr val="143052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221B2D93-EEE8-B442-EDAB-F4BC42CD66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3038" y="4725355"/>
                  <a:ext cx="367005" cy="367005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D1764CF5-D144-FC37-B745-C2C185C05BEB}"/>
                    </a:ext>
                  </a:extLst>
                </p:cNvPr>
                <p:cNvSpPr/>
                <p:nvPr/>
              </p:nvSpPr>
              <p:spPr>
                <a:xfrm>
                  <a:off x="4914802" y="4725355"/>
                  <a:ext cx="367005" cy="367005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00" dirty="0">
                      <a:solidFill>
                        <a:srgbClr val="143052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a14:m>
                  <a:endParaRPr lang="en-US" dirty="0">
                    <a:solidFill>
                      <a:srgbClr val="143052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D1764CF5-D144-FC37-B745-C2C185C05B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14802" y="4725355"/>
                  <a:ext cx="367005" cy="367005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E3D6E17C-EA43-261A-0E96-A94BCE33EB36}"/>
                    </a:ext>
                  </a:extLst>
                </p:cNvPr>
                <p:cNvSpPr/>
                <p:nvPr/>
              </p:nvSpPr>
              <p:spPr>
                <a:xfrm>
                  <a:off x="6442818" y="4725355"/>
                  <a:ext cx="367005" cy="367005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00" dirty="0">
                      <a:solidFill>
                        <a:srgbClr val="143052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a14:m>
                  <a:endParaRPr lang="en-US" dirty="0">
                    <a:solidFill>
                      <a:srgbClr val="143052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E3D6E17C-EA43-261A-0E96-A94BCE33EB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2818" y="4725355"/>
                  <a:ext cx="367005" cy="367005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79E23E1-9B8B-7845-7728-20D87A8E320A}"/>
                    </a:ext>
                  </a:extLst>
                </p:cNvPr>
                <p:cNvSpPr txBox="1"/>
                <p:nvPr/>
              </p:nvSpPr>
              <p:spPr>
                <a:xfrm>
                  <a:off x="5394877" y="4561614"/>
                  <a:ext cx="934871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⋯</m:t>
                        </m:r>
                      </m:oMath>
                    </m:oMathPara>
                  </a14:m>
                  <a:endParaRPr lang="en-US" sz="5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79E23E1-9B8B-7845-7728-20D87A8E32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4877" y="4561614"/>
                  <a:ext cx="934871" cy="92333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86AB96D-55BF-5D73-304F-35512DDFA8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68082" y="5092360"/>
              <a:ext cx="740377" cy="468685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7CB35E5-5694-2CE7-ED54-BEFDA588DD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57431" y="5092360"/>
              <a:ext cx="118094" cy="422946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BD299BC-83D5-4C5C-9CF7-68B06D1C1664}"/>
                </a:ext>
              </a:extLst>
            </p:cNvPr>
            <p:cNvCxnSpPr>
              <a:cxnSpLocks/>
              <a:stCxn id="34" idx="1"/>
              <a:endCxn id="8" idx="4"/>
            </p:cNvCxnSpPr>
            <p:nvPr/>
          </p:nvCxnSpPr>
          <p:spPr>
            <a:xfrm flipH="1" flipV="1">
              <a:off x="3594777" y="5092360"/>
              <a:ext cx="451233" cy="478887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73D8D7B-C3EF-384A-4FB8-120849EE146B}"/>
                </a:ext>
              </a:extLst>
            </p:cNvPr>
            <p:cNvCxnSpPr>
              <a:cxnSpLocks/>
              <a:stCxn id="6" idx="1"/>
            </p:cNvCxnSpPr>
            <p:nvPr/>
          </p:nvCxnSpPr>
          <p:spPr>
            <a:xfrm flipH="1" flipV="1">
              <a:off x="3691962" y="5092358"/>
              <a:ext cx="3633441" cy="478888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2F2CD7D-5534-7AF6-8639-9D85C99870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2527" y="5068688"/>
              <a:ext cx="1383081" cy="542691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E852A04-CF30-6AB4-D82C-2E891CA092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27895" y="5090165"/>
              <a:ext cx="759483" cy="469274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BE056BD-80AC-B540-40FE-A29CC746918D}"/>
                </a:ext>
              </a:extLst>
            </p:cNvPr>
            <p:cNvCxnSpPr>
              <a:cxnSpLocks/>
              <a:endCxn id="9" idx="4"/>
            </p:cNvCxnSpPr>
            <p:nvPr/>
          </p:nvCxnSpPr>
          <p:spPr>
            <a:xfrm flipV="1">
              <a:off x="4246641" y="5092360"/>
              <a:ext cx="99900" cy="421339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001A2F4-6037-C031-8580-B94E93BEC84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43496" y="5090165"/>
              <a:ext cx="2880302" cy="479475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DF77102-F7A6-0542-56EE-8868B6C73B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36702" y="5066493"/>
              <a:ext cx="2110670" cy="553187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5ECB60F-266B-E003-876F-4B5DC9644F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92425" y="5081864"/>
              <a:ext cx="1399392" cy="537816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4D6CD51-99E8-0EB1-CBE3-9E9FBA5C6B45}"/>
                </a:ext>
              </a:extLst>
            </p:cNvPr>
            <p:cNvCxnSpPr>
              <a:cxnSpLocks/>
              <a:endCxn id="10" idx="4"/>
            </p:cNvCxnSpPr>
            <p:nvPr/>
          </p:nvCxnSpPr>
          <p:spPr>
            <a:xfrm flipV="1">
              <a:off x="4338411" y="5092360"/>
              <a:ext cx="759894" cy="501679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508E894-673E-87FB-A5B5-7DB2EA615A2B}"/>
                </a:ext>
              </a:extLst>
            </p:cNvPr>
            <p:cNvCxnSpPr>
              <a:cxnSpLocks/>
              <a:endCxn id="10" idx="5"/>
            </p:cNvCxnSpPr>
            <p:nvPr/>
          </p:nvCxnSpPr>
          <p:spPr>
            <a:xfrm flipH="1" flipV="1">
              <a:off x="5228060" y="5038613"/>
              <a:ext cx="2090927" cy="535843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4E0290E-0895-009C-C1CC-BC4C4E2A0D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36702" y="4991588"/>
              <a:ext cx="3599700" cy="671516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D43C3B9-D563-4934-417B-F6C17B6CF1F8}"/>
                </a:ext>
              </a:extLst>
            </p:cNvPr>
            <p:cNvCxnSpPr>
              <a:cxnSpLocks/>
              <a:endCxn id="11" idx="3"/>
            </p:cNvCxnSpPr>
            <p:nvPr/>
          </p:nvCxnSpPr>
          <p:spPr>
            <a:xfrm flipV="1">
              <a:off x="3607996" y="5038613"/>
              <a:ext cx="2888569" cy="619403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39C3472-B770-0157-91D3-BEE6B4C446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65684" y="5090477"/>
              <a:ext cx="2173476" cy="546062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14DEF21E-B06D-BA6F-7DD5-266EB948655B}"/>
                </a:ext>
              </a:extLst>
            </p:cNvPr>
            <p:cNvCxnSpPr>
              <a:cxnSpLocks/>
              <a:endCxn id="11" idx="5"/>
            </p:cNvCxnSpPr>
            <p:nvPr/>
          </p:nvCxnSpPr>
          <p:spPr>
            <a:xfrm flipH="1" flipV="1">
              <a:off x="6756076" y="5038613"/>
              <a:ext cx="558096" cy="535840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A19E571D-1717-E024-6EF2-827406DCF3B1}"/>
                </a:ext>
              </a:extLst>
            </p:cNvPr>
            <p:cNvSpPr/>
            <p:nvPr/>
          </p:nvSpPr>
          <p:spPr>
            <a:xfrm>
              <a:off x="3411274" y="4529728"/>
              <a:ext cx="367005" cy="22324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err="1">
                  <a:solidFill>
                    <a:schemeClr val="accent5">
                      <a:lumMod val="50000"/>
                    </a:schemeClr>
                  </a:solidFill>
                </a:rPr>
                <a:t>sgn</a:t>
              </a:r>
              <a:endParaRPr lang="en-US" sz="14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BA81C95F-1B6F-4D5A-1559-F37DF2FD8485}"/>
                </a:ext>
              </a:extLst>
            </p:cNvPr>
            <p:cNvSpPr/>
            <p:nvPr/>
          </p:nvSpPr>
          <p:spPr>
            <a:xfrm>
              <a:off x="4163038" y="4529728"/>
              <a:ext cx="367005" cy="22324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EC306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sgn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44C2019A-BA89-5888-6478-7AC0504EF083}"/>
                </a:ext>
              </a:extLst>
            </p:cNvPr>
            <p:cNvSpPr/>
            <p:nvPr/>
          </p:nvSpPr>
          <p:spPr>
            <a:xfrm>
              <a:off x="4914802" y="4529728"/>
              <a:ext cx="367005" cy="22324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err="1">
                  <a:solidFill>
                    <a:schemeClr val="accent5">
                      <a:lumMod val="50000"/>
                    </a:schemeClr>
                  </a:solidFill>
                </a:rPr>
                <a:t>sgn</a:t>
              </a:r>
              <a:endParaRPr lang="en-US" sz="14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0240529B-46C4-E593-D8AA-F2735BCA2B1F}"/>
                </a:ext>
              </a:extLst>
            </p:cNvPr>
            <p:cNvSpPr/>
            <p:nvPr/>
          </p:nvSpPr>
          <p:spPr>
            <a:xfrm>
              <a:off x="6442818" y="4529728"/>
              <a:ext cx="367005" cy="22324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err="1">
                  <a:solidFill>
                    <a:schemeClr val="accent5">
                      <a:lumMod val="50000"/>
                    </a:schemeClr>
                  </a:solidFill>
                </a:rPr>
                <a:t>sgn</a:t>
              </a:r>
              <a:endParaRPr lang="en-US" sz="14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227C5D61-6030-1F3A-08D2-094F033EED07}"/>
                    </a:ext>
                  </a:extLst>
                </p:cNvPr>
                <p:cNvSpPr/>
                <p:nvPr/>
              </p:nvSpPr>
              <p:spPr>
                <a:xfrm>
                  <a:off x="3227772" y="5517501"/>
                  <a:ext cx="367005" cy="367005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227C5D61-6030-1F3A-08D2-094F033EED0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7772" y="5517501"/>
                  <a:ext cx="367005" cy="367005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D5669A27-2523-1264-038E-D0C7402BE433}"/>
                    </a:ext>
                  </a:extLst>
                </p:cNvPr>
                <p:cNvSpPr/>
                <p:nvPr/>
              </p:nvSpPr>
              <p:spPr>
                <a:xfrm>
                  <a:off x="3992263" y="5517500"/>
                  <a:ext cx="367005" cy="367005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D5669A27-2523-1264-038E-D0C7402BE4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92263" y="5517500"/>
                  <a:ext cx="367005" cy="367005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42C13DF0-9F03-5C7E-8CB2-834D596D4AE3}"/>
                    </a:ext>
                  </a:extLst>
                </p:cNvPr>
                <p:cNvSpPr/>
                <p:nvPr/>
              </p:nvSpPr>
              <p:spPr>
                <a:xfrm>
                  <a:off x="4995953" y="3947815"/>
                  <a:ext cx="367005" cy="367005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oMath>
                    </m:oMathPara>
                  </a14:m>
                  <a:endParaRPr lang="en-US" dirty="0">
                    <a:solidFill>
                      <a:schemeClr val="accent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42C13DF0-9F03-5C7E-8CB2-834D596D4AE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5953" y="3947815"/>
                  <a:ext cx="367005" cy="367005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382656F2-9476-2777-4CE6-ED38F5EB83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78279" y="4192635"/>
              <a:ext cx="1213538" cy="357586"/>
            </a:xfrm>
            <a:prstGeom prst="straightConnector1">
              <a:avLst/>
            </a:prstGeom>
            <a:ln>
              <a:solidFill>
                <a:schemeClr val="accent4">
                  <a:lumMod val="20000"/>
                  <a:lumOff val="80000"/>
                </a:schemeClr>
              </a:solidFill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AB046289-C594-5772-2698-A51FAC3850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78524" y="4255120"/>
              <a:ext cx="573756" cy="267228"/>
            </a:xfrm>
            <a:prstGeom prst="straightConnector1">
              <a:avLst/>
            </a:prstGeom>
            <a:ln>
              <a:solidFill>
                <a:schemeClr val="accent4">
                  <a:lumMod val="20000"/>
                  <a:lumOff val="80000"/>
                </a:schemeClr>
              </a:solidFill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A692F22E-5CB9-5067-400F-F2B8828D1207}"/>
                </a:ext>
              </a:extLst>
            </p:cNvPr>
            <p:cNvCxnSpPr>
              <a:cxnSpLocks/>
              <a:stCxn id="31" idx="0"/>
              <a:endCxn id="35" idx="4"/>
            </p:cNvCxnSpPr>
            <p:nvPr/>
          </p:nvCxnSpPr>
          <p:spPr>
            <a:xfrm flipV="1">
              <a:off x="5098305" y="4314820"/>
              <a:ext cx="81151" cy="214908"/>
            </a:xfrm>
            <a:prstGeom prst="straightConnector1">
              <a:avLst/>
            </a:prstGeom>
            <a:ln>
              <a:solidFill>
                <a:schemeClr val="accent4">
                  <a:lumMod val="20000"/>
                  <a:lumOff val="80000"/>
                </a:schemeClr>
              </a:solidFill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3BDCC54B-BA70-70DF-DE24-915F00B72B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94877" y="4199228"/>
              <a:ext cx="1231443" cy="323120"/>
            </a:xfrm>
            <a:prstGeom prst="straightConnector1">
              <a:avLst/>
            </a:prstGeom>
            <a:ln>
              <a:solidFill>
                <a:schemeClr val="accent4">
                  <a:lumMod val="20000"/>
                  <a:lumOff val="80000"/>
                </a:schemeClr>
              </a:solidFill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5919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74FB22-E104-261D-3468-10A9461D710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575147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Let us now turn to PAC-learning functions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“Model organism”: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one-hidden-layer multilayer perceptron (MLP)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74FB22-E104-261D-3468-10A9461D71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5751479"/>
              </a:xfrm>
              <a:blipFill>
                <a:blip r:embed="rId2"/>
                <a:stretch>
                  <a:fillRect l="-1410" t="-22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D4FEDA4E-EF55-57D6-E8D8-7243B4539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747474"/>
              </a:clrFrom>
              <a:clrTo>
                <a:srgbClr val="747474">
                  <a:alpha val="0"/>
                </a:srgbClr>
              </a:clrTo>
            </a:clrChange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398" y="1782558"/>
            <a:ext cx="8745203" cy="287521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6C353A-653E-1FC1-6A78-FFCDE394F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REAL-VALUED INPUT/OUTPUT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B57F53A-2555-8A67-97C7-BE770533F9FF}"/>
              </a:ext>
            </a:extLst>
          </p:cNvPr>
          <p:cNvGrpSpPr/>
          <p:nvPr/>
        </p:nvGrpSpPr>
        <p:grpSpPr>
          <a:xfrm>
            <a:off x="2958469" y="1897495"/>
            <a:ext cx="6263439" cy="3201280"/>
            <a:chOff x="2768082" y="3947815"/>
            <a:chExt cx="4557321" cy="23292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04EFEB7-3CCD-365B-F812-DB53EF4B269D}"/>
                    </a:ext>
                  </a:extLst>
                </p:cNvPr>
                <p:cNvSpPr txBox="1"/>
                <p:nvPr/>
              </p:nvSpPr>
              <p:spPr>
                <a:xfrm>
                  <a:off x="4960099" y="5353758"/>
                  <a:ext cx="1710725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5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⋅⋅⋅⋅⋅⋅</m:t>
                        </m:r>
                      </m:oMath>
                    </m:oMathPara>
                  </a14:m>
                  <a:endParaRPr lang="en-US" sz="5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04EFEB7-3CCD-365B-F812-DB53EF4B26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0099" y="5353758"/>
                  <a:ext cx="1710725" cy="92333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22A5F676-4FB3-E244-DB93-71AC03036218}"/>
                    </a:ext>
                  </a:extLst>
                </p:cNvPr>
                <p:cNvSpPr/>
                <p:nvPr/>
              </p:nvSpPr>
              <p:spPr>
                <a:xfrm>
                  <a:off x="3411274" y="4725355"/>
                  <a:ext cx="367005" cy="367005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00" dirty="0">
                      <a:solidFill>
                        <a:srgbClr val="143052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endParaRPr lang="en-US" dirty="0">
                    <a:solidFill>
                      <a:srgbClr val="143052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22A5F676-4FB3-E244-DB93-71AC030362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1274" y="4725355"/>
                  <a:ext cx="367005" cy="367005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221B2D93-EEE8-B442-EDAB-F4BC42CD6633}"/>
                    </a:ext>
                  </a:extLst>
                </p:cNvPr>
                <p:cNvSpPr/>
                <p:nvPr/>
              </p:nvSpPr>
              <p:spPr>
                <a:xfrm>
                  <a:off x="4163038" y="4725355"/>
                  <a:ext cx="367005" cy="367005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00" dirty="0">
                      <a:solidFill>
                        <a:srgbClr val="143052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endParaRPr lang="en-US" dirty="0">
                    <a:solidFill>
                      <a:srgbClr val="143052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221B2D93-EEE8-B442-EDAB-F4BC42CD66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3038" y="4725355"/>
                  <a:ext cx="367005" cy="367005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D1764CF5-D144-FC37-B745-C2C185C05BEB}"/>
                    </a:ext>
                  </a:extLst>
                </p:cNvPr>
                <p:cNvSpPr/>
                <p:nvPr/>
              </p:nvSpPr>
              <p:spPr>
                <a:xfrm>
                  <a:off x="4914802" y="4725355"/>
                  <a:ext cx="367005" cy="367005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00" dirty="0">
                      <a:solidFill>
                        <a:srgbClr val="143052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a14:m>
                  <a:endParaRPr lang="en-US" dirty="0">
                    <a:solidFill>
                      <a:srgbClr val="143052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D1764CF5-D144-FC37-B745-C2C185C05B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14802" y="4725355"/>
                  <a:ext cx="367005" cy="367005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E3D6E17C-EA43-261A-0E96-A94BCE33EB36}"/>
                    </a:ext>
                  </a:extLst>
                </p:cNvPr>
                <p:cNvSpPr/>
                <p:nvPr/>
              </p:nvSpPr>
              <p:spPr>
                <a:xfrm>
                  <a:off x="6442818" y="4725355"/>
                  <a:ext cx="367005" cy="367005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sz="100" dirty="0">
                      <a:solidFill>
                        <a:srgbClr val="143052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143052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a14:m>
                  <a:endParaRPr lang="en-US" dirty="0">
                    <a:solidFill>
                      <a:srgbClr val="143052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E3D6E17C-EA43-261A-0E96-A94BCE33EB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2818" y="4725355"/>
                  <a:ext cx="367005" cy="367005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79E23E1-9B8B-7845-7728-20D87A8E320A}"/>
                    </a:ext>
                  </a:extLst>
                </p:cNvPr>
                <p:cNvSpPr txBox="1"/>
                <p:nvPr/>
              </p:nvSpPr>
              <p:spPr>
                <a:xfrm>
                  <a:off x="5394877" y="4561614"/>
                  <a:ext cx="934871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⋯</m:t>
                        </m:r>
                      </m:oMath>
                    </m:oMathPara>
                  </a14:m>
                  <a:endParaRPr lang="en-US" sz="54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79E23E1-9B8B-7845-7728-20D87A8E32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4877" y="4561614"/>
                  <a:ext cx="934871" cy="92333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86AB96D-55BF-5D73-304F-35512DDFA8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68082" y="5092360"/>
              <a:ext cx="740377" cy="468685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7CB35E5-5694-2CE7-ED54-BEFDA588DD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57431" y="5092360"/>
              <a:ext cx="118094" cy="422946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BD299BC-83D5-4C5C-9CF7-68B06D1C1664}"/>
                </a:ext>
              </a:extLst>
            </p:cNvPr>
            <p:cNvCxnSpPr>
              <a:cxnSpLocks/>
              <a:endCxn id="8" idx="4"/>
            </p:cNvCxnSpPr>
            <p:nvPr/>
          </p:nvCxnSpPr>
          <p:spPr>
            <a:xfrm flipH="1" flipV="1">
              <a:off x="3594777" y="5092360"/>
              <a:ext cx="451233" cy="478887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73D8D7B-C3EF-384A-4FB8-120849EE146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91962" y="5092358"/>
              <a:ext cx="3633441" cy="478888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2F2CD7D-5534-7AF6-8639-9D85C99870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2527" y="5068688"/>
              <a:ext cx="1383081" cy="542691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E852A04-CF30-6AB4-D82C-2E891CA092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27895" y="5090165"/>
              <a:ext cx="759483" cy="469274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BE056BD-80AC-B540-40FE-A29CC746918D}"/>
                </a:ext>
              </a:extLst>
            </p:cNvPr>
            <p:cNvCxnSpPr>
              <a:cxnSpLocks/>
              <a:endCxn id="9" idx="4"/>
            </p:cNvCxnSpPr>
            <p:nvPr/>
          </p:nvCxnSpPr>
          <p:spPr>
            <a:xfrm flipV="1">
              <a:off x="4246641" y="5092360"/>
              <a:ext cx="99900" cy="421339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001A2F4-6037-C031-8580-B94E93BEC84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43496" y="5090165"/>
              <a:ext cx="2880302" cy="479475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DF77102-F7A6-0542-56EE-8868B6C73B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36702" y="5066493"/>
              <a:ext cx="2110670" cy="553187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5ECB60F-266B-E003-876F-4B5DC9644F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92425" y="5081864"/>
              <a:ext cx="1399392" cy="537816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4D6CD51-99E8-0EB1-CBE3-9E9FBA5C6B45}"/>
                </a:ext>
              </a:extLst>
            </p:cNvPr>
            <p:cNvCxnSpPr>
              <a:cxnSpLocks/>
              <a:endCxn id="10" idx="4"/>
            </p:cNvCxnSpPr>
            <p:nvPr/>
          </p:nvCxnSpPr>
          <p:spPr>
            <a:xfrm flipV="1">
              <a:off x="4338411" y="5092360"/>
              <a:ext cx="759894" cy="501679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508E894-673E-87FB-A5B5-7DB2EA615A2B}"/>
                </a:ext>
              </a:extLst>
            </p:cNvPr>
            <p:cNvCxnSpPr>
              <a:cxnSpLocks/>
              <a:endCxn id="10" idx="5"/>
            </p:cNvCxnSpPr>
            <p:nvPr/>
          </p:nvCxnSpPr>
          <p:spPr>
            <a:xfrm flipH="1" flipV="1">
              <a:off x="5228060" y="5038613"/>
              <a:ext cx="2090927" cy="535843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4E0290E-0895-009C-C1CC-BC4C4E2A0D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36702" y="4991588"/>
              <a:ext cx="3599700" cy="671516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D43C3B9-D563-4934-417B-F6C17B6CF1F8}"/>
                </a:ext>
              </a:extLst>
            </p:cNvPr>
            <p:cNvCxnSpPr>
              <a:cxnSpLocks/>
              <a:endCxn id="11" idx="3"/>
            </p:cNvCxnSpPr>
            <p:nvPr/>
          </p:nvCxnSpPr>
          <p:spPr>
            <a:xfrm flipV="1">
              <a:off x="3607996" y="5038613"/>
              <a:ext cx="2888569" cy="619403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39C3472-B770-0157-91D3-BEE6B4C446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65684" y="5090477"/>
              <a:ext cx="2173476" cy="546062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14DEF21E-B06D-BA6F-7DD5-266EB948655B}"/>
                </a:ext>
              </a:extLst>
            </p:cNvPr>
            <p:cNvCxnSpPr>
              <a:cxnSpLocks/>
              <a:endCxn id="11" idx="5"/>
            </p:cNvCxnSpPr>
            <p:nvPr/>
          </p:nvCxnSpPr>
          <p:spPr>
            <a:xfrm flipH="1" flipV="1">
              <a:off x="6756076" y="5038613"/>
              <a:ext cx="558096" cy="535840"/>
            </a:xfrm>
            <a:prstGeom prst="straightConnector1">
              <a:avLst/>
            </a:prstGeom>
            <a:ln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A19E571D-1717-E024-6EF2-827406DCF3B1}"/>
                    </a:ext>
                  </a:extLst>
                </p:cNvPr>
                <p:cNvSpPr/>
                <p:nvPr/>
              </p:nvSpPr>
              <p:spPr>
                <a:xfrm>
                  <a:off x="3411274" y="4529728"/>
                  <a:ext cx="367005" cy="223248"/>
                </a:xfrm>
                <a:prstGeom prst="round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38100">
                  <a:noFill/>
                </a:ln>
                <a:effectLst>
                  <a:glow rad="228600">
                    <a:schemeClr val="accent5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45720" bIns="0" rtlCol="0" anchor="ctr"/>
                <a:lstStyle/>
                <a:p>
                  <a:pPr algn="ctr"/>
                  <a:r>
                    <a:rPr lang="en-US" b="0" dirty="0">
                      <a:solidFill>
                        <a:schemeClr val="accent5">
                          <a:lumMod val="50000"/>
                        </a:schemeClr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a14:m>
                  <a:endParaRPr lang="en-US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A19E571D-1717-E024-6EF2-827406DCF3B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1274" y="4529728"/>
                  <a:ext cx="367005" cy="223248"/>
                </a:xfrm>
                <a:prstGeom prst="round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38100">
                  <a:noFill/>
                </a:ln>
                <a:effectLst>
                  <a:glow rad="228600">
                    <a:schemeClr val="accent5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ounded Rectangle 29">
                  <a:extLst>
                    <a:ext uri="{FF2B5EF4-FFF2-40B4-BE49-F238E27FC236}">
                      <a16:creationId xmlns:a16="http://schemas.microsoft.com/office/drawing/2014/main" id="{BA81C95F-1B6F-4D5A-1559-F37DF2FD8485}"/>
                    </a:ext>
                  </a:extLst>
                </p:cNvPr>
                <p:cNvSpPr/>
                <p:nvPr/>
              </p:nvSpPr>
              <p:spPr>
                <a:xfrm>
                  <a:off x="4163038" y="4529728"/>
                  <a:ext cx="367005" cy="223248"/>
                </a:xfrm>
                <a:prstGeom prst="round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38100">
                  <a:noFill/>
                </a:ln>
                <a:effectLst>
                  <a:glow rad="228600">
                    <a:schemeClr val="accent5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45720" bIns="0" rtlCol="0" anchor="ctr"/>
                <a:lstStyle/>
                <a:p>
                  <a:pPr algn="ctr"/>
                  <a:r>
                    <a:rPr lang="en-US" b="0" dirty="0">
                      <a:solidFill>
                        <a:schemeClr val="accent5">
                          <a:lumMod val="50000"/>
                        </a:schemeClr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a14:m>
                  <a:endParaRPr lang="en-US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0" name="Rounded Rectangle 29">
                  <a:extLst>
                    <a:ext uri="{FF2B5EF4-FFF2-40B4-BE49-F238E27FC236}">
                      <a16:creationId xmlns:a16="http://schemas.microsoft.com/office/drawing/2014/main" id="{BA81C95F-1B6F-4D5A-1559-F37DF2FD848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3038" y="4529728"/>
                  <a:ext cx="367005" cy="223248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38100">
                  <a:noFill/>
                </a:ln>
                <a:effectLst>
                  <a:glow rad="228600">
                    <a:schemeClr val="accent5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ounded Rectangle 30">
                  <a:extLst>
                    <a:ext uri="{FF2B5EF4-FFF2-40B4-BE49-F238E27FC236}">
                      <a16:creationId xmlns:a16="http://schemas.microsoft.com/office/drawing/2014/main" id="{44C2019A-BA89-5888-6478-7AC0504EF083}"/>
                    </a:ext>
                  </a:extLst>
                </p:cNvPr>
                <p:cNvSpPr/>
                <p:nvPr/>
              </p:nvSpPr>
              <p:spPr>
                <a:xfrm>
                  <a:off x="4914802" y="4529728"/>
                  <a:ext cx="367005" cy="223248"/>
                </a:xfrm>
                <a:prstGeom prst="round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38100">
                  <a:noFill/>
                </a:ln>
                <a:effectLst>
                  <a:glow rad="228600">
                    <a:schemeClr val="accent5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45720" bIns="0" rtlCol="0" anchor="ctr"/>
                <a:lstStyle/>
                <a:p>
                  <a:pPr algn="ctr"/>
                  <a:r>
                    <a:rPr lang="en-US" dirty="0">
                      <a:solidFill>
                        <a:schemeClr val="accent5">
                          <a:lumMod val="50000"/>
                        </a:schemeClr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a14:m>
                  <a:endParaRPr lang="en-US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1" name="Rounded Rectangle 30">
                  <a:extLst>
                    <a:ext uri="{FF2B5EF4-FFF2-40B4-BE49-F238E27FC236}">
                      <a16:creationId xmlns:a16="http://schemas.microsoft.com/office/drawing/2014/main" id="{44C2019A-BA89-5888-6478-7AC0504EF0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14802" y="4529728"/>
                  <a:ext cx="367005" cy="223248"/>
                </a:xfrm>
                <a:prstGeom prst="round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38100">
                  <a:noFill/>
                </a:ln>
                <a:effectLst>
                  <a:glow rad="228600">
                    <a:schemeClr val="accent5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ounded Rectangle 31">
                  <a:extLst>
                    <a:ext uri="{FF2B5EF4-FFF2-40B4-BE49-F238E27FC236}">
                      <a16:creationId xmlns:a16="http://schemas.microsoft.com/office/drawing/2014/main" id="{0240529B-46C4-E593-D8AA-F2735BCA2B1F}"/>
                    </a:ext>
                  </a:extLst>
                </p:cNvPr>
                <p:cNvSpPr/>
                <p:nvPr/>
              </p:nvSpPr>
              <p:spPr>
                <a:xfrm>
                  <a:off x="6442818" y="4529728"/>
                  <a:ext cx="367005" cy="223248"/>
                </a:xfrm>
                <a:prstGeom prst="round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38100">
                  <a:noFill/>
                </a:ln>
                <a:effectLst>
                  <a:glow rad="228600">
                    <a:schemeClr val="accent5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45720" bIns="0" rtlCol="0" anchor="ctr"/>
                <a:lstStyle/>
                <a:p>
                  <a:pPr algn="ctr"/>
                  <a:r>
                    <a:rPr lang="en-US" b="0" dirty="0">
                      <a:solidFill>
                        <a:schemeClr val="accent5">
                          <a:lumMod val="50000"/>
                        </a:schemeClr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a14:m>
                  <a:endParaRPr lang="en-US" dirty="0">
                    <a:solidFill>
                      <a:schemeClr val="accent5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2" name="Rounded Rectangle 31">
                  <a:extLst>
                    <a:ext uri="{FF2B5EF4-FFF2-40B4-BE49-F238E27FC236}">
                      <a16:creationId xmlns:a16="http://schemas.microsoft.com/office/drawing/2014/main" id="{0240529B-46C4-E593-D8AA-F2735BCA2B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2818" y="4529728"/>
                  <a:ext cx="367005" cy="223248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38100">
                  <a:noFill/>
                </a:ln>
                <a:effectLst>
                  <a:glow rad="228600">
                    <a:schemeClr val="accent5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42C13DF0-9F03-5C7E-8CB2-834D596D4AE3}"/>
                    </a:ext>
                  </a:extLst>
                </p:cNvPr>
                <p:cNvSpPr/>
                <p:nvPr/>
              </p:nvSpPr>
              <p:spPr>
                <a:xfrm>
                  <a:off x="4995953" y="3947815"/>
                  <a:ext cx="367005" cy="367005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glow rad="228600">
                    <a:schemeClr val="accent2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0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200" b="0" i="0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linear</m:t>
                        </m:r>
                      </m:oMath>
                    </m:oMathPara>
                  </a14:m>
                  <a:endParaRPr lang="en-US" sz="1200" dirty="0">
                    <a:solidFill>
                      <a:schemeClr val="accent2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42C13DF0-9F03-5C7E-8CB2-834D596D4AE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5953" y="3947815"/>
                  <a:ext cx="367005" cy="367005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noFill/>
                </a:ln>
                <a:effectLst>
                  <a:glow rad="228600">
                    <a:schemeClr val="accent2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382656F2-9476-2777-4CE6-ED38F5EB83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78279" y="4192635"/>
              <a:ext cx="1213538" cy="357586"/>
            </a:xfrm>
            <a:prstGeom prst="straightConnector1">
              <a:avLst/>
            </a:prstGeom>
            <a:ln>
              <a:solidFill>
                <a:schemeClr val="accent4">
                  <a:lumMod val="20000"/>
                  <a:lumOff val="80000"/>
                </a:schemeClr>
              </a:solidFill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AB046289-C594-5772-2698-A51FAC3850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78524" y="4255120"/>
              <a:ext cx="573756" cy="267228"/>
            </a:xfrm>
            <a:prstGeom prst="straightConnector1">
              <a:avLst/>
            </a:prstGeom>
            <a:ln>
              <a:solidFill>
                <a:schemeClr val="accent4">
                  <a:lumMod val="20000"/>
                  <a:lumOff val="80000"/>
                </a:schemeClr>
              </a:solidFill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A692F22E-5CB9-5067-400F-F2B8828D1207}"/>
                </a:ext>
              </a:extLst>
            </p:cNvPr>
            <p:cNvCxnSpPr>
              <a:cxnSpLocks/>
              <a:stCxn id="31" idx="0"/>
              <a:endCxn id="35" idx="4"/>
            </p:cNvCxnSpPr>
            <p:nvPr/>
          </p:nvCxnSpPr>
          <p:spPr>
            <a:xfrm flipV="1">
              <a:off x="5098305" y="4314820"/>
              <a:ext cx="81151" cy="214908"/>
            </a:xfrm>
            <a:prstGeom prst="straightConnector1">
              <a:avLst/>
            </a:prstGeom>
            <a:ln>
              <a:solidFill>
                <a:schemeClr val="accent4">
                  <a:lumMod val="20000"/>
                  <a:lumOff val="80000"/>
                </a:schemeClr>
              </a:solidFill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3BDCC54B-BA70-70DF-DE24-915F00B72B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94877" y="4199228"/>
              <a:ext cx="1231443" cy="323120"/>
            </a:xfrm>
            <a:prstGeom prst="straightConnector1">
              <a:avLst/>
            </a:prstGeom>
            <a:ln>
              <a:solidFill>
                <a:schemeClr val="accent4">
                  <a:lumMod val="20000"/>
                  <a:lumOff val="80000"/>
                </a:schemeClr>
              </a:solidFill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7ED09E8E-BFB8-8FB8-4335-86838B4ED0A8}"/>
                  </a:ext>
                </a:extLst>
              </p:cNvPr>
              <p:cNvSpPr/>
              <p:nvPr/>
            </p:nvSpPr>
            <p:spPr>
              <a:xfrm>
                <a:off x="2539560" y="4054824"/>
                <a:ext cx="504400" cy="5044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7ED09E8E-BFB8-8FB8-4335-86838B4ED0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9560" y="4054824"/>
                <a:ext cx="504400" cy="504400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183EEFA-4960-14A2-FE83-249E7ABEC63E}"/>
                  </a:ext>
                </a:extLst>
              </p:cNvPr>
              <p:cNvSpPr/>
              <p:nvPr/>
            </p:nvSpPr>
            <p:spPr>
              <a:xfrm>
                <a:off x="9148040" y="4054820"/>
                <a:ext cx="504400" cy="5044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183EEFA-4960-14A2-FE83-249E7ABEC6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8040" y="4054820"/>
                <a:ext cx="504400" cy="504400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5C0AABA4-5674-E755-938C-2A8D5A987228}"/>
                  </a:ext>
                </a:extLst>
              </p:cNvPr>
              <p:cNvSpPr/>
              <p:nvPr/>
            </p:nvSpPr>
            <p:spPr>
              <a:xfrm>
                <a:off x="3590252" y="4054822"/>
                <a:ext cx="504400" cy="5044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5C0AABA4-5674-E755-938C-2A8D5A9872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0252" y="4054822"/>
                <a:ext cx="504400" cy="504400"/>
              </a:xfrm>
              <a:prstGeom prst="ellipse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713413FA-0C83-90D7-EC61-72BDD20FE1D9}"/>
                  </a:ext>
                </a:extLst>
              </p:cNvPr>
              <p:cNvSpPr/>
              <p:nvPr/>
            </p:nvSpPr>
            <p:spPr>
              <a:xfrm>
                <a:off x="4640945" y="4054821"/>
                <a:ext cx="504400" cy="5044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713413FA-0C83-90D7-EC61-72BDD20FE1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0945" y="4054821"/>
                <a:ext cx="504400" cy="504400"/>
              </a:xfrm>
              <a:prstGeom prst="ellipse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812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74FB22-E104-261D-3468-10A9461D710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575147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Let us now turn to PAC-learning functions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“Model organism”: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one-hidden-layer multilayer perceptron (MLP)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74FB22-E104-261D-3468-10A9461D71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5751479"/>
              </a:xfrm>
              <a:blipFill>
                <a:blip r:embed="rId2"/>
                <a:stretch>
                  <a:fillRect l="-1410" t="-22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D4FEDA4E-EF55-57D6-E8D8-7243B4539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747474"/>
              </a:clrFrom>
              <a:clrTo>
                <a:srgbClr val="747474">
                  <a:alpha val="0"/>
                </a:srgbClr>
              </a:clrTo>
            </a:clrChange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398" y="1782558"/>
            <a:ext cx="8745203" cy="287521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6C353A-653E-1FC1-6A78-FFCDE394F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REAL-VALUED INPUT/OUTPUT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4" name="TextBox 1033">
                <a:extLst>
                  <a:ext uri="{FF2B5EF4-FFF2-40B4-BE49-F238E27FC236}">
                    <a16:creationId xmlns:a16="http://schemas.microsoft.com/office/drawing/2014/main" id="{2644A346-652F-41D7-1062-8AFC998E7987}"/>
                  </a:ext>
                </a:extLst>
              </p:cNvPr>
              <p:cNvSpPr txBox="1"/>
              <p:nvPr/>
            </p:nvSpPr>
            <p:spPr>
              <a:xfrm>
                <a:off x="3620542" y="2006031"/>
                <a:ext cx="4950913" cy="21641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ReLU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effectLst>
                                            <a:outerShdw blurRad="50800" dist="38100" dir="2700000" algn="tl" rotWithShape="0">
                                              <a:prstClr val="black">
                                                <a:alpha val="40000"/>
                                              </a:prstClr>
                                            </a:outerShdw>
                                          </a:effectLst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32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effectLst>
                                        <a:outerShdw blurRad="50800" dist="38100" dir="2700000" algn="tl" rotWithShape="0">
                                          <a:prstClr val="black">
                                            <a:alpha val="40000"/>
                                          </a:prst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sz="3200" b="0" i="1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endParaRPr lang="en-US" sz="1050" b="0" i="0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sz="32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   </m:t>
                    </m:r>
                    <m:d>
                      <m:dPr>
                        <m:begChr m:val="‖"/>
                        <m:endChr m:val="‖"/>
                        <m:ctrlPr>
                          <a:rPr lang="en-US" sz="32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32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32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   </a:t>
                </a:r>
              </a:p>
            </p:txBody>
          </p:sp>
        </mc:Choice>
        <mc:Fallback xmlns="">
          <p:sp>
            <p:nvSpPr>
              <p:cNvPr id="1034" name="TextBox 1033">
                <a:extLst>
                  <a:ext uri="{FF2B5EF4-FFF2-40B4-BE49-F238E27FC236}">
                    <a16:creationId xmlns:a16="http://schemas.microsoft.com/office/drawing/2014/main" id="{2644A346-652F-41D7-1062-8AFC998E79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542" y="2006031"/>
                <a:ext cx="4950913" cy="2164119"/>
              </a:xfrm>
              <a:prstGeom prst="rect">
                <a:avLst/>
              </a:prstGeom>
              <a:blipFill>
                <a:blip r:embed="rId4"/>
                <a:stretch>
                  <a:fillRect l="-3333" t="-70930" b="-83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089803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1025</TotalTime>
  <Words>2163</Words>
  <Application>Microsoft Macintosh PowerPoint</Application>
  <PresentationFormat>Widescreen</PresentationFormat>
  <Paragraphs>406</Paragraphs>
  <Slides>39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Cambria Math</vt:lpstr>
      <vt:lpstr>Wingdings</vt:lpstr>
      <vt:lpstr>1_Office Theme</vt:lpstr>
      <vt:lpstr>CS 2243: ALGORITHMS FOR DATA SCIENCE LECTURE 9 (10/2)</vt:lpstr>
      <vt:lpstr>RECAP OF LAST TIME</vt:lpstr>
      <vt:lpstr>PowerPoint Presentation</vt:lpstr>
      <vt:lpstr>NOISE-STABLE FUNCTIONS ARE LEARNABLE</vt:lpstr>
      <vt:lpstr>NOISE-STABLE FUNCTIONS ARE LEARNABLE</vt:lpstr>
      <vt:lpstr>PowerPoint Presentation</vt:lpstr>
      <vt:lpstr>REAL-VALUED INPUT/OUTPUT</vt:lpstr>
      <vt:lpstr>REAL-VALUED INPUT/OUTPUT</vt:lpstr>
      <vt:lpstr>REAL-VALUED INPUT/OUTPUT</vt:lpstr>
      <vt:lpstr>REAL-VALUED INPUT/OUTPUT</vt:lpstr>
      <vt:lpstr>REAL-VALUED INPUT/OUTPUT</vt:lpstr>
      <vt:lpstr>PowerPoint Presentation</vt:lpstr>
      <vt:lpstr>GAUSSIAN INPUTS</vt:lpstr>
      <vt:lpstr>HERMITE POLYNOMIALS</vt:lpstr>
      <vt:lpstr>HERMITE POLYNOMIALS</vt:lpstr>
      <vt:lpstr>HERMITE POLYNOMIALS</vt:lpstr>
      <vt:lpstr>LOW-DEGREE APPROXIMATION</vt:lpstr>
      <vt:lpstr>LOW-DEGREE APPROXIMATION</vt:lpstr>
      <vt:lpstr>LOW-DEGREE APPROXIMATION</vt:lpstr>
      <vt:lpstr>LOW-DEGREE APPROXIMATION</vt:lpstr>
      <vt:lpstr>PowerPoint Presentation</vt:lpstr>
      <vt:lpstr>TENSOR METHODS</vt:lpstr>
      <vt:lpstr>TENSOR METHODS</vt:lpstr>
      <vt:lpstr>TENSOR METHODS</vt:lpstr>
      <vt:lpstr>TENSOR METHODS – BLAST FROM THE PAST</vt:lpstr>
      <vt:lpstr>TENSOR METHODS – BLAST FROM THE PAST</vt:lpstr>
      <vt:lpstr>TENSOR METHODS – BLAST FROM THE PAST</vt:lpstr>
      <vt:lpstr>TENSOR METHODS – BLAST FROM THE PAST</vt:lpstr>
      <vt:lpstr>BEYOND LINEARLY INDEPENDENT WEIGHTS</vt:lpstr>
      <vt:lpstr>PowerPoint Presentation</vt:lpstr>
      <vt:lpstr>OBSTRUCTION FOR TENSOR METHODS</vt:lpstr>
      <vt:lpstr>OBSTRUCTION FOR “CORRELATIONAL” METHODS</vt:lpstr>
      <vt:lpstr>OBSTRUCTION FOR “CORRELATIONAL” METHODS</vt:lpstr>
      <vt:lpstr>OBSTRUCTION FOR “CORRELATIONAL” METHODS</vt:lpstr>
      <vt:lpstr>OBSTRUCTION FOR “CORRELATIONAL” METHODS</vt:lpstr>
      <vt:lpstr>OBSTRUCTION FOR “CORRELATIONAL” METHODS</vt:lpstr>
      <vt:lpstr>OBSTRUCTION FOR “CORRELATIONAL” METHODS</vt:lpstr>
      <vt:lpstr>TAKING STOCK</vt:lpstr>
      <vt:lpstr>TAKING STOCK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Chen, Sitan</dc:creator>
  <cp:lastModifiedBy>Chen, Sitan</cp:lastModifiedBy>
  <cp:revision>14</cp:revision>
  <dcterms:created xsi:type="dcterms:W3CDTF">2023-10-22T14:33:24Z</dcterms:created>
  <dcterms:modified xsi:type="dcterms:W3CDTF">2024-10-02T15:01:42Z</dcterms:modified>
</cp:coreProperties>
</file>