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777" r:id="rId2"/>
    <p:sldId id="1110" r:id="rId3"/>
    <p:sldId id="1128" r:id="rId4"/>
    <p:sldId id="1111" r:id="rId5"/>
    <p:sldId id="1112" r:id="rId6"/>
    <p:sldId id="1113" r:id="rId7"/>
    <p:sldId id="1114" r:id="rId8"/>
    <p:sldId id="1115" r:id="rId9"/>
    <p:sldId id="1116" r:id="rId10"/>
    <p:sldId id="1117" r:id="rId11"/>
    <p:sldId id="1118" r:id="rId12"/>
    <p:sldId id="1120" r:id="rId13"/>
    <p:sldId id="1122" r:id="rId14"/>
    <p:sldId id="1123" r:id="rId15"/>
    <p:sldId id="1124" r:id="rId16"/>
    <p:sldId id="1125" r:id="rId17"/>
    <p:sldId id="1127" r:id="rId18"/>
    <p:sldId id="1126" r:id="rId19"/>
    <p:sldId id="759" r:id="rId20"/>
    <p:sldId id="1131" r:id="rId21"/>
    <p:sldId id="1129" r:id="rId22"/>
    <p:sldId id="1130" r:id="rId23"/>
    <p:sldId id="1132" r:id="rId24"/>
    <p:sldId id="1133" r:id="rId25"/>
    <p:sldId id="11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4"/>
    <p:restoredTop sz="79946"/>
  </p:normalViewPr>
  <p:slideViewPr>
    <p:cSldViewPr snapToGrid="0">
      <p:cViewPr varScale="1">
        <p:scale>
          <a:sx n="52" d="100"/>
          <a:sy n="52" d="100"/>
        </p:scale>
        <p:origin x="208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58992-316B-5845-B72A-2F5A1DB93C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660D-9041-9247-B60A-0DBB1D25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8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8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4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6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4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1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6 (9/25)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50837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LEARNING MIXTURES OF GAUSSIANS WITH SoS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Tensor decomposition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[Dasgupta ‘99]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[Arora-Kannan ‘05]:</a:t>
                </a:r>
              </a:p>
              <a:p>
                <a:pPr marL="0" indent="0">
                  <a:buNone/>
                </a:pPr>
                <a:r>
                  <a:rPr lang="en-US" dirty="0"/>
                  <a:t>Even though components now overlap, every pair of vertices from the same component will be closer than every pair of vertices from different components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EB9B519-1FB7-C12D-E5F5-509F570B22B7}"/>
              </a:ext>
            </a:extLst>
          </p:cNvPr>
          <p:cNvSpPr/>
          <p:nvPr/>
        </p:nvSpPr>
        <p:spPr>
          <a:xfrm>
            <a:off x="1239160" y="403456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A73B3C-148F-B769-12FC-51B7F058AA6D}"/>
              </a:ext>
            </a:extLst>
          </p:cNvPr>
          <p:cNvCxnSpPr>
            <a:cxnSpLocks/>
          </p:cNvCxnSpPr>
          <p:nvPr/>
        </p:nvCxnSpPr>
        <p:spPr>
          <a:xfrm flipH="1" flipV="1">
            <a:off x="1957482" y="4346551"/>
            <a:ext cx="653278" cy="105961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09D680-72E7-8D16-8C0A-12BEB4255422}"/>
              </a:ext>
            </a:extLst>
          </p:cNvPr>
          <p:cNvCxnSpPr>
            <a:cxnSpLocks/>
          </p:cNvCxnSpPr>
          <p:nvPr/>
        </p:nvCxnSpPr>
        <p:spPr>
          <a:xfrm flipV="1">
            <a:off x="2610760" y="4597107"/>
            <a:ext cx="1004807" cy="80905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17ABE2-B41A-D89D-4C91-C2A193B4D1F6}"/>
                  </a:ext>
                </a:extLst>
              </p:cNvPr>
              <p:cNvSpPr txBox="1"/>
              <p:nvPr/>
            </p:nvSpPr>
            <p:spPr>
              <a:xfrm>
                <a:off x="1072132" y="4806306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17ABE2-B41A-D89D-4C91-C2A193B4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32" y="4806306"/>
                <a:ext cx="1340880" cy="512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9BE21-062A-40D6-4169-349172920753}"/>
                  </a:ext>
                </a:extLst>
              </p:cNvPr>
              <p:cNvSpPr txBox="1"/>
              <p:nvPr/>
            </p:nvSpPr>
            <p:spPr>
              <a:xfrm>
                <a:off x="2688989" y="5095623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9BE21-062A-40D6-4169-349172920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989" y="5095623"/>
                <a:ext cx="1340880" cy="5125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5A9086-F19C-36A4-F837-3ADE7632EB6A}"/>
              </a:ext>
            </a:extLst>
          </p:cNvPr>
          <p:cNvCxnSpPr/>
          <p:nvPr/>
        </p:nvCxnSpPr>
        <p:spPr>
          <a:xfrm>
            <a:off x="1957482" y="4346551"/>
            <a:ext cx="1658085" cy="25055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7386EB3-7BBE-2E11-2996-3F42DBE074AA}"/>
              </a:ext>
            </a:extLst>
          </p:cNvPr>
          <p:cNvSpPr/>
          <p:nvPr/>
        </p:nvSpPr>
        <p:spPr>
          <a:xfrm>
            <a:off x="4829053" y="4086093"/>
            <a:ext cx="2743200" cy="2743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A6FB60-6645-6F07-DF51-B5B905D28332}"/>
              </a:ext>
            </a:extLst>
          </p:cNvPr>
          <p:cNvSpPr/>
          <p:nvPr/>
        </p:nvSpPr>
        <p:spPr>
          <a:xfrm>
            <a:off x="5833860" y="3773544"/>
            <a:ext cx="2743200" cy="2743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4C3C3-ACC7-9333-821A-A52F02631E01}"/>
                  </a:ext>
                </a:extLst>
              </p:cNvPr>
              <p:cNvSpPr txBox="1"/>
              <p:nvPr/>
            </p:nvSpPr>
            <p:spPr>
              <a:xfrm>
                <a:off x="7275583" y="4558841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4C3C3-ACC7-9333-821A-A52F02631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83" y="4558841"/>
                <a:ext cx="1340880" cy="512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95240-05C0-244E-CAD2-4F8A6C8F315C}"/>
                  </a:ext>
                </a:extLst>
              </p:cNvPr>
              <p:cNvSpPr txBox="1"/>
              <p:nvPr/>
            </p:nvSpPr>
            <p:spPr>
              <a:xfrm>
                <a:off x="6554691" y="5226860"/>
                <a:ext cx="436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95240-05C0-244E-CAD2-4F8A6C8F3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691" y="5226860"/>
                <a:ext cx="43633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09DD55-2C40-2247-CB3D-6A2559C2E845}"/>
              </a:ext>
            </a:extLst>
          </p:cNvPr>
          <p:cNvCxnSpPr>
            <a:cxnSpLocks/>
          </p:cNvCxnSpPr>
          <p:nvPr/>
        </p:nvCxnSpPr>
        <p:spPr>
          <a:xfrm flipV="1">
            <a:off x="5547375" y="4034561"/>
            <a:ext cx="2534914" cy="36352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50292F-56DB-E52A-83B7-28CFB5716944}"/>
                  </a:ext>
                </a:extLst>
              </p:cNvPr>
              <p:cNvSpPr txBox="1"/>
              <p:nvPr/>
            </p:nvSpPr>
            <p:spPr>
              <a:xfrm>
                <a:off x="4678262" y="4826820"/>
                <a:ext cx="13408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50292F-56DB-E52A-83B7-28CFB571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62" y="4826820"/>
                <a:ext cx="1340880" cy="512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D81E2CA0-C520-3607-0FC2-56D91511F756}"/>
              </a:ext>
            </a:extLst>
          </p:cNvPr>
          <p:cNvSpPr/>
          <p:nvPr/>
        </p:nvSpPr>
        <p:spPr>
          <a:xfrm>
            <a:off x="2497192" y="5287864"/>
            <a:ext cx="227135" cy="2271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5BA13B-FBA1-A597-60AD-4F9C1262C2DD}"/>
              </a:ext>
            </a:extLst>
          </p:cNvPr>
          <p:cNvCxnSpPr>
            <a:cxnSpLocks/>
          </p:cNvCxnSpPr>
          <p:nvPr/>
        </p:nvCxnSpPr>
        <p:spPr>
          <a:xfrm flipH="1" flipV="1">
            <a:off x="5547375" y="4398083"/>
            <a:ext cx="653278" cy="105961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7359F9-B012-1E26-C69A-76DCE8DFD5A8}"/>
              </a:ext>
            </a:extLst>
          </p:cNvPr>
          <p:cNvCxnSpPr>
            <a:cxnSpLocks/>
          </p:cNvCxnSpPr>
          <p:nvPr/>
        </p:nvCxnSpPr>
        <p:spPr>
          <a:xfrm flipV="1">
            <a:off x="7213092" y="4034561"/>
            <a:ext cx="869197" cy="101860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38721684-1AF6-7ECB-139D-28EF59BFF689}"/>
              </a:ext>
            </a:extLst>
          </p:cNvPr>
          <p:cNvSpPr/>
          <p:nvPr/>
        </p:nvSpPr>
        <p:spPr>
          <a:xfrm>
            <a:off x="6081194" y="5339396"/>
            <a:ext cx="227135" cy="227135"/>
          </a:xfrm>
          <a:prstGeom prst="ellipse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0290D7-6FAF-FB16-70AD-C621A0B40ED1}"/>
              </a:ext>
            </a:extLst>
          </p:cNvPr>
          <p:cNvSpPr/>
          <p:nvPr/>
        </p:nvSpPr>
        <p:spPr>
          <a:xfrm>
            <a:off x="7097285" y="4957850"/>
            <a:ext cx="227135" cy="227135"/>
          </a:xfrm>
          <a:prstGeom prst="ellipse">
            <a:avLst/>
          </a:prstGeom>
          <a:solidFill>
            <a:schemeClr val="accent2">
              <a:lumMod val="40000"/>
              <a:lumOff val="60000"/>
              <a:alpha val="87000"/>
            </a:schemeClr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CD1EEC-4D1E-0928-FFDC-08BB5EC05FE1}"/>
              </a:ext>
            </a:extLst>
          </p:cNvPr>
          <p:cNvCxnSpPr>
            <a:cxnSpLocks/>
          </p:cNvCxnSpPr>
          <p:nvPr/>
        </p:nvCxnSpPr>
        <p:spPr>
          <a:xfrm flipV="1">
            <a:off x="6200653" y="5046875"/>
            <a:ext cx="1044961" cy="41081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1DD5F4-F4F9-19F5-1224-ECD73FF2F2F6}"/>
                  </a:ext>
                </a:extLst>
              </p:cNvPr>
              <p:cNvSpPr txBox="1"/>
              <p:nvPr/>
            </p:nvSpPr>
            <p:spPr>
              <a:xfrm rot="21135766">
                <a:off x="5329640" y="3403245"/>
                <a:ext cx="2578911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1DD5F4-F4F9-19F5-1224-ECD73FF2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5766">
                <a:off x="5329640" y="3403245"/>
                <a:ext cx="2578911" cy="8438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479D89-56A5-E0F1-8E36-84B73B1B7232}"/>
                  </a:ext>
                </a:extLst>
              </p:cNvPr>
              <p:cNvSpPr txBox="1"/>
              <p:nvPr/>
            </p:nvSpPr>
            <p:spPr>
              <a:xfrm rot="478990">
                <a:off x="1891671" y="3730840"/>
                <a:ext cx="1887504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479D89-56A5-E0F1-8E36-84B73B1B7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78990">
                <a:off x="1891671" y="3730840"/>
                <a:ext cx="1887504" cy="843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0111F9-3E0F-15AD-0C59-27012444998A}"/>
                  </a:ext>
                </a:extLst>
              </p:cNvPr>
              <p:cNvSpPr txBox="1"/>
              <p:nvPr/>
            </p:nvSpPr>
            <p:spPr>
              <a:xfrm>
                <a:off x="9007951" y="4117688"/>
                <a:ext cx="32031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 high dimensions, random vectors approximately orthogonal</a:t>
                </a:r>
              </a:p>
              <a:p>
                <a:pPr algn="r"/>
                <a:endParaRPr lang="en-US" sz="2800" b="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0111F9-3E0F-15AD-0C59-27012444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951" y="4117688"/>
                <a:ext cx="3203111" cy="2677656"/>
              </a:xfrm>
              <a:prstGeom prst="rect">
                <a:avLst/>
              </a:prstGeom>
              <a:blipFill>
                <a:blip r:embed="rId12"/>
                <a:stretch>
                  <a:fillRect l="-4348" t="-2830" r="-791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10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[Dasgupta ‘99]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[Arora-Kannan ‘05]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b="1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rad>
                      </m:e>
                    </m:d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, it is information-theoretically impossible to recover the parameters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[Regev-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Vijayaraghavan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‘17]</a:t>
                </a:r>
              </a:p>
              <a:p>
                <a:pPr marL="0" indent="0">
                  <a:buNone/>
                </a:pPr>
                <a:endParaRPr lang="en-US" sz="9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Q: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 threshold tight? i.e. is there an algorithm that works as long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18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4E186B-57CA-9BF5-19B6-A5138AB14B34}"/>
                  </a:ext>
                </a:extLst>
              </p:cNvPr>
              <p:cNvSpPr txBox="1"/>
              <p:nvPr/>
            </p:nvSpPr>
            <p:spPr>
              <a:xfrm>
                <a:off x="2575249" y="2500604"/>
                <a:ext cx="63831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66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4E186B-57CA-9BF5-19B6-A5138AB1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249" y="2500604"/>
                <a:ext cx="638316" cy="1107996"/>
              </a:xfrm>
              <a:prstGeom prst="rect">
                <a:avLst/>
              </a:prstGeom>
              <a:blipFill>
                <a:blip r:embed="rId5"/>
                <a:stretch>
                  <a:fillRect l="-17647" r="-25490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8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937518"/>
                <a:ext cx="11704320" cy="26371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i.e.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𝟎𝟎𝟏</m:t>
                        </m:r>
                      </m:sup>
                    </m:sSup>
                  </m:oMath>
                </a14:m>
                <a:r>
                  <a:rPr lang="en-US" dirty="0"/>
                  <a:t>, time and sample complexity are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polynomial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, we get a 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quasipolynomial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-time</a:t>
                </a:r>
                <a:r>
                  <a:rPr lang="en-US" b="1" dirty="0"/>
                  <a:t> </a:t>
                </a:r>
                <a:r>
                  <a:rPr lang="en-US" dirty="0"/>
                  <a:t>algorithm that achieves the threshold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≍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Algorithm based on running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SoS relaxation (see board)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937518"/>
                <a:ext cx="11704320" cy="2637164"/>
              </a:xfrm>
              <a:blipFill>
                <a:blip r:embed="rId3"/>
                <a:stretch>
                  <a:fillRect l="-1518" t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0A87627-3C04-2DF4-E688-12E4B8CDEA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1294411"/>
                <a:ext cx="11704320" cy="2314371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[Hopkins-Li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’17, </a:t>
                </a:r>
                <a:r>
                  <a:rPr lang="en-US" sz="3200" dirty="0" err="1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Diakonikolas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-Kane-Stewart ‘17, Kothari-Steinhardt-</a:t>
                </a:r>
                <a:r>
                  <a:rPr lang="en-US" sz="3200" dirty="0" err="1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Steurer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‘17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]: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  <m:d>
                      <m:d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1/</m:t>
                            </m:r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there is an algorithm with time and sample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d>
                      <m:d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-time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which recovers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0A87627-3C04-2DF4-E688-12E4B8CD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2314371"/>
              </a:xfrm>
              <a:prstGeom prst="roundRect">
                <a:avLst>
                  <a:gd name="adj" fmla="val 6119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6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that “looks like it came from a single Gaussian”</a:t>
                </a:r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Distinctive feature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moment bounds.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‼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for all 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3"/>
                <a:stretch>
                  <a:fillRect l="-138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that “looks like it came from a single Gaussian”</a:t>
                </a:r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Distinctive feature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moment bounds.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for all 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3"/>
                <a:stretch>
                  <a:fillRect l="-138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5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that “looks like it came from a single Gaussian”</a:t>
                </a:r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Distinctive feature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moment bounds.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  <a:blipFill>
                <a:blip r:embed="rId3"/>
                <a:stretch>
                  <a:fillRect l="-138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BDFC6-E2A1-72C5-3DDD-296CD8186580}"/>
                  </a:ext>
                </a:extLst>
              </p:cNvPr>
              <p:cNvSpPr txBox="1"/>
              <p:nvPr/>
            </p:nvSpPr>
            <p:spPr>
              <a:xfrm>
                <a:off x="1922884" y="5436616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all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even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BDFC6-E2A1-72C5-3DDD-296CD818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5436616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3951" t="-158696" b="-2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69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 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to find a subset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of the samples that satisfies,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  <a:blipFill>
                <a:blip r:embed="rId3"/>
                <a:stretch>
                  <a:fillRect l="-1380" t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6E0F45-5DA5-F9F2-7409-DD4BFABBA043}"/>
                  </a:ext>
                </a:extLst>
              </p:cNvPr>
              <p:cNvSpPr txBox="1"/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all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even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6E0F45-5DA5-F9F2-7409-DD4BFABBA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3951" t="-156989" b="-2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31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the samples that satisfies,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Want: </a:t>
                </a:r>
                <a:r>
                  <a:rPr lang="en-US" dirty="0"/>
                  <a:t>simple proof any such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has large overlap with a component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6151418"/>
              </a:xfrm>
              <a:blipFill>
                <a:blip r:embed="rId3"/>
                <a:stretch>
                  <a:fillRect l="-1380" t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AE08E9-20E3-59DF-2C5D-4209ADF683FF}"/>
                  </a:ext>
                </a:extLst>
              </p:cNvPr>
              <p:cNvSpPr txBox="1"/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particular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i="1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AE08E9-20E3-59DF-2C5D-4209ADF6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6991" t="-156989" b="-2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</a:t>
                </a:r>
                <a:r>
                  <a:rPr lang="en-US" dirty="0" err="1"/>
                  <a:t>.</a:t>
                </a:r>
                <a:r>
                  <a:rPr lang="en-US" dirty="0"/>
                  <a:t> draws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Inefficient algorithm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brute-force search over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find a subset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the samples that satisfies,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Want: </a:t>
                </a:r>
                <a:r>
                  <a:rPr lang="en-US" dirty="0"/>
                  <a:t>simple proof any such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has large overlap with a component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EF23372-39A9-CCA6-D249-4AD4920C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  <a:blipFill>
                <a:blip r:embed="rId3"/>
                <a:stretch>
                  <a:fillRect l="-138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LOW-DEGREE IDENTIFIABILITY</a:t>
            </a:r>
            <a:endParaRPr lang="en-US" b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C8970A-083B-BB30-AE64-C1356CA198D7}"/>
              </a:ext>
            </a:extLst>
          </p:cNvPr>
          <p:cNvSpPr/>
          <p:nvPr/>
        </p:nvSpPr>
        <p:spPr>
          <a:xfrm>
            <a:off x="1794278" y="1294411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B5DDA-14CD-F264-0177-76851C11A865}"/>
              </a:ext>
            </a:extLst>
          </p:cNvPr>
          <p:cNvSpPr/>
          <p:nvPr/>
        </p:nvSpPr>
        <p:spPr>
          <a:xfrm>
            <a:off x="7254552" y="1294411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82F0B-4A28-DDD6-3EF5-8114A197862D}"/>
              </a:ext>
            </a:extLst>
          </p:cNvPr>
          <p:cNvCxnSpPr>
            <a:cxnSpLocks/>
          </p:cNvCxnSpPr>
          <p:nvPr/>
        </p:nvCxnSpPr>
        <p:spPr>
          <a:xfrm>
            <a:off x="5463850" y="2004555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3D952A-FF77-477D-53B6-84141CFDF4D8}"/>
              </a:ext>
            </a:extLst>
          </p:cNvPr>
          <p:cNvSpPr/>
          <p:nvPr/>
        </p:nvSpPr>
        <p:spPr>
          <a:xfrm>
            <a:off x="243840" y="5781314"/>
            <a:ext cx="11704320" cy="65680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65514E-E4CC-DB4A-D7D2-EE94BB185455}"/>
              </a:ext>
            </a:extLst>
          </p:cNvPr>
          <p:cNvSpPr/>
          <p:nvPr/>
        </p:nvSpPr>
        <p:spPr>
          <a:xfrm>
            <a:off x="243840" y="419419"/>
            <a:ext cx="7201989" cy="65680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5AB2FB-E2CE-1AC0-51BC-986DA1BC59FE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7445829" y="747824"/>
            <a:ext cx="4502331" cy="5108134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E743B-91E6-914D-6617-82A1E4D6E407}"/>
                  </a:ext>
                </a:extLst>
              </p:cNvPr>
              <p:cNvSpPr txBox="1"/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m:t>particular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i="1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E743B-91E6-914D-6617-82A1E4D6E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84" y="4688138"/>
                <a:ext cx="8346232" cy="1167820"/>
              </a:xfrm>
              <a:prstGeom prst="rect">
                <a:avLst/>
              </a:prstGeom>
              <a:blipFill>
                <a:blip r:embed="rId4"/>
                <a:stretch>
                  <a:fillRect l="-6991" t="-156989" b="-2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13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 for a center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indicators for points that 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think comprise a component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(component makes up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1/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data)</a:t>
                </a:r>
              </a:p>
              <a:p>
                <a:pPr marL="457200" indent="0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800" b="1" i="1" dirty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is the empirical mean of selected points)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blipFill>
                <a:blip r:embed="rId2"/>
                <a:stretch>
                  <a:fillRect l="-1193" t="-2222" r="-7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 sampled </a:t>
                </a:r>
                <a:r>
                  <a:rPr lang="en-US" sz="2800" dirty="0" err="1"/>
                  <a:t>i.i.d.</a:t>
                </a:r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  <a:blipFill>
                <a:blip r:embed="rId3"/>
                <a:stretch>
                  <a:fillRect l="-1578" t="-105882" b="-1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 err="1">
                <a:cs typeface="Calibri"/>
              </a:rPr>
              <a:t>Pset</a:t>
            </a:r>
            <a:r>
              <a:rPr lang="en-US" dirty="0">
                <a:cs typeface="Calibri"/>
              </a:rPr>
              <a:t> 2 will be released tomorrow, due 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Wednesday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Oct 9</a:t>
            </a:r>
          </a:p>
          <a:p>
            <a:pPr marL="515938" indent="0">
              <a:buNone/>
            </a:pPr>
            <a:r>
              <a:rPr lang="en-US" dirty="0">
                <a:cs typeface="Calibri"/>
              </a:rPr>
              <a:t>2 questions + 1 ungraded question</a:t>
            </a:r>
          </a:p>
          <a:p>
            <a:pPr marL="515938" indent="0">
              <a:buNone/>
            </a:pPr>
            <a:r>
              <a:rPr lang="en-US" b="1" dirty="0">
                <a:solidFill>
                  <a:schemeClr val="accent2"/>
                </a:solidFill>
                <a:cs typeface="Calibri"/>
              </a:rPr>
              <a:t>Please start early!</a:t>
            </a:r>
            <a:r>
              <a:rPr lang="en-US" dirty="0">
                <a:cs typeface="Calibri"/>
              </a:rPr>
              <a:t> You are </a:t>
            </a:r>
            <a:r>
              <a:rPr lang="en-US" b="1" dirty="0">
                <a:solidFill>
                  <a:schemeClr val="accent2"/>
                </a:solidFill>
                <a:cs typeface="Calibri"/>
              </a:rPr>
              <a:t>strongly encouraged to work in groups</a:t>
            </a:r>
            <a:r>
              <a:rPr lang="en-US" dirty="0">
                <a:cs typeface="Calibri"/>
              </a:rPr>
              <a:t> (with proper acknowledgments)</a:t>
            </a:r>
          </a:p>
          <a:p>
            <a:pPr>
              <a:buFontTx/>
              <a:buChar char="-"/>
            </a:pPr>
            <a:r>
              <a:rPr lang="en-US" dirty="0" err="1">
                <a:cs typeface="Calibri"/>
              </a:rPr>
              <a:t>ToC</a:t>
            </a:r>
            <a:r>
              <a:rPr lang="en-US" dirty="0">
                <a:cs typeface="Calibri"/>
              </a:rPr>
              <a:t> seminar today (3.301-3.302): Jason Li (CMU) – fast 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 for a center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indicators for points that 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think comprise a component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(component makes up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1/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data)</a:t>
                </a:r>
              </a:p>
              <a:p>
                <a:pPr marL="457200" indent="0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dirty="0">
                            <a:solidFill>
                              <a:srgbClr val="F692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F692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800" b="1" i="1" dirty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692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is the empirical mean of selected points)</a:t>
                </a:r>
              </a:p>
              <a:p>
                <a:pPr marL="457200" indent="0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dirty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 dirty="0" smtClean="0">
                                        <a:solidFill>
                                          <a:srgbClr val="D88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rgbClr val="D88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dirty="0" smtClean="0">
                                        <a:solidFill>
                                          <a:srgbClr val="D88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D883FF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nary>
                    <m:r>
                      <a:rPr lang="en-US" sz="2800" b="1" i="1" dirty="0" smtClean="0">
                        <a:solidFill>
                          <a:srgbClr val="D883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D883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en-US" sz="2800" b="1" i="1" dirty="0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(empirical moments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 Gaussian)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919681"/>
                <a:ext cx="11704319" cy="5134262"/>
              </a:xfrm>
              <a:prstGeom prst="rect">
                <a:avLst/>
              </a:prstGeom>
              <a:blipFill>
                <a:blip r:embed="rId2"/>
                <a:stretch>
                  <a:fillRect l="-1193" t="-2222" r="-759" b="-642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 sampled </a:t>
                </a:r>
                <a:r>
                  <a:rPr lang="en-US" sz="2800" dirty="0" err="1"/>
                  <a:t>i.i.d.</a:t>
                </a:r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624279"/>
              </a:xfrm>
              <a:blipFill>
                <a:blip r:embed="rId3"/>
                <a:stretch>
                  <a:fillRect l="-1578" t="-105882" b="-1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B729E-0E6F-CCFB-9DF8-158EB558B2C3}"/>
                  </a:ext>
                </a:extLst>
              </p:cNvPr>
              <p:cNvSpPr txBox="1"/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all vectors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D883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>
                  <a:solidFill>
                    <a:srgbClr val="D88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B729E-0E6F-CCFB-9DF8-158EB558B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blipFill>
                <a:blip r:embed="rId4"/>
                <a:stretch>
                  <a:fillRect t="-23077" b="-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pic>
        <p:nvPicPr>
          <p:cNvPr id="11" name="Picture 10" descr="A blue screen with white text&#10;&#10;Description automatically generated">
            <a:extLst>
              <a:ext uri="{FF2B5EF4-FFF2-40B4-BE49-F238E27FC236}">
                <a16:creationId xmlns:a16="http://schemas.microsoft.com/office/drawing/2014/main" id="{69FEF42A-F01A-4139-1705-233032F22F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984" y="1321997"/>
            <a:ext cx="11602758" cy="513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6DF14E-B103-909C-88F8-EE465BBE9227}"/>
                  </a:ext>
                </a:extLst>
              </p:cNvPr>
              <p:cNvSpPr txBox="1"/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all vectors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D883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>
                  <a:solidFill>
                    <a:srgbClr val="D88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6DF14E-B103-909C-88F8-EE465BBE9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14" y="6277465"/>
                <a:ext cx="6415086" cy="480131"/>
              </a:xfrm>
              <a:prstGeom prst="rect">
                <a:avLst/>
              </a:prstGeom>
              <a:blipFill>
                <a:blip r:embed="rId3"/>
                <a:stretch>
                  <a:fillRect t="-23077" b="-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7688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screen with white text&#10;&#10;Description automatically generated">
            <a:extLst>
              <a:ext uri="{FF2B5EF4-FFF2-40B4-BE49-F238E27FC236}">
                <a16:creationId xmlns:a16="http://schemas.microsoft.com/office/drawing/2014/main" id="{F7F6C414-2572-55F6-8415-95251A01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984" y="1321997"/>
            <a:ext cx="7336032" cy="3246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SUBTLETIES 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FB9DA8F-B7A9-837E-6B2B-D77F09074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514850"/>
                <a:ext cx="11704320" cy="2059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Will need to pick a special objective that forces the pseudo-distribution to look like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uniform distribution </a:t>
                </a:r>
                <a:r>
                  <a:rPr lang="en-US" dirty="0"/>
                  <a:t>over components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Cannot afford to just output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</m:oMath>
                </a14:m>
                <a:r>
                  <a:rPr lang="en-US" dirty="0"/>
                  <a:t>, need fancier “rounding algorithm”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FB9DA8F-B7A9-837E-6B2B-D77F09074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514850"/>
                <a:ext cx="11704320" cy="2059832"/>
              </a:xfrm>
              <a:blipFill>
                <a:blip r:embed="rId3"/>
                <a:stretch>
                  <a:fillRect l="-1410" r="-1518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0CC6F2-4E29-A2FD-5CF3-6DF5DB4094B9}"/>
                  </a:ext>
                </a:extLst>
              </p:cNvPr>
              <p:cNvSpPr txBox="1"/>
              <p:nvPr/>
            </p:nvSpPr>
            <p:spPr>
              <a:xfrm>
                <a:off x="7886700" y="1294411"/>
                <a:ext cx="4136688" cy="298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Unlike in robust regression,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“ground truths”, instead of just 1! 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 fact, any distribution over components yields a valid pseudo-distribution...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0CC6F2-4E29-A2FD-5CF3-6DF5DB40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1294411"/>
                <a:ext cx="4136688" cy="2985433"/>
              </a:xfrm>
              <a:prstGeom prst="rect">
                <a:avLst/>
              </a:prstGeom>
              <a:blipFill>
                <a:blip r:embed="rId4"/>
                <a:stretch>
                  <a:fillRect l="-3374" t="-2119" r="-5521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212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E4C72A-94DB-1357-C22E-30380C617E03}"/>
              </a:ext>
            </a:extLst>
          </p:cNvPr>
          <p:cNvGrpSpPr/>
          <p:nvPr/>
        </p:nvGrpSpPr>
        <p:grpSpPr>
          <a:xfrm>
            <a:off x="1633710" y="1294411"/>
            <a:ext cx="7981345" cy="762041"/>
            <a:chOff x="1758401" y="1294411"/>
            <a:chExt cx="7981345" cy="762041"/>
          </a:xfrm>
        </p:grpSpPr>
        <p:pic>
          <p:nvPicPr>
            <p:cNvPr id="11" name="Picture 10" descr="A blue screen with white text&#10;&#10;Description automatically generated">
              <a:extLst>
                <a:ext uri="{FF2B5EF4-FFF2-40B4-BE49-F238E27FC236}">
                  <a16:creationId xmlns:a16="http://schemas.microsoft.com/office/drawing/2014/main" id="{69FEF42A-F01A-4139-1705-233032F22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t="85158" r="52457"/>
            <a:stretch/>
          </p:blipFill>
          <p:spPr>
            <a:xfrm>
              <a:off x="1758401" y="1294411"/>
              <a:ext cx="5516361" cy="7620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/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sz="2800" dirty="0">
                      <a:solidFill>
                        <a:srgbClr val="D883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for all vectors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D883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blipFill>
                  <a:blip r:embed="rId3"/>
                  <a:stretch>
                    <a:fillRect t="-23077" r="-437" b="-43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quantify over all vectors?</a:t>
                </a: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We can encode all of this in a big tensor</a:t>
                </a:r>
              </a:p>
              <a:p>
                <a:pPr marL="0" indent="0" algn="ctr">
                  <a:buNone/>
                </a:pPr>
                <a:endParaRPr lang="en-US" sz="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700" b="0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could just use the following constraint:</a:t>
                </a: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𝐈𝐝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  <a:blipFill>
                <a:blip r:embed="rId4"/>
                <a:stretch>
                  <a:fillRect l="-1410" t="-13636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960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E4C72A-94DB-1357-C22E-30380C617E03}"/>
              </a:ext>
            </a:extLst>
          </p:cNvPr>
          <p:cNvGrpSpPr/>
          <p:nvPr/>
        </p:nvGrpSpPr>
        <p:grpSpPr>
          <a:xfrm>
            <a:off x="1633710" y="1294411"/>
            <a:ext cx="7981345" cy="762041"/>
            <a:chOff x="1758401" y="1294411"/>
            <a:chExt cx="7981345" cy="762041"/>
          </a:xfrm>
        </p:grpSpPr>
        <p:pic>
          <p:nvPicPr>
            <p:cNvPr id="11" name="Picture 10" descr="A blue screen with white text&#10;&#10;Description automatically generated">
              <a:extLst>
                <a:ext uri="{FF2B5EF4-FFF2-40B4-BE49-F238E27FC236}">
                  <a16:creationId xmlns:a16="http://schemas.microsoft.com/office/drawing/2014/main" id="{69FEF42A-F01A-4139-1705-233032F22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t="85158" r="52457"/>
            <a:stretch/>
          </p:blipFill>
          <p:spPr>
            <a:xfrm>
              <a:off x="1758401" y="1294411"/>
              <a:ext cx="5516361" cy="7620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/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sz="2800" dirty="0">
                      <a:solidFill>
                        <a:srgbClr val="D883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for all vectors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D883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blipFill>
                  <a:blip r:embed="rId3"/>
                  <a:stretch>
                    <a:fillRect t="-23077" r="-437" b="-43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quantify over all vectors?</a:t>
                </a: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We can encode all of this in a big tensor</a:t>
                </a:r>
              </a:p>
              <a:p>
                <a:pPr marL="0" indent="0" algn="ctr">
                  <a:buNone/>
                </a:pPr>
                <a:endParaRPr lang="en-US" sz="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700" b="0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could just use the following constraint:</a:t>
                </a: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𝐈𝐝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⊗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something</m:t>
                      </m:r>
                      <m: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small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  <a:blipFill>
                <a:blip r:embed="rId4"/>
                <a:stretch>
                  <a:fillRect l="-1410" t="-13636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9354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SOS PROGRAM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E4C72A-94DB-1357-C22E-30380C617E03}"/>
              </a:ext>
            </a:extLst>
          </p:cNvPr>
          <p:cNvGrpSpPr/>
          <p:nvPr/>
        </p:nvGrpSpPr>
        <p:grpSpPr>
          <a:xfrm>
            <a:off x="1633710" y="1294411"/>
            <a:ext cx="7981345" cy="762041"/>
            <a:chOff x="1758401" y="1294411"/>
            <a:chExt cx="7981345" cy="762041"/>
          </a:xfrm>
        </p:grpSpPr>
        <p:pic>
          <p:nvPicPr>
            <p:cNvPr id="11" name="Picture 10" descr="A blue screen with white text&#10;&#10;Description automatically generated">
              <a:extLst>
                <a:ext uri="{FF2B5EF4-FFF2-40B4-BE49-F238E27FC236}">
                  <a16:creationId xmlns:a16="http://schemas.microsoft.com/office/drawing/2014/main" id="{69FEF42A-F01A-4139-1705-233032F22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5158" r="52457"/>
            <a:stretch/>
          </p:blipFill>
          <p:spPr>
            <a:xfrm>
              <a:off x="1758401" y="1294411"/>
              <a:ext cx="5516361" cy="7620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/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lvl="0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sz="2800" dirty="0">
                      <a:solidFill>
                        <a:srgbClr val="D883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for all vectors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D883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rgbClr val="D883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6DF14E-B103-909C-88F8-EE465BBE9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4" y="1421510"/>
                  <a:ext cx="2904112" cy="480131"/>
                </a:xfrm>
                <a:prstGeom prst="rect">
                  <a:avLst/>
                </a:prstGeom>
                <a:blipFill>
                  <a:blip r:embed="rId4"/>
                  <a:stretch>
                    <a:fillRect t="-23077" r="-437" b="-43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quantify over all vectors?</a:t>
                </a: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We can encode all of this in a big tensor</a:t>
                </a:r>
              </a:p>
              <a:p>
                <a:pPr marL="0" indent="0" algn="ctr">
                  <a:buNone/>
                </a:pPr>
                <a:endParaRPr lang="en-US" sz="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700" b="0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could just use the following constraint:</a:t>
                </a: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𝐈𝐝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⊗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1D7E24CA-BFE3-9987-5250-1A9524DCA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305503"/>
                <a:ext cx="11704320" cy="4455516"/>
              </a:xfrm>
              <a:blipFill>
                <a:blip r:embed="rId5"/>
                <a:stretch>
                  <a:fillRect l="-1410" t="-13636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104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6BCD-06AF-39FA-E890-41A2C084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48B9D-CB26-60D5-848F-905CBCB7D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Last time:</a:t>
                </a:r>
                <a:r>
                  <a:rPr lang="en-US" dirty="0"/>
                  <a:t> SoS basics, application to robust regression</a:t>
                </a:r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Algorithm: </a:t>
                </a:r>
              </a:p>
              <a:p>
                <a:pPr marL="974725" indent="-515938">
                  <a:buAutoNum type="arabicPeriod"/>
                </a:pPr>
                <a:r>
                  <a:rPr lang="en-US" dirty="0"/>
                  <a:t>Set up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system of polynomial inequalities </a:t>
                </a:r>
                <a:r>
                  <a:rPr lang="en-US" dirty="0"/>
                  <a:t>in variables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974725" indent="-515938">
                  <a:buAutoNum type="arabicPeriod"/>
                </a:pPr>
                <a:r>
                  <a:rPr lang="en-US" dirty="0"/>
                  <a:t>Optimize an objective over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pseudo-distributions over solutions</a:t>
                </a:r>
              </a:p>
              <a:p>
                <a:pPr marL="974725" indent="-515938">
                  <a:buAutoNum type="arabicPeriod"/>
                </a:pPr>
                <a:r>
                  <a:rPr lang="en-US" dirty="0"/>
                  <a:t>Give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“simple proof of identifiability”</a:t>
                </a:r>
                <a:r>
                  <a:rPr lang="en-US" b="1" dirty="0"/>
                  <a:t> </a:t>
                </a:r>
                <a:r>
                  <a:rPr lang="en-US" dirty="0"/>
                  <a:t>that global optimizer has small clean MSE</a:t>
                </a:r>
              </a:p>
              <a:p>
                <a:pPr marL="974725" indent="-515938">
                  <a:buAutoNum type="arabicPeriod"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Rounding step: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Today:</a:t>
                </a:r>
                <a:r>
                  <a:rPr lang="en-US" dirty="0"/>
                  <a:t> application to learning mixtures of Gaussians</a:t>
                </a:r>
              </a:p>
              <a:p>
                <a:pPr marL="458788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System of inequalities and rounding step will be trickier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48B9D-CB26-60D5-848F-905CBCB7D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1193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86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OF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Unknown parameters: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Centers: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Mixing weights: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s.t.</a:t>
                </a: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Given: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ea typeface="Cambria Math" panose="02040503050406030204" pitchFamily="18" charset="0"/>
                  </a:rPr>
                  <a:t>i.i.d.</a:t>
                </a:r>
                <a:r>
                  <a:rPr lang="en-US" b="0" dirty="0">
                    <a:ea typeface="Cambria Math" panose="02040503050406030204" pitchFamily="18" charset="0"/>
                  </a:rPr>
                  <a:t> samples from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up to small additive error</a:t>
                </a:r>
              </a:p>
              <a:p>
                <a:pPr marL="0" indent="0">
                  <a:buNone/>
                </a:pPr>
                <a:r>
                  <a:rPr lang="en-US" dirty="0"/>
                  <a:t>For simplicity, in this lecture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b="-1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78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OF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Unknown parameters: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Centers: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Given: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ea typeface="Cambria Math" panose="02040503050406030204" pitchFamily="18" charset="0"/>
                  </a:rPr>
                  <a:t>i.i.d.</a:t>
                </a:r>
                <a:r>
                  <a:rPr lang="en-US" b="0" dirty="0">
                    <a:ea typeface="Cambria Math" panose="02040503050406030204" pitchFamily="18" charset="0"/>
                  </a:rPr>
                  <a:t> samples from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up to small additive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b="-1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91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7804-9158-DDFA-6AA0-52B12A94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TENSOR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02826-D13B-5E95-31F9-866F3D5DC8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’s are robustly linearly independent, can use </a:t>
                </a:r>
                <a:r>
                  <a:rPr lang="en-US" b="0" dirty="0" err="1"/>
                  <a:t>Jennrich’s</a:t>
                </a:r>
                <a:endParaRPr lang="en-US" dirty="0"/>
              </a:p>
              <a:p>
                <a:pPr marL="0" indent="0">
                  <a:buNone/>
                </a:pPr>
                <a:endParaRPr lang="en-US" sz="1100" b="0" dirty="0"/>
              </a:p>
              <a:p>
                <a:pPr marL="0" indent="0">
                  <a:buNone/>
                </a:pPr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, this cannot hold ---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overcomplete regime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Lecture 3:</a:t>
                </a:r>
                <a:r>
                  <a:rPr lang="en-US" dirty="0"/>
                  <a:t> tensor power method on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tensor empirically seems to work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ℓ/2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’s are </a:t>
                </a:r>
                <a:r>
                  <a:rPr lang="en-US" b="1" dirty="0">
                    <a:solidFill>
                      <a:schemeClr val="accent3"/>
                    </a:solidFill>
                  </a:rPr>
                  <a:t>random</a:t>
                </a:r>
              </a:p>
              <a:p>
                <a:pPr marL="0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Lecture 4:</a:t>
                </a:r>
                <a:r>
                  <a:rPr lang="en-US" dirty="0"/>
                  <a:t> </a:t>
                </a:r>
                <a:r>
                  <a:rPr lang="en-US" dirty="0" err="1"/>
                  <a:t>Jennrich’s</a:t>
                </a:r>
                <a:r>
                  <a:rPr lang="en-US" dirty="0"/>
                  <a:t> on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dirty="0"/>
                  <a:t> moment tensor provably works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(ℓ−1)/2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’s are </a:t>
                </a:r>
                <a:r>
                  <a:rPr lang="en-US" b="1" dirty="0">
                    <a:solidFill>
                      <a:schemeClr val="accent3"/>
                    </a:solidFill>
                  </a:rPr>
                  <a:t>smoothed</a:t>
                </a:r>
              </a:p>
              <a:p>
                <a:pPr marL="0" indent="0">
                  <a:buNone/>
                </a:pPr>
                <a:endParaRPr lang="en-US" sz="1100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Today: </a:t>
                </a:r>
                <a:r>
                  <a:rPr lang="en-US" dirty="0"/>
                  <a:t>Instead of assuming centers are “non-degenerate”, we will just assume they are somewhat well-separated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02826-D13B-5E95-31F9-866F3D5DC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2278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D12A-E0DB-3D0E-EF2A-B1A69598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OF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Unknown parameters: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Centers: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en-US" dirty="0"/>
                  <a:t>(Minimum separation: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Given: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ea typeface="Cambria Math" panose="02040503050406030204" pitchFamily="18" charset="0"/>
                  </a:rPr>
                  <a:t>i.i.d.</a:t>
                </a:r>
                <a:r>
                  <a:rPr lang="en-US" b="0" dirty="0">
                    <a:ea typeface="Cambria Math" panose="02040503050406030204" pitchFamily="18" charset="0"/>
                  </a:rPr>
                  <a:t> samples from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up to small additive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Note:</a:t>
                </a:r>
                <a:r>
                  <a:rPr lang="en-US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assume WLOG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≝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Id</m:t>
                      </m:r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singular subspace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given by span(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),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can project to this subspace and now we have sample access 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𝐈𝐝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26379" r="-976" b="-17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56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MIXTURES OF GAUSSIANS – THRESHOLD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9D12A-E0DB-3D0E-EF2A-B1A69598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[Dasgupta ‘99]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so components are nearly disjoint and a trivial clustering algorithm will work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D0808-E1D3-F4AD-D7B4-78407DEF2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450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1676</Words>
  <Application>Microsoft Macintosh PowerPoint</Application>
  <PresentationFormat>Widescreen</PresentationFormat>
  <Paragraphs>251</Paragraphs>
  <Slides>25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1_Office Theme</vt:lpstr>
      <vt:lpstr>CS 2243: ALGORITHMS FOR DATA SCIENCE LECTURE 6 (9/25)</vt:lpstr>
      <vt:lpstr>ANNOUNCEMENTS</vt:lpstr>
      <vt:lpstr>PLAN</vt:lpstr>
      <vt:lpstr>MIXTURES OF GAUSSIANS</vt:lpstr>
      <vt:lpstr>MIXTURES OF GAUSSIANS</vt:lpstr>
      <vt:lpstr>REMINDER: TENSOR DECOMPOSITION</vt:lpstr>
      <vt:lpstr>MIXTURES OF GAUSSIANS</vt:lpstr>
      <vt:lpstr>MIXTURES OF GAUSSIANS – THRESHOLD FOR Δ</vt:lpstr>
      <vt:lpstr>MIXTURES OF GAUSSIANS – THRESHOLD FOR Δ</vt:lpstr>
      <vt:lpstr>MIXTURES OF GAUSSIANS – THRESHOLD FOR Δ</vt:lpstr>
      <vt:lpstr>MIXTURES OF GAUSSIANS – THRESHOLD FOR Δ</vt:lpstr>
      <vt:lpstr>MIXTURES OF GAUSSIANS – THRESHOLD FOR Δ</vt:lpstr>
      <vt:lpstr>LOW-DEGREE IDENTIFIABILITY</vt:lpstr>
      <vt:lpstr>LOW-DEGREE IDENTIFIABILITY</vt:lpstr>
      <vt:lpstr>LOW-DEGREE IDENTIFIABILITY</vt:lpstr>
      <vt:lpstr>LOW-DEGREE IDENTIFIABILITY</vt:lpstr>
      <vt:lpstr>LOW-DEGREE IDENTIFIABILITY</vt:lpstr>
      <vt:lpstr>LOW-DEGREE IDENTIFIABILITY</vt:lpstr>
      <vt:lpstr>THE SOS PROGRAM </vt:lpstr>
      <vt:lpstr>THE SOS PROGRAM </vt:lpstr>
      <vt:lpstr>THE SOS PROGRAM </vt:lpstr>
      <vt:lpstr>SUBTLETIES AHEAD</vt:lpstr>
      <vt:lpstr>THE SOS PROGRAM </vt:lpstr>
      <vt:lpstr>THE SOS PROGRAM </vt:lpstr>
      <vt:lpstr>THE SOS PROGRAM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5 (9/20)</dc:title>
  <dc:creator>Chen, Sitan</dc:creator>
  <cp:lastModifiedBy>Chen, Sitan</cp:lastModifiedBy>
  <cp:revision>21</cp:revision>
  <dcterms:created xsi:type="dcterms:W3CDTF">2023-09-19T19:32:23Z</dcterms:created>
  <dcterms:modified xsi:type="dcterms:W3CDTF">2024-09-25T01:46:01Z</dcterms:modified>
</cp:coreProperties>
</file>