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1130" r:id="rId3"/>
    <p:sldId id="983" r:id="rId4"/>
    <p:sldId id="1110" r:id="rId5"/>
    <p:sldId id="1111" r:id="rId6"/>
    <p:sldId id="1129" r:id="rId7"/>
    <p:sldId id="1128" r:id="rId8"/>
    <p:sldId id="1113" r:id="rId9"/>
    <p:sldId id="1112" r:id="rId10"/>
    <p:sldId id="1114" r:id="rId11"/>
    <p:sldId id="1115" r:id="rId12"/>
    <p:sldId id="1116" r:id="rId13"/>
    <p:sldId id="1117" r:id="rId14"/>
    <p:sldId id="1119" r:id="rId15"/>
    <p:sldId id="1120" r:id="rId16"/>
    <p:sldId id="1125" r:id="rId17"/>
    <p:sldId id="1121" r:id="rId18"/>
    <p:sldId id="1122" r:id="rId19"/>
    <p:sldId id="1124" r:id="rId20"/>
    <p:sldId id="1123" r:id="rId21"/>
    <p:sldId id="1126" r:id="rId22"/>
    <p:sldId id="112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142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76"/>
    <p:restoredTop sz="96327"/>
  </p:normalViewPr>
  <p:slideViewPr>
    <p:cSldViewPr snapToGrid="0">
      <p:cViewPr varScale="1">
        <p:scale>
          <a:sx n="109" d="100"/>
          <a:sy n="109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E738-9014-8B46-A6BA-7E31B0FBB171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24C6-8ECF-BE4D-A0EA-28DD5A21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0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1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0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2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22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6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</a:t>
            </a: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4 (9/16)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19579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SMOOTHED ANALYSIS AND OVERCOMPLETE TENSORS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664E4-4F83-038B-560F-18B0340F49FD}"/>
                  </a:ext>
                </a:extLst>
              </p:cNvPr>
              <p:cNvSpPr txBox="1"/>
              <p:nvPr/>
            </p:nvSpPr>
            <p:spPr>
              <a:xfrm>
                <a:off x="4835047" y="2846789"/>
                <a:ext cx="864660" cy="5822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664E4-4F83-038B-560F-18B0340F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47" y="2846789"/>
                <a:ext cx="864660" cy="582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9CC38B-90CF-E375-87CD-87B3557F2C28}"/>
                  </a:ext>
                </a:extLst>
              </p:cNvPr>
              <p:cNvSpPr txBox="1"/>
              <p:nvPr/>
            </p:nvSpPr>
            <p:spPr>
              <a:xfrm>
                <a:off x="7718121" y="2846788"/>
                <a:ext cx="864660" cy="5822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9CC38B-90CF-E375-87CD-87B3557F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21" y="2846788"/>
                <a:ext cx="864660" cy="582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apply </a:t>
                </a:r>
                <a:r>
                  <a:rPr lang="en-US" dirty="0" err="1"/>
                  <a:t>Jennrich’s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linearly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indep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882650" indent="0">
                  <a:buNone/>
                </a:pPr>
                <a:endParaRPr lang="en-US" sz="1100" dirty="0"/>
              </a:p>
              <a:p>
                <a:pPr marL="882650" indent="0">
                  <a:buNone/>
                </a:pPr>
                <a:endParaRPr lang="en-US" sz="1100" dirty="0"/>
              </a:p>
              <a:p>
                <a:pPr marL="11113" indent="0">
                  <a:buNone/>
                </a:pPr>
                <a:r>
                  <a:rPr lang="en-US" dirty="0"/>
                  <a:t>In lecture 2, we saw that this is the case when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linearly </a:t>
                </a:r>
                <a:r>
                  <a:rPr lang="en-US" dirty="0" err="1"/>
                  <a:t>indep</a:t>
                </a:r>
                <a:r>
                  <a:rPr lang="en-US" dirty="0"/>
                  <a:t>., but 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 r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/>
              <p:nvPr/>
            </p:nvSpPr>
            <p:spPr>
              <a:xfrm>
                <a:off x="243840" y="5726428"/>
                <a:ext cx="11704320" cy="545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Hope</a:t>
                </a:r>
                <a:r>
                  <a:rPr lang="en-US" sz="3200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-dimensional, so can even handle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726428"/>
                <a:ext cx="11704320" cy="545599"/>
              </a:xfrm>
              <a:prstGeom prst="rect">
                <a:avLst/>
              </a:prstGeom>
              <a:blipFill>
                <a:blip r:embed="rId3"/>
                <a:stretch>
                  <a:fillRect l="-1410" t="-22727" b="-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7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066795"/>
                <a:ext cx="11704320" cy="45078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Counterexample</a:t>
                </a:r>
                <a:r>
                  <a:rPr lang="en-US" dirty="0">
                    <a:solidFill>
                      <a:schemeClr val="accent6"/>
                    </a:solidFill>
                  </a:rPr>
                  <a:t>: </a:t>
                </a: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two orthonormal bases. Then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𝐯𝐞𝐜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𝐈𝐝</m:t>
                      </m:r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𝐯𝐞𝐜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dirty="0" err="1"/>
                  <a:t>i.e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’s are linearly independent </a:t>
                </a:r>
                <a:r>
                  <a:rPr lang="en-US" dirty="0">
                    <a:sym typeface="Wingdings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066795"/>
                <a:ext cx="11704320" cy="4507887"/>
              </a:xfrm>
              <a:blipFill>
                <a:blip r:embed="rId2"/>
                <a:stretch>
                  <a:fillRect l="-1410" t="-3090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704320" cy="545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Hope</a:t>
                </a:r>
                <a:r>
                  <a:rPr lang="en-US" sz="3200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-dimensional, so can even handle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45599"/>
              </a:xfrm>
              <a:prstGeom prst="rect">
                <a:avLst/>
              </a:prstGeom>
              <a:blipFill>
                <a:blip r:embed="rId3"/>
                <a:stretch>
                  <a:fillRect l="-1410" t="-22727" b="-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57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1:</a:t>
                </a:r>
                <a:r>
                  <a:rPr lang="en-US" dirty="0"/>
                  <a:t> For “random” problem instances,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[hard instance]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“Average-case analysis”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2638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08E6DE-822A-D85A-5276-9FB17312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67" y="2042457"/>
            <a:ext cx="6057900" cy="3302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1CD06A-2BA3-86DA-D7FD-953EB50874AA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C60B00-A942-84AC-C5E6-37868AB418EC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2B430F-939A-0FA7-A573-C0AC6EA8B879}"/>
              </a:ext>
            </a:extLst>
          </p:cNvPr>
          <p:cNvSpPr>
            <a:spLocks/>
          </p:cNvSpPr>
          <p:nvPr/>
        </p:nvSpPr>
        <p:spPr>
          <a:xfrm rot="16200000">
            <a:off x="3600839" y="-1447154"/>
            <a:ext cx="4981320" cy="10238598"/>
          </a:xfrm>
          <a:prstGeom prst="roundRect">
            <a:avLst>
              <a:gd name="adj" fmla="val 11139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lose-up of a document&#10;&#10;Description automatically generated">
            <a:extLst>
              <a:ext uri="{FF2B5EF4-FFF2-40B4-BE49-F238E27FC236}">
                <a16:creationId xmlns:a16="http://schemas.microsoft.com/office/drawing/2014/main" id="{1D72F60D-B0D8-5E3A-6C0F-F8306559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419" y="1416226"/>
            <a:ext cx="9748700" cy="4483533"/>
          </a:xfrm>
          <a:prstGeom prst="roundRect">
            <a:avLst>
              <a:gd name="adj" fmla="val 88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20BDA2-D799-CFF4-80C6-4A56244EA056}"/>
              </a:ext>
            </a:extLst>
          </p:cNvPr>
          <p:cNvSpPr/>
          <p:nvPr/>
        </p:nvSpPr>
        <p:spPr>
          <a:xfrm>
            <a:off x="1352811" y="3429000"/>
            <a:ext cx="9457151" cy="866715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908FD-6599-3934-61E8-755FDBA1947B}"/>
              </a:ext>
            </a:extLst>
          </p:cNvPr>
          <p:cNvSpPr/>
          <p:nvPr/>
        </p:nvSpPr>
        <p:spPr>
          <a:xfrm>
            <a:off x="1352812" y="4258137"/>
            <a:ext cx="2035568" cy="263759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4D2932-8407-8340-5B84-FEC12B5B991F}"/>
              </a:ext>
            </a:extLst>
          </p:cNvPr>
          <p:cNvSpPr>
            <a:spLocks/>
          </p:cNvSpPr>
          <p:nvPr/>
        </p:nvSpPr>
        <p:spPr>
          <a:xfrm rot="16200000">
            <a:off x="4124458" y="-2014191"/>
            <a:ext cx="4936118" cy="10238599"/>
          </a:xfrm>
          <a:prstGeom prst="roundRect">
            <a:avLst>
              <a:gd name="adj" fmla="val 11139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lose-up of a document&#10;&#10;Description automatically generated">
            <a:extLst>
              <a:ext uri="{FF2B5EF4-FFF2-40B4-BE49-F238E27FC236}">
                <a16:creationId xmlns:a16="http://schemas.microsoft.com/office/drawing/2014/main" id="{1F52935A-C15D-1DC1-840A-67238B4E30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58"/>
          <a:stretch/>
        </p:blipFill>
        <p:spPr>
          <a:xfrm>
            <a:off x="1718167" y="860924"/>
            <a:ext cx="9748700" cy="4483533"/>
          </a:xfrm>
          <a:prstGeom prst="roundRect">
            <a:avLst>
              <a:gd name="adj" fmla="val 1052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text on a white background&#10;&#10;Description automatically generated">
            <a:extLst>
              <a:ext uri="{FF2B5EF4-FFF2-40B4-BE49-F238E27FC236}">
                <a16:creationId xmlns:a16="http://schemas.microsoft.com/office/drawing/2014/main" id="{9734A936-4ABE-9FC9-B939-33CB565D8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060" y="1284832"/>
            <a:ext cx="9349650" cy="3635716"/>
          </a:xfrm>
          <a:prstGeom prst="rect">
            <a:avLst/>
          </a:prstGeom>
          <a:ln w="63500" cmpd="tri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418340"/>
                      <a:gd name="connsiteY0" fmla="*/ 0 h 3635716"/>
                      <a:gd name="connsiteX1" fmla="*/ 588646 w 9418340"/>
                      <a:gd name="connsiteY1" fmla="*/ 0 h 3635716"/>
                      <a:gd name="connsiteX2" fmla="*/ 1271476 w 9418340"/>
                      <a:gd name="connsiteY2" fmla="*/ 0 h 3635716"/>
                      <a:gd name="connsiteX3" fmla="*/ 1954306 w 9418340"/>
                      <a:gd name="connsiteY3" fmla="*/ 0 h 3635716"/>
                      <a:gd name="connsiteX4" fmla="*/ 2731319 w 9418340"/>
                      <a:gd name="connsiteY4" fmla="*/ 0 h 3635716"/>
                      <a:gd name="connsiteX5" fmla="*/ 3319965 w 9418340"/>
                      <a:gd name="connsiteY5" fmla="*/ 0 h 3635716"/>
                      <a:gd name="connsiteX6" fmla="*/ 4002795 w 9418340"/>
                      <a:gd name="connsiteY6" fmla="*/ 0 h 3635716"/>
                      <a:gd name="connsiteX7" fmla="*/ 4591441 w 9418340"/>
                      <a:gd name="connsiteY7" fmla="*/ 0 h 3635716"/>
                      <a:gd name="connsiteX8" fmla="*/ 5180087 w 9418340"/>
                      <a:gd name="connsiteY8" fmla="*/ 0 h 3635716"/>
                      <a:gd name="connsiteX9" fmla="*/ 5768733 w 9418340"/>
                      <a:gd name="connsiteY9" fmla="*/ 0 h 3635716"/>
                      <a:gd name="connsiteX10" fmla="*/ 6074829 w 9418340"/>
                      <a:gd name="connsiteY10" fmla="*/ 0 h 3635716"/>
                      <a:gd name="connsiteX11" fmla="*/ 6757659 w 9418340"/>
                      <a:gd name="connsiteY11" fmla="*/ 0 h 3635716"/>
                      <a:gd name="connsiteX12" fmla="*/ 7063755 w 9418340"/>
                      <a:gd name="connsiteY12" fmla="*/ 0 h 3635716"/>
                      <a:gd name="connsiteX13" fmla="*/ 7652401 w 9418340"/>
                      <a:gd name="connsiteY13" fmla="*/ 0 h 3635716"/>
                      <a:gd name="connsiteX14" fmla="*/ 8429414 w 9418340"/>
                      <a:gd name="connsiteY14" fmla="*/ 0 h 3635716"/>
                      <a:gd name="connsiteX15" fmla="*/ 9418340 w 9418340"/>
                      <a:gd name="connsiteY15" fmla="*/ 0 h 3635716"/>
                      <a:gd name="connsiteX16" fmla="*/ 9418340 w 9418340"/>
                      <a:gd name="connsiteY16" fmla="*/ 555745 h 3635716"/>
                      <a:gd name="connsiteX17" fmla="*/ 9418340 w 9418340"/>
                      <a:gd name="connsiteY17" fmla="*/ 1002419 h 3635716"/>
                      <a:gd name="connsiteX18" fmla="*/ 9418340 w 9418340"/>
                      <a:gd name="connsiteY18" fmla="*/ 1449093 h 3635716"/>
                      <a:gd name="connsiteX19" fmla="*/ 9418340 w 9418340"/>
                      <a:gd name="connsiteY19" fmla="*/ 1968481 h 3635716"/>
                      <a:gd name="connsiteX20" fmla="*/ 9418340 w 9418340"/>
                      <a:gd name="connsiteY20" fmla="*/ 2487869 h 3635716"/>
                      <a:gd name="connsiteX21" fmla="*/ 9418340 w 9418340"/>
                      <a:gd name="connsiteY21" fmla="*/ 2970899 h 3635716"/>
                      <a:gd name="connsiteX22" fmla="*/ 9418340 w 9418340"/>
                      <a:gd name="connsiteY22" fmla="*/ 3635716 h 3635716"/>
                      <a:gd name="connsiteX23" fmla="*/ 9018061 w 9418340"/>
                      <a:gd name="connsiteY23" fmla="*/ 3635716 h 3635716"/>
                      <a:gd name="connsiteX24" fmla="*/ 8429414 w 9418340"/>
                      <a:gd name="connsiteY24" fmla="*/ 3635716 h 3635716"/>
                      <a:gd name="connsiteX25" fmla="*/ 7746585 w 9418340"/>
                      <a:gd name="connsiteY25" fmla="*/ 3635716 h 3635716"/>
                      <a:gd name="connsiteX26" fmla="*/ 7440489 w 9418340"/>
                      <a:gd name="connsiteY26" fmla="*/ 3635716 h 3635716"/>
                      <a:gd name="connsiteX27" fmla="*/ 6663476 w 9418340"/>
                      <a:gd name="connsiteY27" fmla="*/ 3635716 h 3635716"/>
                      <a:gd name="connsiteX28" fmla="*/ 6169013 w 9418340"/>
                      <a:gd name="connsiteY28" fmla="*/ 3635716 h 3635716"/>
                      <a:gd name="connsiteX29" fmla="*/ 5486183 w 9418340"/>
                      <a:gd name="connsiteY29" fmla="*/ 3635716 h 3635716"/>
                      <a:gd name="connsiteX30" fmla="*/ 5180087 w 9418340"/>
                      <a:gd name="connsiteY30" fmla="*/ 3635716 h 3635716"/>
                      <a:gd name="connsiteX31" fmla="*/ 4403074 w 9418340"/>
                      <a:gd name="connsiteY31" fmla="*/ 3635716 h 3635716"/>
                      <a:gd name="connsiteX32" fmla="*/ 3908611 w 9418340"/>
                      <a:gd name="connsiteY32" fmla="*/ 3635716 h 3635716"/>
                      <a:gd name="connsiteX33" fmla="*/ 3319965 w 9418340"/>
                      <a:gd name="connsiteY33" fmla="*/ 3635716 h 3635716"/>
                      <a:gd name="connsiteX34" fmla="*/ 2919685 w 9418340"/>
                      <a:gd name="connsiteY34" fmla="*/ 3635716 h 3635716"/>
                      <a:gd name="connsiteX35" fmla="*/ 2236856 w 9418340"/>
                      <a:gd name="connsiteY35" fmla="*/ 3635716 h 3635716"/>
                      <a:gd name="connsiteX36" fmla="*/ 1459843 w 9418340"/>
                      <a:gd name="connsiteY36" fmla="*/ 3635716 h 3635716"/>
                      <a:gd name="connsiteX37" fmla="*/ 965380 w 9418340"/>
                      <a:gd name="connsiteY37" fmla="*/ 3635716 h 3635716"/>
                      <a:gd name="connsiteX38" fmla="*/ 0 w 9418340"/>
                      <a:gd name="connsiteY38" fmla="*/ 3635716 h 3635716"/>
                      <a:gd name="connsiteX39" fmla="*/ 0 w 9418340"/>
                      <a:gd name="connsiteY39" fmla="*/ 3116328 h 3635716"/>
                      <a:gd name="connsiteX40" fmla="*/ 0 w 9418340"/>
                      <a:gd name="connsiteY40" fmla="*/ 2596940 h 3635716"/>
                      <a:gd name="connsiteX41" fmla="*/ 0 w 9418340"/>
                      <a:gd name="connsiteY41" fmla="*/ 2041195 h 3635716"/>
                      <a:gd name="connsiteX42" fmla="*/ 0 w 9418340"/>
                      <a:gd name="connsiteY42" fmla="*/ 1521807 h 3635716"/>
                      <a:gd name="connsiteX43" fmla="*/ 0 w 9418340"/>
                      <a:gd name="connsiteY43" fmla="*/ 966062 h 3635716"/>
                      <a:gd name="connsiteX44" fmla="*/ 0 w 9418340"/>
                      <a:gd name="connsiteY44" fmla="*/ 0 h 3635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418340" h="3635716" fill="none" extrusionOk="0">
                        <a:moveTo>
                          <a:pt x="0" y="0"/>
                        </a:moveTo>
                        <a:cubicBezTo>
                          <a:pt x="190530" y="-22313"/>
                          <a:pt x="334344" y="30983"/>
                          <a:pt x="588646" y="0"/>
                        </a:cubicBezTo>
                        <a:cubicBezTo>
                          <a:pt x="842948" y="-30983"/>
                          <a:pt x="1091138" y="47801"/>
                          <a:pt x="1271476" y="0"/>
                        </a:cubicBezTo>
                        <a:cubicBezTo>
                          <a:pt x="1451814" y="-47801"/>
                          <a:pt x="1713061" y="18423"/>
                          <a:pt x="1954306" y="0"/>
                        </a:cubicBezTo>
                        <a:cubicBezTo>
                          <a:pt x="2195551" y="-18423"/>
                          <a:pt x="2359650" y="131"/>
                          <a:pt x="2731319" y="0"/>
                        </a:cubicBezTo>
                        <a:cubicBezTo>
                          <a:pt x="3102988" y="-131"/>
                          <a:pt x="3115384" y="31794"/>
                          <a:pt x="3319965" y="0"/>
                        </a:cubicBezTo>
                        <a:cubicBezTo>
                          <a:pt x="3524546" y="-31794"/>
                          <a:pt x="3762045" y="10502"/>
                          <a:pt x="4002795" y="0"/>
                        </a:cubicBezTo>
                        <a:cubicBezTo>
                          <a:pt x="4243545" y="-10502"/>
                          <a:pt x="4459826" y="37546"/>
                          <a:pt x="4591441" y="0"/>
                        </a:cubicBezTo>
                        <a:cubicBezTo>
                          <a:pt x="4723056" y="-37546"/>
                          <a:pt x="4944919" y="45011"/>
                          <a:pt x="5180087" y="0"/>
                        </a:cubicBezTo>
                        <a:cubicBezTo>
                          <a:pt x="5415255" y="-45011"/>
                          <a:pt x="5629375" y="61627"/>
                          <a:pt x="5768733" y="0"/>
                        </a:cubicBezTo>
                        <a:cubicBezTo>
                          <a:pt x="5908091" y="-61627"/>
                          <a:pt x="6013409" y="32451"/>
                          <a:pt x="6074829" y="0"/>
                        </a:cubicBezTo>
                        <a:cubicBezTo>
                          <a:pt x="6136249" y="-32451"/>
                          <a:pt x="6508292" y="16824"/>
                          <a:pt x="6757659" y="0"/>
                        </a:cubicBezTo>
                        <a:cubicBezTo>
                          <a:pt x="7007026" y="-16824"/>
                          <a:pt x="6997519" y="7516"/>
                          <a:pt x="7063755" y="0"/>
                        </a:cubicBezTo>
                        <a:cubicBezTo>
                          <a:pt x="7129991" y="-7516"/>
                          <a:pt x="7415968" y="29020"/>
                          <a:pt x="7652401" y="0"/>
                        </a:cubicBezTo>
                        <a:cubicBezTo>
                          <a:pt x="7888834" y="-29020"/>
                          <a:pt x="8180864" y="37368"/>
                          <a:pt x="8429414" y="0"/>
                        </a:cubicBezTo>
                        <a:cubicBezTo>
                          <a:pt x="8677964" y="-37368"/>
                          <a:pt x="9033878" y="21826"/>
                          <a:pt x="9418340" y="0"/>
                        </a:cubicBezTo>
                        <a:cubicBezTo>
                          <a:pt x="9424054" y="122916"/>
                          <a:pt x="9412710" y="353393"/>
                          <a:pt x="9418340" y="555745"/>
                        </a:cubicBezTo>
                        <a:cubicBezTo>
                          <a:pt x="9423970" y="758098"/>
                          <a:pt x="9385627" y="849458"/>
                          <a:pt x="9418340" y="1002419"/>
                        </a:cubicBezTo>
                        <a:cubicBezTo>
                          <a:pt x="9451053" y="1155380"/>
                          <a:pt x="9415797" y="1359674"/>
                          <a:pt x="9418340" y="1449093"/>
                        </a:cubicBezTo>
                        <a:cubicBezTo>
                          <a:pt x="9420883" y="1538512"/>
                          <a:pt x="9394906" y="1856903"/>
                          <a:pt x="9418340" y="1968481"/>
                        </a:cubicBezTo>
                        <a:cubicBezTo>
                          <a:pt x="9441774" y="2080059"/>
                          <a:pt x="9399285" y="2237262"/>
                          <a:pt x="9418340" y="2487869"/>
                        </a:cubicBezTo>
                        <a:cubicBezTo>
                          <a:pt x="9437395" y="2738476"/>
                          <a:pt x="9414961" y="2734436"/>
                          <a:pt x="9418340" y="2970899"/>
                        </a:cubicBezTo>
                        <a:cubicBezTo>
                          <a:pt x="9421719" y="3207362"/>
                          <a:pt x="9343993" y="3493364"/>
                          <a:pt x="9418340" y="3635716"/>
                        </a:cubicBezTo>
                        <a:cubicBezTo>
                          <a:pt x="9269241" y="3657501"/>
                          <a:pt x="9207123" y="3616965"/>
                          <a:pt x="9018061" y="3635716"/>
                        </a:cubicBezTo>
                        <a:cubicBezTo>
                          <a:pt x="8828999" y="3654467"/>
                          <a:pt x="8623342" y="3600733"/>
                          <a:pt x="8429414" y="3635716"/>
                        </a:cubicBezTo>
                        <a:cubicBezTo>
                          <a:pt x="8235486" y="3670699"/>
                          <a:pt x="8045263" y="3606236"/>
                          <a:pt x="7746585" y="3635716"/>
                        </a:cubicBezTo>
                        <a:cubicBezTo>
                          <a:pt x="7447907" y="3665196"/>
                          <a:pt x="7511321" y="3615971"/>
                          <a:pt x="7440489" y="3635716"/>
                        </a:cubicBezTo>
                        <a:cubicBezTo>
                          <a:pt x="7369657" y="3655461"/>
                          <a:pt x="6951854" y="3568250"/>
                          <a:pt x="6663476" y="3635716"/>
                        </a:cubicBezTo>
                        <a:cubicBezTo>
                          <a:pt x="6375098" y="3703182"/>
                          <a:pt x="6363710" y="3596745"/>
                          <a:pt x="6169013" y="3635716"/>
                        </a:cubicBezTo>
                        <a:cubicBezTo>
                          <a:pt x="5974316" y="3674687"/>
                          <a:pt x="5730563" y="3560194"/>
                          <a:pt x="5486183" y="3635716"/>
                        </a:cubicBezTo>
                        <a:cubicBezTo>
                          <a:pt x="5241803" y="3711238"/>
                          <a:pt x="5311355" y="3619801"/>
                          <a:pt x="5180087" y="3635716"/>
                        </a:cubicBezTo>
                        <a:cubicBezTo>
                          <a:pt x="5048819" y="3651631"/>
                          <a:pt x="4618100" y="3603141"/>
                          <a:pt x="4403074" y="3635716"/>
                        </a:cubicBezTo>
                        <a:cubicBezTo>
                          <a:pt x="4188048" y="3668291"/>
                          <a:pt x="4080404" y="3601805"/>
                          <a:pt x="3908611" y="3635716"/>
                        </a:cubicBezTo>
                        <a:cubicBezTo>
                          <a:pt x="3736818" y="3669627"/>
                          <a:pt x="3553624" y="3625963"/>
                          <a:pt x="3319965" y="3635716"/>
                        </a:cubicBezTo>
                        <a:cubicBezTo>
                          <a:pt x="3086306" y="3645469"/>
                          <a:pt x="3009678" y="3596874"/>
                          <a:pt x="2919685" y="3635716"/>
                        </a:cubicBezTo>
                        <a:cubicBezTo>
                          <a:pt x="2829692" y="3674558"/>
                          <a:pt x="2415246" y="3594445"/>
                          <a:pt x="2236856" y="3635716"/>
                        </a:cubicBezTo>
                        <a:cubicBezTo>
                          <a:pt x="2058466" y="3676987"/>
                          <a:pt x="1743290" y="3579253"/>
                          <a:pt x="1459843" y="3635716"/>
                        </a:cubicBezTo>
                        <a:cubicBezTo>
                          <a:pt x="1176396" y="3692179"/>
                          <a:pt x="1077062" y="3603551"/>
                          <a:pt x="965380" y="3635716"/>
                        </a:cubicBezTo>
                        <a:cubicBezTo>
                          <a:pt x="853698" y="3667881"/>
                          <a:pt x="417716" y="3582297"/>
                          <a:pt x="0" y="3635716"/>
                        </a:cubicBezTo>
                        <a:cubicBezTo>
                          <a:pt x="-34402" y="3431239"/>
                          <a:pt x="58783" y="3227685"/>
                          <a:pt x="0" y="3116328"/>
                        </a:cubicBezTo>
                        <a:cubicBezTo>
                          <a:pt x="-58783" y="3004971"/>
                          <a:pt x="187" y="2742577"/>
                          <a:pt x="0" y="2596940"/>
                        </a:cubicBezTo>
                        <a:cubicBezTo>
                          <a:pt x="-187" y="2451303"/>
                          <a:pt x="9373" y="2305796"/>
                          <a:pt x="0" y="2041195"/>
                        </a:cubicBezTo>
                        <a:cubicBezTo>
                          <a:pt x="-9373" y="1776595"/>
                          <a:pt x="43693" y="1633648"/>
                          <a:pt x="0" y="1521807"/>
                        </a:cubicBezTo>
                        <a:cubicBezTo>
                          <a:pt x="-43693" y="1409966"/>
                          <a:pt x="55610" y="1105537"/>
                          <a:pt x="0" y="966062"/>
                        </a:cubicBezTo>
                        <a:cubicBezTo>
                          <a:pt x="-55610" y="826588"/>
                          <a:pt x="57529" y="290383"/>
                          <a:pt x="0" y="0"/>
                        </a:cubicBezTo>
                        <a:close/>
                      </a:path>
                      <a:path w="9418340" h="3635716" stroke="0" extrusionOk="0">
                        <a:moveTo>
                          <a:pt x="0" y="0"/>
                        </a:moveTo>
                        <a:cubicBezTo>
                          <a:pt x="160639" y="-10310"/>
                          <a:pt x="353274" y="36763"/>
                          <a:pt x="494463" y="0"/>
                        </a:cubicBezTo>
                        <a:cubicBezTo>
                          <a:pt x="635652" y="-36763"/>
                          <a:pt x="691545" y="14113"/>
                          <a:pt x="800559" y="0"/>
                        </a:cubicBezTo>
                        <a:cubicBezTo>
                          <a:pt x="909573" y="-14113"/>
                          <a:pt x="1337692" y="35221"/>
                          <a:pt x="1577572" y="0"/>
                        </a:cubicBezTo>
                        <a:cubicBezTo>
                          <a:pt x="1817452" y="-35221"/>
                          <a:pt x="1874252" y="9412"/>
                          <a:pt x="2072035" y="0"/>
                        </a:cubicBezTo>
                        <a:cubicBezTo>
                          <a:pt x="2269818" y="-9412"/>
                          <a:pt x="2376575" y="53541"/>
                          <a:pt x="2566498" y="0"/>
                        </a:cubicBezTo>
                        <a:cubicBezTo>
                          <a:pt x="2756421" y="-53541"/>
                          <a:pt x="3006198" y="49932"/>
                          <a:pt x="3343511" y="0"/>
                        </a:cubicBezTo>
                        <a:cubicBezTo>
                          <a:pt x="3680824" y="-49932"/>
                          <a:pt x="3585092" y="21728"/>
                          <a:pt x="3743790" y="0"/>
                        </a:cubicBezTo>
                        <a:cubicBezTo>
                          <a:pt x="3902488" y="-21728"/>
                          <a:pt x="4185386" y="74849"/>
                          <a:pt x="4520803" y="0"/>
                        </a:cubicBezTo>
                        <a:cubicBezTo>
                          <a:pt x="4856220" y="-74849"/>
                          <a:pt x="5043904" y="88480"/>
                          <a:pt x="5297816" y="0"/>
                        </a:cubicBezTo>
                        <a:cubicBezTo>
                          <a:pt x="5551728" y="-88480"/>
                          <a:pt x="5669590" y="50073"/>
                          <a:pt x="5886463" y="0"/>
                        </a:cubicBezTo>
                        <a:cubicBezTo>
                          <a:pt x="6103336" y="-50073"/>
                          <a:pt x="6292984" y="3277"/>
                          <a:pt x="6663476" y="0"/>
                        </a:cubicBezTo>
                        <a:cubicBezTo>
                          <a:pt x="7033968" y="-3277"/>
                          <a:pt x="6962588" y="53609"/>
                          <a:pt x="7157938" y="0"/>
                        </a:cubicBezTo>
                        <a:cubicBezTo>
                          <a:pt x="7353288" y="-53609"/>
                          <a:pt x="7453111" y="47188"/>
                          <a:pt x="7652401" y="0"/>
                        </a:cubicBezTo>
                        <a:cubicBezTo>
                          <a:pt x="7851691" y="-47188"/>
                          <a:pt x="8141203" y="20445"/>
                          <a:pt x="8335231" y="0"/>
                        </a:cubicBezTo>
                        <a:cubicBezTo>
                          <a:pt x="8529259" y="-20445"/>
                          <a:pt x="8626335" y="49374"/>
                          <a:pt x="8829694" y="0"/>
                        </a:cubicBezTo>
                        <a:cubicBezTo>
                          <a:pt x="9033053" y="-49374"/>
                          <a:pt x="9167002" y="62799"/>
                          <a:pt x="9418340" y="0"/>
                        </a:cubicBezTo>
                        <a:cubicBezTo>
                          <a:pt x="9437235" y="264651"/>
                          <a:pt x="9388716" y="422761"/>
                          <a:pt x="9418340" y="592102"/>
                        </a:cubicBezTo>
                        <a:cubicBezTo>
                          <a:pt x="9447964" y="761443"/>
                          <a:pt x="9366807" y="951485"/>
                          <a:pt x="9418340" y="1147847"/>
                        </a:cubicBezTo>
                        <a:cubicBezTo>
                          <a:pt x="9469873" y="1344210"/>
                          <a:pt x="9370767" y="1427300"/>
                          <a:pt x="9418340" y="1703593"/>
                        </a:cubicBezTo>
                        <a:cubicBezTo>
                          <a:pt x="9465913" y="1979886"/>
                          <a:pt x="9408219" y="2027666"/>
                          <a:pt x="9418340" y="2113909"/>
                        </a:cubicBezTo>
                        <a:cubicBezTo>
                          <a:pt x="9428461" y="2200152"/>
                          <a:pt x="9384728" y="2461203"/>
                          <a:pt x="9418340" y="2560583"/>
                        </a:cubicBezTo>
                        <a:cubicBezTo>
                          <a:pt x="9451952" y="2659963"/>
                          <a:pt x="9398598" y="2909140"/>
                          <a:pt x="9418340" y="3116328"/>
                        </a:cubicBezTo>
                        <a:cubicBezTo>
                          <a:pt x="9438082" y="3323516"/>
                          <a:pt x="9398017" y="3480005"/>
                          <a:pt x="9418340" y="3635716"/>
                        </a:cubicBezTo>
                        <a:cubicBezTo>
                          <a:pt x="9321636" y="3669791"/>
                          <a:pt x="9155052" y="3627324"/>
                          <a:pt x="9018061" y="3635716"/>
                        </a:cubicBezTo>
                        <a:cubicBezTo>
                          <a:pt x="8881070" y="3644108"/>
                          <a:pt x="8796388" y="3617462"/>
                          <a:pt x="8711965" y="3635716"/>
                        </a:cubicBezTo>
                        <a:cubicBezTo>
                          <a:pt x="8627542" y="3653970"/>
                          <a:pt x="8511577" y="3630858"/>
                          <a:pt x="8405868" y="3635716"/>
                        </a:cubicBezTo>
                        <a:cubicBezTo>
                          <a:pt x="8300159" y="3640574"/>
                          <a:pt x="8075391" y="3605226"/>
                          <a:pt x="7817222" y="3635716"/>
                        </a:cubicBezTo>
                        <a:cubicBezTo>
                          <a:pt x="7559053" y="3666206"/>
                          <a:pt x="7517633" y="3625613"/>
                          <a:pt x="7416943" y="3635716"/>
                        </a:cubicBezTo>
                        <a:cubicBezTo>
                          <a:pt x="7316253" y="3645819"/>
                          <a:pt x="6892594" y="3581259"/>
                          <a:pt x="6734113" y="3635716"/>
                        </a:cubicBezTo>
                        <a:cubicBezTo>
                          <a:pt x="6575632" y="3690173"/>
                          <a:pt x="6525445" y="3597961"/>
                          <a:pt x="6333834" y="3635716"/>
                        </a:cubicBezTo>
                        <a:cubicBezTo>
                          <a:pt x="6142223" y="3673471"/>
                          <a:pt x="5822086" y="3610358"/>
                          <a:pt x="5651004" y="3635716"/>
                        </a:cubicBezTo>
                        <a:cubicBezTo>
                          <a:pt x="5479922" y="3661074"/>
                          <a:pt x="5407953" y="3599774"/>
                          <a:pt x="5344908" y="3635716"/>
                        </a:cubicBezTo>
                        <a:cubicBezTo>
                          <a:pt x="5281863" y="3671658"/>
                          <a:pt x="4986067" y="3599158"/>
                          <a:pt x="4662078" y="3635716"/>
                        </a:cubicBezTo>
                        <a:cubicBezTo>
                          <a:pt x="4338089" y="3672274"/>
                          <a:pt x="4358241" y="3593737"/>
                          <a:pt x="4261799" y="3635716"/>
                        </a:cubicBezTo>
                        <a:cubicBezTo>
                          <a:pt x="4165357" y="3677695"/>
                          <a:pt x="4103597" y="3602415"/>
                          <a:pt x="3955703" y="3635716"/>
                        </a:cubicBezTo>
                        <a:cubicBezTo>
                          <a:pt x="3807809" y="3669017"/>
                          <a:pt x="3644504" y="3619892"/>
                          <a:pt x="3555423" y="3635716"/>
                        </a:cubicBezTo>
                        <a:cubicBezTo>
                          <a:pt x="3466342" y="3651540"/>
                          <a:pt x="3203641" y="3618692"/>
                          <a:pt x="2872594" y="3635716"/>
                        </a:cubicBezTo>
                        <a:cubicBezTo>
                          <a:pt x="2541547" y="3652740"/>
                          <a:pt x="2646908" y="3617659"/>
                          <a:pt x="2472314" y="3635716"/>
                        </a:cubicBezTo>
                        <a:cubicBezTo>
                          <a:pt x="2297720" y="3653773"/>
                          <a:pt x="2296403" y="3625340"/>
                          <a:pt x="2166218" y="3635716"/>
                        </a:cubicBezTo>
                        <a:cubicBezTo>
                          <a:pt x="2036033" y="3646092"/>
                          <a:pt x="1925395" y="3613468"/>
                          <a:pt x="1765939" y="3635716"/>
                        </a:cubicBezTo>
                        <a:cubicBezTo>
                          <a:pt x="1606483" y="3657964"/>
                          <a:pt x="1443241" y="3607998"/>
                          <a:pt x="1271476" y="3635716"/>
                        </a:cubicBezTo>
                        <a:cubicBezTo>
                          <a:pt x="1099711" y="3663434"/>
                          <a:pt x="954686" y="3616089"/>
                          <a:pt x="682830" y="3635716"/>
                        </a:cubicBezTo>
                        <a:cubicBezTo>
                          <a:pt x="410974" y="3655343"/>
                          <a:pt x="255897" y="3631703"/>
                          <a:pt x="0" y="3635716"/>
                        </a:cubicBezTo>
                        <a:cubicBezTo>
                          <a:pt x="-25294" y="3341187"/>
                          <a:pt x="5675" y="3253548"/>
                          <a:pt x="0" y="3043614"/>
                        </a:cubicBezTo>
                        <a:cubicBezTo>
                          <a:pt x="-5675" y="2833680"/>
                          <a:pt x="52132" y="2782738"/>
                          <a:pt x="0" y="2524226"/>
                        </a:cubicBezTo>
                        <a:cubicBezTo>
                          <a:pt x="-52132" y="2265714"/>
                          <a:pt x="44833" y="2190069"/>
                          <a:pt x="0" y="2004838"/>
                        </a:cubicBezTo>
                        <a:cubicBezTo>
                          <a:pt x="-44833" y="1819607"/>
                          <a:pt x="939" y="1707357"/>
                          <a:pt x="0" y="1485450"/>
                        </a:cubicBezTo>
                        <a:cubicBezTo>
                          <a:pt x="-939" y="1263543"/>
                          <a:pt x="5489" y="1194987"/>
                          <a:pt x="0" y="966062"/>
                        </a:cubicBezTo>
                        <a:cubicBezTo>
                          <a:pt x="-5489" y="737137"/>
                          <a:pt x="1611" y="677918"/>
                          <a:pt x="0" y="483031"/>
                        </a:cubicBezTo>
                        <a:cubicBezTo>
                          <a:pt x="-1611" y="288144"/>
                          <a:pt x="51171" y="1434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73BE8C-928A-D4AB-AACE-0DAED3D16CE2}"/>
              </a:ext>
            </a:extLst>
          </p:cNvPr>
          <p:cNvSpPr/>
          <p:nvPr/>
        </p:nvSpPr>
        <p:spPr>
          <a:xfrm>
            <a:off x="2066913" y="3751673"/>
            <a:ext cx="9142100" cy="1128770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EE6BEB-19E0-D3F9-F74E-18ED0511EC7B}"/>
              </a:ext>
            </a:extLst>
          </p:cNvPr>
          <p:cNvSpPr/>
          <p:nvPr/>
        </p:nvSpPr>
        <p:spPr>
          <a:xfrm>
            <a:off x="7452986" y="3388896"/>
            <a:ext cx="3745260" cy="392338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13" grpId="0" animBg="1"/>
      <p:bldP spid="1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2:</a:t>
                </a:r>
                <a:r>
                  <a:rPr lang="en-US" dirty="0"/>
                  <a:t> For arbitrary problem instance, if we add small amount of noise to the instance,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[{instance + noise} still hard]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“Smoothed analysis”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– meant to better model “real-world” instances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  <a:blipFill>
                <a:blip r:embed="rId2"/>
                <a:stretch>
                  <a:fillRect l="-1380" t="-2407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08E6DE-822A-D85A-5276-9FB17312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67" y="2042457"/>
            <a:ext cx="6057900" cy="3302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1CD06A-2BA3-86DA-D7FD-953EB50874AA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C60B00-A942-84AC-C5E6-37868AB418EC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</p:spTree>
    <p:extLst>
      <p:ext uri="{BB962C8B-B14F-4D97-AF65-F5344CB8AC3E}">
        <p14:creationId xmlns:p14="http://schemas.microsoft.com/office/powerpoint/2010/main" val="5467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0EB201-BD94-BD6F-6CCC-BEC3C78B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11" y="1656696"/>
            <a:ext cx="6350282" cy="377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2:</a:t>
                </a:r>
                <a:r>
                  <a:rPr lang="en-US" dirty="0"/>
                  <a:t> For arbitrary problem instance, if we add small amount of noise to the instance,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[{instance + noise} still hard]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“Smoothed analysis”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– meant to better model “real-world”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  <a:blipFill>
                <a:blip r:embed="rId3"/>
                <a:stretch>
                  <a:fillRect l="-1380" t="-2407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E511EF-6A13-AA96-9265-FF5B753EDC8F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DB1C89-2EB9-EDEF-D260-A7D52B61D8A0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1929E6-F6B8-9358-3637-537D369F8137}"/>
              </a:ext>
            </a:extLst>
          </p:cNvPr>
          <p:cNvSpPr>
            <a:spLocks/>
          </p:cNvSpPr>
          <p:nvPr/>
        </p:nvSpPr>
        <p:spPr>
          <a:xfrm rot="16200000">
            <a:off x="3824545" y="-815984"/>
            <a:ext cx="4542909" cy="8489965"/>
          </a:xfrm>
          <a:prstGeom prst="roundRect">
            <a:avLst>
              <a:gd name="adj" fmla="val 11139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white text with black text&#10;&#10;Description automatically generated">
            <a:extLst>
              <a:ext uri="{FF2B5EF4-FFF2-40B4-BE49-F238E27FC236}">
                <a16:creationId xmlns:a16="http://schemas.microsoft.com/office/drawing/2014/main" id="{5E59F0AC-5991-912A-0332-3A13C63F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476328"/>
            <a:ext cx="7772400" cy="3905343"/>
          </a:xfrm>
          <a:prstGeom prst="roundRect">
            <a:avLst>
              <a:gd name="adj" fmla="val 112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4D848-5E6B-CCEB-0A3A-0A289B1CD69A}"/>
              </a:ext>
            </a:extLst>
          </p:cNvPr>
          <p:cNvSpPr/>
          <p:nvPr/>
        </p:nvSpPr>
        <p:spPr>
          <a:xfrm>
            <a:off x="2806058" y="3165938"/>
            <a:ext cx="6435909" cy="2159256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SMOOTHED ANALYSIS OF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Model: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“smoothing parameter”,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# components,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order of tensor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Nature picks arbitrary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Nature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⊗⋯⊗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,ℓ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0"/>
              </a:xfrm>
              <a:blipFill>
                <a:blip r:embed="rId2"/>
                <a:stretch>
                  <a:fillRect l="-1486" t="-2638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90DEDA9-FF93-BE88-1BCA-2E9320502D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4530474"/>
                <a:ext cx="11704319" cy="204420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[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Bhaskara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‘13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W</a:t>
                </a:r>
                <a:r>
                  <a:rPr lang="en-US" sz="3200" dirty="0" err="1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ith</a:t>
                </a:r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prob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1−1/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superpoly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over randomness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,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’s given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if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≤0.99 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90DEDA9-FF93-BE88-1BCA-2E9320502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4530474"/>
                <a:ext cx="11704319" cy="2044207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linearly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indep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(similarly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92075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3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robustly linearly independent</a:t>
                </a:r>
              </a:p>
              <a:p>
                <a:pPr marL="92075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3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1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47E51-15BE-5347-20AA-EAF98D827926}"/>
                  </a:ext>
                </a:extLst>
              </p:cNvPr>
              <p:cNvSpPr txBox="1"/>
              <p:nvPr/>
            </p:nvSpPr>
            <p:spPr>
              <a:xfrm>
                <a:off x="3002515" y="3626770"/>
                <a:ext cx="17921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⊙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≝ 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47E51-15BE-5347-20AA-EAF98D82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15" y="3626770"/>
                <a:ext cx="1792157" cy="492443"/>
              </a:xfrm>
              <a:prstGeom prst="rect">
                <a:avLst/>
              </a:prstGeom>
              <a:blipFill>
                <a:blip r:embed="rId2"/>
                <a:stretch>
                  <a:fillRect l="-5634" t="-10000" r="-11268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220D0-FF6E-8C75-2496-082056E87663}"/>
                  </a:ext>
                </a:extLst>
              </p:cNvPr>
              <p:cNvSpPr txBox="1"/>
              <p:nvPr/>
            </p:nvSpPr>
            <p:spPr>
              <a:xfrm>
                <a:off x="6911284" y="3688325"/>
                <a:ext cx="461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220D0-FF6E-8C75-2496-082056E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84" y="3688325"/>
                <a:ext cx="46198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C7F8C4-A3CA-295D-9D36-741F2F0A8E5B}"/>
              </a:ext>
            </a:extLst>
          </p:cNvPr>
          <p:cNvCxnSpPr/>
          <p:nvPr/>
        </p:nvCxnSpPr>
        <p:spPr>
          <a:xfrm>
            <a:off x="6225436" y="1565753"/>
            <a:ext cx="0" cy="4559474"/>
          </a:xfrm>
          <a:prstGeom prst="line">
            <a:avLst/>
          </a:prstGeom>
          <a:ln w="3810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4CBA3A-D502-3FB0-E589-F6F04B69DFED}"/>
              </a:ext>
            </a:extLst>
          </p:cNvPr>
          <p:cNvCxnSpPr/>
          <p:nvPr/>
        </p:nvCxnSpPr>
        <p:spPr>
          <a:xfrm>
            <a:off x="8153562" y="1565753"/>
            <a:ext cx="0" cy="4559474"/>
          </a:xfrm>
          <a:prstGeom prst="line">
            <a:avLst/>
          </a:prstGeom>
          <a:ln w="3810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707F9-6BD6-DCCD-807C-8695777A2AA1}"/>
                  </a:ext>
                </a:extLst>
              </p:cNvPr>
              <p:cNvSpPr txBox="1"/>
              <p:nvPr/>
            </p:nvSpPr>
            <p:spPr>
              <a:xfrm>
                <a:off x="5321474" y="3688325"/>
                <a:ext cx="1699364" cy="40011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707F9-6BD6-DCCD-807C-8695777A2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74" y="3688325"/>
                <a:ext cx="1699364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45BF0-FAAA-54A9-6F10-BD1BF82F11C7}"/>
                  </a:ext>
                </a:extLst>
              </p:cNvPr>
              <p:cNvSpPr txBox="1"/>
              <p:nvPr/>
            </p:nvSpPr>
            <p:spPr>
              <a:xfrm>
                <a:off x="7249488" y="3688325"/>
                <a:ext cx="1699364" cy="40011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45BF0-FAAA-54A9-6F10-BD1BF82F1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88" y="3688325"/>
                <a:ext cx="169936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1869F3E5-BD7E-440B-9924-985807919FB0}"/>
              </a:ext>
            </a:extLst>
          </p:cNvPr>
          <p:cNvSpPr/>
          <p:nvPr/>
        </p:nvSpPr>
        <p:spPr>
          <a:xfrm>
            <a:off x="5023322" y="1552276"/>
            <a:ext cx="4233412" cy="4572952"/>
          </a:xfrm>
          <a:prstGeom prst="bracketPair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EC786-DED7-9E59-46DF-45B14FBF763D}"/>
              </a:ext>
            </a:extLst>
          </p:cNvPr>
          <p:cNvSpPr txBox="1"/>
          <p:nvPr/>
        </p:nvSpPr>
        <p:spPr>
          <a:xfrm>
            <a:off x="1757556" y="4119213"/>
            <a:ext cx="326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“Khatri-Rao product”</a:t>
            </a:r>
          </a:p>
        </p:txBody>
      </p:sp>
    </p:spTree>
    <p:extLst>
      <p:ext uri="{BB962C8B-B14F-4D97-AF65-F5344CB8AC3E}">
        <p14:creationId xmlns:p14="http://schemas.microsoft.com/office/powerpoint/2010/main" val="277821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60A2-4F1A-666B-F54B-3755A128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C6A7-00F2-E57E-2ABB-7438D16F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 due Friday Sep 20 11:59pm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 updated office hours: Monday </a:t>
            </a:r>
            <a:r>
              <a:rPr lang="en-US" b="1" dirty="0">
                <a:solidFill>
                  <a:srgbClr val="D88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5:30-6:30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Harvard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Seminar: first seminar this Wednesday right after class (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 2.122 + 2.123), held ~biweekly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1831-6BE7-ED7F-6952-BA940349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641862"/>
            <a:ext cx="11704320" cy="2328359"/>
          </a:xfrm>
        </p:spPr>
        <p:txBody>
          <a:bodyPr/>
          <a:lstStyle/>
          <a:p>
            <a:pPr marL="11113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Proof: </a:t>
            </a:r>
            <a:r>
              <a:rPr lang="en-US" dirty="0"/>
              <a:t>see board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2C3B66A-D465-445A-D345-792678EE95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1509143"/>
                <a:ext cx="11704319" cy="191798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Bhaskara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‘13, </a:t>
                </a:r>
                <a:r>
                  <a:rPr lang="en-US" sz="3200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Anari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’18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the smoothed analysis setting, if with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prob. at least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1−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Ω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over the smoothing,</a:t>
                </a:r>
              </a:p>
              <a:p>
                <a:pPr>
                  <a:defRPr/>
                </a:pPr>
                <a:endParaRPr kumimoji="0" lang="en-US" sz="900" b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𝐦𝐢𝐧</m:t>
                          </m:r>
                        </m:sub>
                      </m:sSub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𝐩𝐨𝐥𝐲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2C3B66A-D465-445A-D345-792678EE9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509143"/>
                <a:ext cx="11704319" cy="1917987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8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D8A-3ACE-8353-C6A0-877FC85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5282-E802-E12C-3E83-6D470E8ED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handle # components &gt; # dimensions, go to higher order tensors by taking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order moments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Can get a lot of mileage out of going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beyond worst-case analysis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Warning about average-case analysis:</a:t>
            </a:r>
            <a:r>
              <a:rPr lang="en-US" dirty="0"/>
              <a:t> “random instances” are not a good proxy for “real-world instances”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Anti-concentration</a:t>
            </a:r>
            <a:r>
              <a:rPr lang="en-US" dirty="0"/>
              <a:t> is a powerful tool for exploiting the randomness of the smoothing in smoothed analysis</a:t>
            </a:r>
          </a:p>
        </p:txBody>
      </p:sp>
    </p:spTree>
    <p:extLst>
      <p:ext uri="{BB962C8B-B14F-4D97-AF65-F5344CB8AC3E}">
        <p14:creationId xmlns:p14="http://schemas.microsoft.com/office/powerpoint/2010/main" val="22301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D8A-3ACE-8353-C6A0-877FC85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pic>
        <p:nvPicPr>
          <p:cNvPr id="9" name="Picture 8" descr="A red toolbox full of tools&#10;&#10;Description automatically generated">
            <a:extLst>
              <a:ext uri="{FF2B5EF4-FFF2-40B4-BE49-F238E27FC236}">
                <a16:creationId xmlns:a16="http://schemas.microsoft.com/office/drawing/2014/main" id="{511CD2CE-CA63-AB57-7A16-00B8F102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A5C05-9D8B-DB4A-C23B-D43B5383D04F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7C720-2611-9C1A-1439-9394B51B72FC}"/>
              </a:ext>
            </a:extLst>
          </p:cNvPr>
          <p:cNvSpPr txBox="1"/>
          <p:nvPr/>
        </p:nvSpPr>
        <p:spPr>
          <a:xfrm rot="19800000">
            <a:off x="2257000" y="2840010"/>
            <a:ext cx="1258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15846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OVERCOMPLETE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Last time we saw several shortcomings of </a:t>
                </a:r>
                <a:r>
                  <a:rPr lang="en-US" dirty="0" err="1"/>
                  <a:t>Jennrich’s</a:t>
                </a:r>
                <a:endParaRPr lang="en-US" dirty="0"/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Practical: </a:t>
                </a:r>
                <a:r>
                  <a:rPr lang="en-US" dirty="0"/>
                  <a:t>noise robustness, runtime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 + theoretical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cannot handle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marL="13763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setting”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>
            <a:extLst>
              <a:ext uri="{FF2B5EF4-FFF2-40B4-BE49-F238E27FC236}">
                <a16:creationId xmlns:a16="http://schemas.microsoft.com/office/drawing/2014/main" id="{6A983C8C-F6A1-F746-BEBA-3FDCEAC2456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99" y="3552803"/>
            <a:ext cx="4222197" cy="3134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F4D3F-828D-026A-2EF7-D9B7F24630D4}"/>
                  </a:ext>
                </a:extLst>
              </p:cNvPr>
              <p:cNvSpPr txBox="1"/>
              <p:nvPr/>
            </p:nvSpPr>
            <p:spPr>
              <a:xfrm>
                <a:off x="1874971" y="4858631"/>
                <a:ext cx="1608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F4D3F-828D-026A-2EF7-D9B7F2463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71" y="4858631"/>
                <a:ext cx="16089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E47D5C-55E8-FCB5-8E2A-511AB57F35F5}"/>
                  </a:ext>
                </a:extLst>
              </p:cNvPr>
              <p:cNvSpPr txBox="1"/>
              <p:nvPr/>
            </p:nvSpPr>
            <p:spPr>
              <a:xfrm>
                <a:off x="8708122" y="4858631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E47D5C-55E8-FCB5-8E2A-511AB57F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122" y="4858631"/>
                <a:ext cx="18124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D8E0F-D73D-650B-3573-868AC714E591}"/>
              </a:ext>
            </a:extLst>
          </p:cNvPr>
          <p:cNvCxnSpPr>
            <a:cxnSpLocks/>
          </p:cNvCxnSpPr>
          <p:nvPr/>
        </p:nvCxnSpPr>
        <p:spPr>
          <a:xfrm>
            <a:off x="7340252" y="2835599"/>
            <a:ext cx="1276623" cy="33790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6E2A66-C088-2EAE-00CA-0E0AA3D6D62E}"/>
              </a:ext>
            </a:extLst>
          </p:cNvPr>
          <p:cNvSpPr txBox="1"/>
          <p:nvPr/>
        </p:nvSpPr>
        <p:spPr>
          <a:xfrm>
            <a:off x="8616876" y="2955743"/>
            <a:ext cx="314506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e.g. # components in mixture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36E03-FB2F-3482-A726-F8D48F222ABC}"/>
              </a:ext>
            </a:extLst>
          </p:cNvPr>
          <p:cNvCxnSpPr>
            <a:cxnSpLocks/>
          </p:cNvCxnSpPr>
          <p:nvPr/>
        </p:nvCxnSpPr>
        <p:spPr>
          <a:xfrm flipV="1">
            <a:off x="8207096" y="2372281"/>
            <a:ext cx="1376371" cy="275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38BE1B-2BD1-B148-22D8-0303A7E53CFB}"/>
              </a:ext>
            </a:extLst>
          </p:cNvPr>
          <p:cNvSpPr txBox="1"/>
          <p:nvPr/>
        </p:nvSpPr>
        <p:spPr>
          <a:xfrm>
            <a:off x="9583467" y="2154518"/>
            <a:ext cx="18517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0179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OVERCOMPLETE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Last time we saw several shortcomings of </a:t>
                </a:r>
                <a:r>
                  <a:rPr lang="en-US" dirty="0" err="1"/>
                  <a:t>Jennrich’s</a:t>
                </a:r>
                <a:endParaRPr lang="en-US" dirty="0"/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Practical: </a:t>
                </a:r>
                <a:r>
                  <a:rPr lang="en-US" dirty="0"/>
                  <a:t>noise robustness, runtime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 + theoretical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cannot handle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763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setting”</a:t>
                </a:r>
              </a:p>
              <a:p>
                <a:pPr marL="458788" indent="0">
                  <a:buNone/>
                </a:pPr>
                <a:endParaRPr lang="en-US" sz="1000" dirty="0"/>
              </a:p>
              <a:p>
                <a:pPr marL="9525" indent="0">
                  <a:buNone/>
                </a:pPr>
                <a:endParaRPr lang="en-US" sz="1050" dirty="0"/>
              </a:p>
              <a:p>
                <a:pPr marL="9525" indent="0">
                  <a:buNone/>
                </a:pPr>
                <a:r>
                  <a:rPr lang="en-US" dirty="0"/>
                  <a:t>Today: handling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by going to higher-order tensors and moving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beyond worst-case analysis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14CD96-70DC-0687-783B-387F6866ADA5}"/>
              </a:ext>
            </a:extLst>
          </p:cNvPr>
          <p:cNvCxnSpPr>
            <a:cxnSpLocks/>
          </p:cNvCxnSpPr>
          <p:nvPr/>
        </p:nvCxnSpPr>
        <p:spPr>
          <a:xfrm>
            <a:off x="7340252" y="2835599"/>
            <a:ext cx="1276623" cy="33790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43916E-1C13-69C8-7FAB-BB7BAF8490F1}"/>
              </a:ext>
            </a:extLst>
          </p:cNvPr>
          <p:cNvSpPr txBox="1"/>
          <p:nvPr/>
        </p:nvSpPr>
        <p:spPr>
          <a:xfrm>
            <a:off x="8616876" y="2955743"/>
            <a:ext cx="314506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e.g. # components in mixture model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C8DA4-EC04-94F6-D6A1-BB1359D5AC21}"/>
              </a:ext>
            </a:extLst>
          </p:cNvPr>
          <p:cNvCxnSpPr>
            <a:cxnSpLocks/>
          </p:cNvCxnSpPr>
          <p:nvPr/>
        </p:nvCxnSpPr>
        <p:spPr>
          <a:xfrm flipV="1">
            <a:off x="8207096" y="2372281"/>
            <a:ext cx="1376371" cy="275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20EFF0-70C2-D2D6-FA29-56505555BEA1}"/>
              </a:ext>
            </a:extLst>
          </p:cNvPr>
          <p:cNvSpPr txBox="1"/>
          <p:nvPr/>
        </p:nvSpPr>
        <p:spPr>
          <a:xfrm>
            <a:off x="9583467" y="2154518"/>
            <a:ext cx="18517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39595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6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/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32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r>
                        <a:rPr lang="en-US" sz="3200" i="1" smtClean="0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blipFill>
                <a:blip r:embed="rId4"/>
                <a:stretch>
                  <a:fillRect l="-8479" t="-156989" b="-2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12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3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/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</m:e>
                      </m:nary>
                      <m:r>
                        <a:rPr lang="en-US" sz="3200" i="1" smtClean="0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</m:nary>
                      <m:r>
                        <a:rPr lang="en-US" sz="3200" i="1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⊗4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blipFill>
                <a:blip r:embed="rId4"/>
                <a:stretch>
                  <a:fillRect l="-8345" t="-156989" b="-2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8EEE37-66F7-7BEC-FCA7-72B6B32D8572}"/>
              </a:ext>
            </a:extLst>
          </p:cNvPr>
          <p:cNvSpPr txBox="1"/>
          <p:nvPr/>
        </p:nvSpPr>
        <p:spPr>
          <a:xfrm>
            <a:off x="8251115" y="2783057"/>
            <a:ext cx="3865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i.e. by looking at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moments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the data, can access higher-order tensors!</a:t>
            </a:r>
          </a:p>
        </p:txBody>
      </p:sp>
    </p:spTree>
    <p:extLst>
      <p:ext uri="{BB962C8B-B14F-4D97-AF65-F5344CB8AC3E}">
        <p14:creationId xmlns:p14="http://schemas.microsoft.com/office/powerpoint/2010/main" val="3671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2B9D436E-68CD-2E1E-4640-4163CF498DA2}"/>
              </a:ext>
            </a:extLst>
          </p:cNvPr>
          <p:cNvSpPr/>
          <p:nvPr/>
        </p:nvSpPr>
        <p:spPr>
          <a:xfrm rot="5400000">
            <a:off x="5430032" y="2248424"/>
            <a:ext cx="282276" cy="1308532"/>
          </a:xfrm>
          <a:prstGeom prst="rightBrac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814DE02-4B53-FC79-956C-FDB2E1C5B6D6}"/>
              </a:ext>
            </a:extLst>
          </p:cNvPr>
          <p:cNvSpPr/>
          <p:nvPr/>
        </p:nvSpPr>
        <p:spPr>
          <a:xfrm rot="5400000">
            <a:off x="7348602" y="2248424"/>
            <a:ext cx="282276" cy="1308532"/>
          </a:xfrm>
          <a:prstGeom prst="rightBrac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EDB6A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980</Words>
  <Application>Microsoft Macintosh PowerPoint</Application>
  <PresentationFormat>Widescreen</PresentationFormat>
  <Paragraphs>163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1_Office Theme</vt:lpstr>
      <vt:lpstr>CS 2243: ALGORITHMS FOR DATA SCIENCE LECTURE 4 (9/16)</vt:lpstr>
      <vt:lpstr>ANNOUNCEMENTS</vt:lpstr>
      <vt:lpstr>OVERCOMPLETE TENSOR DECOMPOSITION</vt:lpstr>
      <vt:lpstr>OVERCOMPLETE TENSOR DECOMPOSITION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BEYOND WORST-CASE ANALYSIS</vt:lpstr>
      <vt:lpstr>BEYOND WORST-CASE ANALYSIS</vt:lpstr>
      <vt:lpstr>BEYOND WORST-CASE ANALYSIS</vt:lpstr>
      <vt:lpstr>SMOOTHED ANALYSIS OF TENSOR DECOMPOSITION</vt:lpstr>
      <vt:lpstr>USING HIGHER ORDER TENSORS</vt:lpstr>
      <vt:lpstr>USING HIGHER ORDER TENSORS</vt:lpstr>
      <vt:lpstr>USING HIGHER ORDER TENSORS</vt:lpstr>
      <vt:lpstr>MAIN STEP</vt:lpstr>
      <vt:lpstr>TAKEAWAYS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3 (9/13)</dc:title>
  <dc:creator>Chen, Sitan</dc:creator>
  <cp:lastModifiedBy>Chen, Sitan</cp:lastModifiedBy>
  <cp:revision>19</cp:revision>
  <dcterms:created xsi:type="dcterms:W3CDTF">2023-09-12T19:16:22Z</dcterms:created>
  <dcterms:modified xsi:type="dcterms:W3CDTF">2024-09-16T14:52:39Z</dcterms:modified>
</cp:coreProperties>
</file>