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0"/>
  </p:notesMasterIdLst>
  <p:sldIdLst>
    <p:sldId id="777" r:id="rId2"/>
    <p:sldId id="809" r:id="rId3"/>
    <p:sldId id="779" r:id="rId4"/>
    <p:sldId id="780" r:id="rId5"/>
    <p:sldId id="782" r:id="rId6"/>
    <p:sldId id="783" r:id="rId7"/>
    <p:sldId id="784" r:id="rId8"/>
    <p:sldId id="790" r:id="rId9"/>
    <p:sldId id="785" r:id="rId10"/>
    <p:sldId id="786" r:id="rId11"/>
    <p:sldId id="787" r:id="rId12"/>
    <p:sldId id="788" r:id="rId13"/>
    <p:sldId id="789" r:id="rId14"/>
    <p:sldId id="792" r:id="rId15"/>
    <p:sldId id="791" r:id="rId16"/>
    <p:sldId id="794" r:id="rId17"/>
    <p:sldId id="793" r:id="rId18"/>
    <p:sldId id="798" r:id="rId19"/>
    <p:sldId id="799" r:id="rId20"/>
    <p:sldId id="800" r:id="rId21"/>
    <p:sldId id="803" r:id="rId22"/>
    <p:sldId id="805" r:id="rId23"/>
    <p:sldId id="806" r:id="rId24"/>
    <p:sldId id="807" r:id="rId25"/>
    <p:sldId id="808" r:id="rId26"/>
    <p:sldId id="801" r:id="rId27"/>
    <p:sldId id="802" r:id="rId28"/>
    <p:sldId id="804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FEFF"/>
    <a:srgbClr val="FF85FF"/>
    <a:srgbClr val="D883FF"/>
    <a:srgbClr val="943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574"/>
    <p:restoredTop sz="96327"/>
  </p:normalViewPr>
  <p:slideViewPr>
    <p:cSldViewPr snapToGrid="0">
      <p:cViewPr>
        <p:scale>
          <a:sx n="119" d="100"/>
          <a:sy n="119" d="100"/>
        </p:scale>
        <p:origin x="1064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811D4-8B5A-1446-960B-C695BEA380DD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8DC66-5889-1F46-A5D8-5C38303EA8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960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9C66BF-7D70-4D47-8FFD-04829FBD1F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481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F924-1730-9447-897A-6D1C7E903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984A32-44E1-9C4B-B466-E8C264FDF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530D51-D751-5E45-A4FF-BB60690C14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69022B-9574-7243-BF00-EA2BF723D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A4455-766A-9549-BC03-6C46B8507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47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B635-8439-1A4E-8092-D5773E34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FB3D-9095-A843-AECD-17D6EE6776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176949-C4E1-E74D-9E37-EF601A79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49F77-CD97-B347-A6DA-EB4F132F8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C5F9AC-5423-904F-A631-CECE9420C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11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594F90-9AA6-AF4A-8E60-72DB9649CE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1CBD27-0339-4846-9541-447088C6AD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BC6A-410F-4D45-9B7F-DC121F5E6B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C37508-651C-0446-B0E2-45C3A32B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C8A1EE-DB53-DE47-A021-2B8E99EA0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85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43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A3ABC-87C8-9C4F-9D84-51D595B78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3840" y="283319"/>
            <a:ext cx="11704320" cy="1011092"/>
          </a:xfrm>
          <a:effectLst/>
        </p:spPr>
        <p:txBody>
          <a:bodyPr>
            <a:normAutofit/>
          </a:bodyPr>
          <a:lstStyle>
            <a:lvl1pPr>
              <a:defRPr sz="4400" b="1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F95C9-D544-4149-9010-292C4DF23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280271"/>
          </a:xfrm>
          <a:effectLst/>
        </p:spPr>
        <p:txBody>
          <a:bodyPr>
            <a:normAutofit/>
          </a:bodyPr>
          <a:lstStyle>
            <a:lvl1pPr>
              <a:defRPr sz="32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>
              <a:defRPr sz="28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2pPr>
            <a:lvl3pPr>
              <a:defRPr sz="24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3pPr>
            <a:lvl4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4pPr>
            <a:lvl5pPr>
              <a:defRPr sz="200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42A5DE-E34B-D045-90F0-91639E3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0522-700D-9A42-834F-3193BE8C6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D9B5C9-E353-6B42-B8B0-5C9B359CA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6826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4E3F1-F4D1-3243-B3F1-7537191A4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284E7-BAE3-1242-BEA0-AE4454262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5B23B-C30F-2D45-834F-80D91C16E4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11/4/24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5B12B-D9AC-8746-93E0-36644961F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4A3C2-2E64-8740-875B-CD96E0AAD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567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37775-149C-1648-8655-AAAFB64D4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302D21-1B12-984E-B34D-4BB9C742A5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F8DA20-9D39-CD43-AA84-98B39EAA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B69BB-BB55-6D48-893C-1DE97E7094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C54FCE-DC19-2D46-8877-B9B76C904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2797B-6CEF-7A48-9984-5DE25A2C0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2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492C9F-F0C9-E341-A22A-022C61A25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FD8BA-7E63-5048-BA75-4123C37E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E27C2D-4439-5D43-A3C4-5517F482A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B71EA6-AB41-0443-8AAE-915AEDB4D3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502D8C4-E93B-4147-97D2-1A8F55B54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FF6F7-52E6-A947-94AE-D0E3D2CB09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11/4/24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9646DB-C494-7D44-A4FA-018D19F43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0B7F7-95CF-9144-8428-48FC957BF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59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BE60E-1451-0346-A830-8BB475DE2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75E70A-CA61-0D4F-AA1B-CE38E607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11/4/24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26410F-63EE-BA4A-A9DC-001845ABD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1008DB1-7CD8-0541-BBA0-BB928EDA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8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59F1DA-EFCD-C144-A1E7-B8A46E0B39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11/4/24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30C44B-8026-A54F-9207-24AEB24C0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38F13D-A078-EF4A-864A-3BFF07B09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07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05106-BE30-6F43-BB1F-9BED7E226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DD99D-2E9D-4B4E-830C-51749856A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A6F4F4-3241-1F4C-86CF-0BD5391687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C21EA7-4B72-A942-9917-CA373F83AF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6A0-A450-674E-A1BB-7D006522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9982FD-F2D7-ED4F-8468-1999A404A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89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235ADE-1A53-FE44-9E54-BB3350B52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AC65AD-83D7-3644-A02E-0B07F243F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0F9CBA-7F1B-0E45-977C-11AFC8E9E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AF5B8-5480-9B4D-A39B-CA33B43C0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790914D-3E64-2E42-8DCA-1BC430AFF975}" type="datetimeFigureOut">
              <a:rPr lang="en-US" smtClean="0"/>
              <a:t>11/4/24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DA85E7-35F6-314D-8298-B9F044AAD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836E77-F3E7-FF43-B800-48B46B99F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3B2506-E108-554D-ADD5-E33B395492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02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C46938-BDAF-9149-AB13-B24577D22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840" y="283318"/>
            <a:ext cx="117043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920246-93A3-6C46-9853-624ACD175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3840" y="1794075"/>
            <a:ext cx="11704320" cy="4780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3924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40.png"/><Relationship Id="rId12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12.png"/><Relationship Id="rId5" Type="http://schemas.openxmlformats.org/officeDocument/2006/relationships/image" Target="../media/image21.png"/><Relationship Id="rId10" Type="http://schemas.openxmlformats.org/officeDocument/2006/relationships/image" Target="../media/image27.png"/><Relationship Id="rId4" Type="http://schemas.openxmlformats.org/officeDocument/2006/relationships/image" Target="../media/image19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5.png"/><Relationship Id="rId7" Type="http://schemas.openxmlformats.org/officeDocument/2006/relationships/image" Target="../media/image2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1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3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20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25.png"/><Relationship Id="rId7" Type="http://schemas.openxmlformats.org/officeDocument/2006/relationships/image" Target="../media/image4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20.png"/><Relationship Id="rId4" Type="http://schemas.openxmlformats.org/officeDocument/2006/relationships/image" Target="../media/image26.pn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0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20.png"/><Relationship Id="rId7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20.png"/><Relationship Id="rId9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480.png"/><Relationship Id="rId5" Type="http://schemas.openxmlformats.org/officeDocument/2006/relationships/image" Target="../media/image320.png"/><Relationship Id="rId10" Type="http://schemas.openxmlformats.org/officeDocument/2006/relationships/image" Target="../media/image48.png"/><Relationship Id="rId4" Type="http://schemas.openxmlformats.org/officeDocument/2006/relationships/image" Target="../media/image30.png"/><Relationship Id="rId9" Type="http://schemas.openxmlformats.org/officeDocument/2006/relationships/image" Target="../media/image42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0.png"/><Relationship Id="rId7" Type="http://schemas.openxmlformats.org/officeDocument/2006/relationships/image" Target="../media/image48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5" Type="http://schemas.openxmlformats.org/officeDocument/2006/relationships/image" Target="../media/image500.png"/><Relationship Id="rId4" Type="http://schemas.openxmlformats.org/officeDocument/2006/relationships/image" Target="../media/image320.png"/><Relationship Id="rId9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30.png"/><Relationship Id="rId7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0.png"/><Relationship Id="rId5" Type="http://schemas.openxmlformats.org/officeDocument/2006/relationships/image" Target="../media/image420.png"/><Relationship Id="rId4" Type="http://schemas.openxmlformats.org/officeDocument/2006/relationships/image" Target="../media/image320.png"/><Relationship Id="rId9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6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7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2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95CDD-1AA9-574F-BF7A-96731F5FC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998" y="3023165"/>
            <a:ext cx="11564002" cy="1220056"/>
          </a:xfrm>
          <a:effectLst/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CS 2243: ALGORITHMS FOR DATA SCIENCE</a:t>
            </a:r>
            <a:b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</a:br>
            <a:r>
              <a:rPr lang="en-US" sz="4000" b="1" cap="small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Helvetica Neue" panose="02000503000000020004" pitchFamily="2" charset="0"/>
                <a:cs typeface="Calibri" panose="020F0502020204030204" pitchFamily="34" charset="0"/>
              </a:rPr>
              <a:t>LECTURE 18 (11/6)</a:t>
            </a:r>
            <a:endParaRPr lang="en-US" sz="4000" b="1" cap="small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Helvetica Neue" panose="02000503000000020004" pitchFamily="2" charset="0"/>
              <a:cs typeface="Calibri" panose="020F05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B108D775-0962-EA41-8BC7-BDAD26E25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405862"/>
              </p:ext>
            </p:extLst>
          </p:nvPr>
        </p:nvGraphicFramePr>
        <p:xfrm>
          <a:off x="465585" y="4243221"/>
          <a:ext cx="11260828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60828">
                  <a:extLst>
                    <a:ext uri="{9D8B030D-6E8A-4147-A177-3AD203B41FA5}">
                      <a16:colId xmlns:a16="http://schemas.microsoft.com/office/drawing/2014/main" val="2692926107"/>
                    </a:ext>
                  </a:extLst>
                </a:gridCol>
              </a:tblGrid>
              <a:tr h="513508">
                <a:tc>
                  <a:txBody>
                    <a:bodyPr/>
                    <a:lstStyle/>
                    <a:p>
                      <a:pPr algn="ctr"/>
                      <a:r>
                        <a:rPr lang="en-US" sz="3600" b="0" cap="small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BELIEF PROPAGATION, BETHE FREE ENERGY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5692906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0CACD459-FA22-E124-7E30-4E7462CB86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961" y="1969961"/>
            <a:ext cx="1068076" cy="105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EC42B6-EADE-E44A-8128-D84909D623E4}"/>
              </a:ext>
            </a:extLst>
          </p:cNvPr>
          <p:cNvSpPr txBox="1"/>
          <p:nvPr/>
        </p:nvSpPr>
        <p:spPr>
          <a:xfrm>
            <a:off x="313998" y="263040"/>
            <a:ext cx="33402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Tensor decomposition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Sum-of-squares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Supervised learning</a:t>
            </a:r>
          </a:p>
          <a:p>
            <a:pPr>
              <a:defRPr/>
            </a:pPr>
            <a:r>
              <a:rPr lang="en-US" sz="2000" dirty="0"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Computational complexity</a:t>
            </a:r>
          </a:p>
          <a:p>
            <a:pPr>
              <a:defRPr/>
            </a:pPr>
            <a:r>
              <a:rPr lang="en-US" sz="2000" b="1" dirty="0">
                <a:solidFill>
                  <a:srgbClr val="FEC306">
                    <a:lumMod val="60000"/>
                    <a:lumOff val="4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Statistical physics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EC306">
                    <a:lumMod val="60000"/>
                    <a:lumOff val="40000"/>
                    <a:alpha val="30404"/>
                  </a:srgb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Generative modeling</a:t>
            </a:r>
          </a:p>
        </p:txBody>
      </p:sp>
    </p:spTree>
    <p:extLst>
      <p:ext uri="{BB962C8B-B14F-4D97-AF65-F5344CB8AC3E}">
        <p14:creationId xmlns:p14="http://schemas.microsoft.com/office/powerpoint/2010/main" val="361950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323475" y="4068429"/>
                <a:ext cx="6472946" cy="881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4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4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75" y="4068429"/>
                <a:ext cx="6472946" cy="881395"/>
              </a:xfrm>
              <a:prstGeom prst="rect">
                <a:avLst/>
              </a:prstGeom>
              <a:blipFill>
                <a:blip r:embed="rId2"/>
                <a:stretch>
                  <a:fillRect l="-1761" t="-7143" r="-1174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/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root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blipFill>
                <a:blip r:embed="rId3"/>
                <a:stretch>
                  <a:fillRect t="-7018" r="-643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/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set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blipFill>
                <a:blip r:embed="rId4"/>
                <a:stretch>
                  <a:fillRect l="-21429" t="-192982" r="-1905" b="-28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/>
              <p:nvPr/>
            </p:nvSpPr>
            <p:spPr>
              <a:xfrm>
                <a:off x="208419" y="5121061"/>
                <a:ext cx="1799147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9" y="5121061"/>
                <a:ext cx="1799147" cy="839269"/>
              </a:xfrm>
              <a:prstGeom prst="rect">
                <a:avLst/>
              </a:prstGeom>
              <a:blipFill>
                <a:blip r:embed="rId5"/>
                <a:stretch>
                  <a:fillRect l="-11972" t="-128358" r="-1408" b="-18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/>
              <p:nvPr/>
            </p:nvSpPr>
            <p:spPr>
              <a:xfrm>
                <a:off x="1908179" y="5121061"/>
                <a:ext cx="2757613" cy="839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9" y="5121061"/>
                <a:ext cx="2757613" cy="839204"/>
              </a:xfrm>
              <a:prstGeom prst="rect">
                <a:avLst/>
              </a:prstGeom>
              <a:blipFill>
                <a:blip r:embed="rId6"/>
                <a:stretch>
                  <a:fillRect l="-8716" t="-128358" b="-18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BE7EA5-F063-2872-873D-958AE29BDB65}"/>
                  </a:ext>
                </a:extLst>
              </p:cNvPr>
              <p:cNvSpPr txBox="1"/>
              <p:nvPr/>
            </p:nvSpPr>
            <p:spPr>
              <a:xfrm>
                <a:off x="245851" y="1287786"/>
                <a:ext cx="6459750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Instead of thinking in terms of subtrees, can think of in terms of graphs given by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deleting edges from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e.g. </a:t>
                </a:r>
                <a:endParaRPr lang="en-US" sz="28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en-US" sz="28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en-US" sz="8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BE7EA5-F063-2872-873D-958AE29B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1" y="1287786"/>
                <a:ext cx="6459750" cy="2431435"/>
              </a:xfrm>
              <a:prstGeom prst="rect">
                <a:avLst/>
              </a:prstGeom>
              <a:blipFill>
                <a:blip r:embed="rId7"/>
                <a:stretch>
                  <a:fillRect l="-2161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BE56C2-39CB-B7FE-99B9-0458BAB3E100}"/>
                  </a:ext>
                </a:extLst>
              </p:cNvPr>
              <p:cNvSpPr txBox="1"/>
              <p:nvPr/>
            </p:nvSpPr>
            <p:spPr>
              <a:xfrm>
                <a:off x="2632566" y="2651362"/>
                <a:ext cx="4413046" cy="1398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given by deleting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and keeping the side containing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BE56C2-39CB-B7FE-99B9-0458BAB3E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66" y="2651362"/>
                <a:ext cx="4413046" cy="1398909"/>
              </a:xfrm>
              <a:prstGeom prst="rect">
                <a:avLst/>
              </a:prstGeom>
              <a:blipFill>
                <a:blip r:embed="rId10"/>
                <a:stretch>
                  <a:fillRect l="-3161" t="-4505" r="-575" b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FA7B58-96D1-2067-99DA-5628073D4DF2}"/>
                  </a:ext>
                </a:extLst>
              </p:cNvPr>
              <p:cNvSpPr txBox="1"/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b="1" dirty="0" err="1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</a:t>
                </a:r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</a:p>
              <a:p>
                <a:pPr algn="r"/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FA7B58-96D1-2067-99DA-5628073D4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blipFill>
                <a:blip r:embed="rId11"/>
                <a:stretch>
                  <a:fillRect t="-1136" r="-2105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E94938-0E2C-009F-72D2-3601663EB2E9}"/>
              </a:ext>
            </a:extLst>
          </p:cNvPr>
          <p:cNvSpPr/>
          <p:nvPr/>
        </p:nvSpPr>
        <p:spPr>
          <a:xfrm>
            <a:off x="121920" y="5093673"/>
            <a:ext cx="4608576" cy="164627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9148D3-5684-57EA-799F-897FAA826867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136443" y="4509127"/>
            <a:ext cx="187032" cy="741090"/>
          </a:xfrm>
          <a:prstGeom prst="line">
            <a:avLst/>
          </a:prstGeom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5CFBFF-EB08-9AE0-AC7D-693568E54151}"/>
                  </a:ext>
                </a:extLst>
              </p:cNvPr>
              <p:cNvSpPr txBox="1"/>
              <p:nvPr/>
            </p:nvSpPr>
            <p:spPr>
              <a:xfrm>
                <a:off x="1098431" y="6089523"/>
                <a:ext cx="2657587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root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795CFBFF-EB08-9AE0-AC7D-693568E541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31" y="6089523"/>
                <a:ext cx="2657587" cy="424796"/>
              </a:xfrm>
              <a:prstGeom prst="rect">
                <a:avLst/>
              </a:prstGeom>
              <a:blipFill>
                <a:blip r:embed="rId12"/>
                <a:stretch>
                  <a:fillRect l="-47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588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2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5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36845-8B10-F00C-69EB-28DBF40A2F0B}"/>
                  </a:ext>
                </a:extLst>
              </p:cNvPr>
              <p:cNvSpPr txBox="1"/>
              <p:nvPr/>
            </p:nvSpPr>
            <p:spPr>
              <a:xfrm>
                <a:off x="208419" y="5121061"/>
                <a:ext cx="1799147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4736845-8B10-F00C-69EB-28DBF40A2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9" y="5121061"/>
                <a:ext cx="1799147" cy="839269"/>
              </a:xfrm>
              <a:prstGeom prst="rect">
                <a:avLst/>
              </a:prstGeom>
              <a:blipFill>
                <a:blip r:embed="rId6"/>
                <a:stretch>
                  <a:fillRect l="-11972" t="-128358" r="-1408" b="-18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D01F89-5895-50C1-9EDC-43637B5071C9}"/>
                  </a:ext>
                </a:extLst>
              </p:cNvPr>
              <p:cNvSpPr txBox="1"/>
              <p:nvPr/>
            </p:nvSpPr>
            <p:spPr>
              <a:xfrm>
                <a:off x="1908179" y="5121061"/>
                <a:ext cx="2757613" cy="839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6D01F89-5895-50C1-9EDC-43637B507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9" y="5121061"/>
                <a:ext cx="2757613" cy="839204"/>
              </a:xfrm>
              <a:prstGeom prst="rect">
                <a:avLst/>
              </a:prstGeom>
              <a:blipFill>
                <a:blip r:embed="rId7"/>
                <a:stretch>
                  <a:fillRect l="-8716" t="-128358" b="-18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EDCD30-DC3A-2878-F6A7-084D90970FB4}"/>
                  </a:ext>
                </a:extLst>
              </p:cNvPr>
              <p:cNvSpPr txBox="1"/>
              <p:nvPr/>
            </p:nvSpPr>
            <p:spPr>
              <a:xfrm>
                <a:off x="1098431" y="6089523"/>
                <a:ext cx="2657587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root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BEDCD30-DC3A-2878-F6A7-084D90970F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31" y="6089523"/>
                <a:ext cx="2657587" cy="424796"/>
              </a:xfrm>
              <a:prstGeom prst="rect">
                <a:avLst/>
              </a:prstGeom>
              <a:blipFill>
                <a:blip r:embed="rId8"/>
                <a:stretch>
                  <a:fillRect l="-47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211EAC1-028F-3E9E-1904-4296C5A11D11}"/>
              </a:ext>
            </a:extLst>
          </p:cNvPr>
          <p:cNvSpPr/>
          <p:nvPr/>
        </p:nvSpPr>
        <p:spPr>
          <a:xfrm>
            <a:off x="121920" y="5093673"/>
            <a:ext cx="4608576" cy="1646273"/>
          </a:xfrm>
          <a:prstGeom prst="roundRect">
            <a:avLst/>
          </a:prstGeom>
          <a:noFill/>
          <a:ln w="38100">
            <a:solidFill>
              <a:schemeClr val="accent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CC485A-99C9-EC3D-ED02-97D7B13D70C5}"/>
                  </a:ext>
                </a:extLst>
              </p:cNvPr>
              <p:cNvSpPr txBox="1"/>
              <p:nvPr/>
            </p:nvSpPr>
            <p:spPr>
              <a:xfrm>
                <a:off x="577459" y="2780949"/>
                <a:ext cx="635711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“message”</a:t>
                </a:r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that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bg1">
                        <a:lumMod val="65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passes to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bg1">
                            <a:lumMod val="65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CC485A-99C9-EC3D-ED02-97D7B13D7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459" y="2780949"/>
                <a:ext cx="6357118" cy="523220"/>
              </a:xfrm>
              <a:prstGeom prst="rect">
                <a:avLst/>
              </a:prstGeom>
              <a:blipFill>
                <a:blip r:embed="rId9"/>
                <a:stretch>
                  <a:fillRect l="-996" t="-13953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34454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2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5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DB1B1-DE5E-3DF6-DD6A-3C1FD67EA5AF}"/>
                  </a:ext>
                </a:extLst>
              </p:cNvPr>
              <p:cNvSpPr txBox="1"/>
              <p:nvPr/>
            </p:nvSpPr>
            <p:spPr>
              <a:xfrm>
                <a:off x="2872004" y="2925683"/>
                <a:ext cx="2060628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DB1B1-DE5E-3DF6-DD6A-3C1FD67EA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04" y="2925683"/>
                <a:ext cx="2060628" cy="988540"/>
              </a:xfrm>
              <a:prstGeom prst="rect">
                <a:avLst/>
              </a:prstGeom>
              <a:blipFill>
                <a:blip r:embed="rId6"/>
                <a:stretch>
                  <a:fillRect l="-15337" t="-132911" r="-3681" b="-187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13DC6-AF00-5527-4BCE-1B8C4319DE1E}"/>
                  </a:ext>
                </a:extLst>
              </p:cNvPr>
              <p:cNvSpPr txBox="1"/>
              <p:nvPr/>
            </p:nvSpPr>
            <p:spPr>
              <a:xfrm>
                <a:off x="5534169" y="2925683"/>
                <a:ext cx="3269677" cy="98854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13DC6-AF00-5527-4BCE-1B8C4319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169" y="2925683"/>
                <a:ext cx="3269677" cy="988540"/>
              </a:xfrm>
              <a:prstGeom prst="rect">
                <a:avLst/>
              </a:prstGeom>
              <a:blipFill>
                <a:blip r:embed="rId7"/>
                <a:stretch>
                  <a:fillRect l="-9266" t="-132911" b="-1873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CCE7DA-D34F-17F3-59B2-208B48E5677E}"/>
                  </a:ext>
                </a:extLst>
              </p:cNvPr>
              <p:cNvSpPr txBox="1"/>
              <p:nvPr/>
            </p:nvSpPr>
            <p:spPr>
              <a:xfrm>
                <a:off x="2903848" y="4042093"/>
                <a:ext cx="3643498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root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3CCE7DA-D34F-17F3-59B2-208B48E567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848" y="4042093"/>
                <a:ext cx="3643498" cy="557910"/>
              </a:xfrm>
              <a:prstGeom prst="rect">
                <a:avLst/>
              </a:prstGeom>
              <a:blipFill>
                <a:blip r:embed="rId8"/>
                <a:stretch>
                  <a:fillRect l="-1042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1814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2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5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DB1B1-DE5E-3DF6-DD6A-3C1FD67EA5AF}"/>
                  </a:ext>
                </a:extLst>
              </p:cNvPr>
              <p:cNvSpPr txBox="1"/>
              <p:nvPr/>
            </p:nvSpPr>
            <p:spPr>
              <a:xfrm>
                <a:off x="2872004" y="2925683"/>
                <a:ext cx="2041905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DB1B1-DE5E-3DF6-DD6A-3C1FD67EA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04" y="2925683"/>
                <a:ext cx="2041905" cy="1030347"/>
              </a:xfrm>
              <a:prstGeom prst="rect">
                <a:avLst/>
              </a:prstGeom>
              <a:blipFill>
                <a:blip r:embed="rId6"/>
                <a:stretch>
                  <a:fillRect l="-15528" t="-128049" r="-5590" b="-17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13DC6-AF00-5527-4BCE-1B8C4319DE1E}"/>
                  </a:ext>
                </a:extLst>
              </p:cNvPr>
              <p:cNvSpPr txBox="1"/>
              <p:nvPr/>
            </p:nvSpPr>
            <p:spPr>
              <a:xfrm>
                <a:off x="5534169" y="2925683"/>
                <a:ext cx="3344249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13DC6-AF00-5527-4BCE-1B8C4319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169" y="2925683"/>
                <a:ext cx="3344249" cy="1030347"/>
              </a:xfrm>
              <a:prstGeom prst="rect">
                <a:avLst/>
              </a:prstGeom>
              <a:blipFill>
                <a:blip r:embed="rId7"/>
                <a:stretch>
                  <a:fillRect l="-7197" t="-128049" b="-17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0C389B-3DC6-DE8F-2307-286EA9C90F19}"/>
                  </a:ext>
                </a:extLst>
              </p:cNvPr>
              <p:cNvSpPr txBox="1"/>
              <p:nvPr/>
            </p:nvSpPr>
            <p:spPr>
              <a:xfrm>
                <a:off x="2903848" y="4042093"/>
                <a:ext cx="3188245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0C389B-3DC6-DE8F-2307-286EA9C90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848" y="4042093"/>
                <a:ext cx="3188245" cy="557910"/>
              </a:xfrm>
              <a:prstGeom prst="rect">
                <a:avLst/>
              </a:prstGeom>
              <a:blipFill>
                <a:blip r:embed="rId8"/>
                <a:stretch>
                  <a:fillRect l="-119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63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2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5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DB1B1-DE5E-3DF6-DD6A-3C1FD67EA5AF}"/>
                  </a:ext>
                </a:extLst>
              </p:cNvPr>
              <p:cNvSpPr txBox="1"/>
              <p:nvPr/>
            </p:nvSpPr>
            <p:spPr>
              <a:xfrm>
                <a:off x="2872004" y="2925683"/>
                <a:ext cx="2331215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 →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74DB1B1-DE5E-3DF6-DD6A-3C1FD67EA5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2004" y="2925683"/>
                <a:ext cx="2331215" cy="1030347"/>
              </a:xfrm>
              <a:prstGeom prst="rect">
                <a:avLst/>
              </a:prstGeom>
              <a:blipFill>
                <a:blip r:embed="rId6"/>
                <a:stretch>
                  <a:fillRect l="-14130" t="-128049" b="-17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13DC6-AF00-5527-4BCE-1B8C4319DE1E}"/>
                  </a:ext>
                </a:extLst>
              </p:cNvPr>
              <p:cNvSpPr txBox="1"/>
              <p:nvPr/>
            </p:nvSpPr>
            <p:spPr>
              <a:xfrm>
                <a:off x="5129114" y="2925683"/>
                <a:ext cx="3695562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   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  →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0A13DC6-AF00-5527-4BCE-1B8C4319D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114" y="2925683"/>
                <a:ext cx="3695562" cy="1030347"/>
              </a:xfrm>
              <a:prstGeom prst="rect">
                <a:avLst/>
              </a:prstGeom>
              <a:blipFill>
                <a:blip r:embed="rId7"/>
                <a:stretch>
                  <a:fillRect l="-8191" t="-128049" b="-17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0C389B-3DC6-DE8F-2307-286EA9C90F19}"/>
                  </a:ext>
                </a:extLst>
              </p:cNvPr>
              <p:cNvSpPr txBox="1"/>
              <p:nvPr/>
            </p:nvSpPr>
            <p:spPr>
              <a:xfrm>
                <a:off x="2903848" y="4042093"/>
                <a:ext cx="3188245" cy="5579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80C389B-3DC6-DE8F-2307-286EA9C90F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3848" y="4042093"/>
                <a:ext cx="3188245" cy="557910"/>
              </a:xfrm>
              <a:prstGeom prst="rect">
                <a:avLst/>
              </a:prstGeom>
              <a:blipFill>
                <a:blip r:embed="rId8"/>
                <a:stretch>
                  <a:fillRect l="-119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F6E741C3-01DD-A199-DD9E-D3B72C31359C}"/>
              </a:ext>
            </a:extLst>
          </p:cNvPr>
          <p:cNvSpPr/>
          <p:nvPr/>
        </p:nvSpPr>
        <p:spPr>
          <a:xfrm>
            <a:off x="4450080" y="3116681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265125F-15D7-2730-9F0E-9E7C85C94096}"/>
              </a:ext>
            </a:extLst>
          </p:cNvPr>
          <p:cNvSpPr/>
          <p:nvPr/>
        </p:nvSpPr>
        <p:spPr>
          <a:xfrm>
            <a:off x="6812283" y="3123636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99AE8D3-8BF1-EFF7-7966-82C41CB60DEB}"/>
              </a:ext>
            </a:extLst>
          </p:cNvPr>
          <p:cNvSpPr/>
          <p:nvPr/>
        </p:nvSpPr>
        <p:spPr>
          <a:xfrm>
            <a:off x="7935571" y="3073010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9FB329-D5AE-E721-7DCB-C2EE6F172CC8}"/>
                  </a:ext>
                </a:extLst>
              </p:cNvPr>
              <p:cNvSpPr txBox="1"/>
              <p:nvPr/>
            </p:nvSpPr>
            <p:spPr>
              <a:xfrm>
                <a:off x="129117" y="4957104"/>
                <a:ext cx="5806590" cy="10303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400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±1</m:t>
                                  </m:r>
                                </m:e>
                              </m:d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4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24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E49FB329-D5AE-E721-7DCB-C2EE6F172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17" y="4957104"/>
                <a:ext cx="5806590" cy="1030347"/>
              </a:xfrm>
              <a:prstGeom prst="rect">
                <a:avLst/>
              </a:prstGeom>
              <a:blipFill>
                <a:blip r:embed="rId9"/>
                <a:stretch>
                  <a:fillRect l="-655" t="-128049" b="-17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Oval 14">
            <a:extLst>
              <a:ext uri="{FF2B5EF4-FFF2-40B4-BE49-F238E27FC236}">
                <a16:creationId xmlns:a16="http://schemas.microsoft.com/office/drawing/2014/main" id="{9F3B5765-6959-9A32-F49B-E8F6143D3DFD}"/>
              </a:ext>
            </a:extLst>
          </p:cNvPr>
          <p:cNvSpPr/>
          <p:nvPr/>
        </p:nvSpPr>
        <p:spPr>
          <a:xfrm>
            <a:off x="3783790" y="5121348"/>
            <a:ext cx="306178" cy="306178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30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C82487-ABB5-D61F-C19F-818ED88ECC9C}"/>
                  </a:ext>
                </a:extLst>
              </p:cNvPr>
              <p:cNvSpPr txBox="1"/>
              <p:nvPr/>
            </p:nvSpPr>
            <p:spPr>
              <a:xfrm>
                <a:off x="357081" y="3100296"/>
                <a:ext cx="6743962" cy="11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±1</m:t>
                                  </m:r>
                                </m:e>
                              </m:d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  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→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EC82487-ABB5-D61F-C19F-818ED88ECC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081" y="3100296"/>
                <a:ext cx="6743962" cy="1186672"/>
              </a:xfrm>
              <a:prstGeom prst="rect">
                <a:avLst/>
              </a:prstGeom>
              <a:blipFill>
                <a:blip r:embed="rId2"/>
                <a:stretch>
                  <a:fillRect l="-940" t="-127660" b="-177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EF678C12-B470-A755-BA1F-090B83B3174A}"/>
              </a:ext>
            </a:extLst>
          </p:cNvPr>
          <p:cNvSpPr/>
          <p:nvPr/>
        </p:nvSpPr>
        <p:spPr>
          <a:xfrm>
            <a:off x="4641438" y="3317796"/>
            <a:ext cx="306178" cy="306178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3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5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6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3966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2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3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0893B2A-0BB3-BB04-C146-06EF71F982B4}"/>
              </a:ext>
            </a:extLst>
          </p:cNvPr>
          <p:cNvGrpSpPr/>
          <p:nvPr/>
        </p:nvGrpSpPr>
        <p:grpSpPr>
          <a:xfrm>
            <a:off x="357081" y="3099989"/>
            <a:ext cx="6743962" cy="1186672"/>
            <a:chOff x="947506" y="3039029"/>
            <a:chExt cx="6743962" cy="1186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80C389B-3DC6-DE8F-2307-286EA9C90F19}"/>
                    </a:ext>
                  </a:extLst>
                </p:cNvPr>
                <p:cNvSpPr txBox="1"/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280C389B-3DC6-DE8F-2307-286EA9C90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blipFill>
                  <a:blip r:embed="rId4"/>
                  <a:stretch>
                    <a:fillRect l="-940" t="-127660" b="-17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DE2B9E2-EC09-E88C-C51A-C0518FE8B1CC}"/>
                </a:ext>
              </a:extLst>
            </p:cNvPr>
            <p:cNvSpPr/>
            <p:nvPr/>
          </p:nvSpPr>
          <p:spPr>
            <a:xfrm>
              <a:off x="5228542" y="3257139"/>
              <a:ext cx="306178" cy="306178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1B41614C-732B-88D5-9BED-1557FA51FEA3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DC82F83-6A83-57D9-BF5F-92788952848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6AF0124-B35C-5EAE-AB6A-4ADB9ACF6C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3FAC28A6-049D-517A-5DE8-7863EEA02E76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6924F47-0114-3FE5-0464-BD95E34BF76D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422B4E3-A796-2F17-C273-12128C120C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AE34965-69FD-D8F8-D4A3-219D87DE7C7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1BFE718-7360-3559-5F07-26DD8E42DA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1C22A41-B7AD-64A7-48E9-FF3B4B399443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FA0028-8031-4AEC-1B2A-78EC295F81DC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3D76389-61C0-0326-4E4E-C4C9D5BD658C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3B2374E-EB76-3735-5945-87780E13BB0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E5DE25C-0D72-DC27-306A-9969EC37DF5D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BC2E0E7F-5F30-D93B-8053-D39991C444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40AB2B8-C486-2F0F-787A-0B1738C5414B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6A99EEC-799B-13D2-17D8-859721CB612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B842EAE-2E94-1D81-D3B5-D1E79850D365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3B62891-BFF0-6B30-4C4F-0120D80490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8062A2E-95D0-D9CF-B7E8-34E2E5B839F2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D14D2F7-7F74-AC92-2604-99050898B8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59DC81B-0689-EA24-AB1A-E341CDF7B0DD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359EF4B-FBFC-D1F8-B25F-319258C5C6EF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8268A64-B2CF-7080-77B6-D1A7C88D1C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07D52E81-679A-1AFE-88B2-EC33D1A2F011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BD46201-5DE3-CEEC-4F0A-B3A0310D5B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872D7C0-5DB4-1DB2-5372-DF4005EAA85C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8D35F22-D314-C0F0-E247-11BD15366E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45AA3DE-C766-C237-E722-3068687CB506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089A5F1B-16A4-1ACE-7F53-5E5E2CCECC45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rgbClr val="FF85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7CF630F9-2AC0-873B-D7CF-EF619EC12263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B6AF1F2A-9F6F-AA4C-7220-DE23F5227A97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7856320F-819D-F8D2-703D-6137124D74CF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93FA78A5-D583-4482-740A-E1FBB63B65F9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C467A871-A1C5-A2FC-F5D5-DEC650972D6D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62AECB4-27DA-A5C3-CBC8-BEEABD1DD433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10BD4C4-094F-F304-36AD-F4071CBBDC4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57EAE61F-0B0F-CDB6-D27F-4BC54801CAD8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619FCEA-3AB8-8122-A885-1538DE1548A2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7022D4B-8B5A-D18C-BB99-0502A393878F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559784EF-0924-0D5D-FC36-5E73F403BCC4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solidFill>
              <a:srgbClr val="D883FF"/>
            </a:solidFill>
            <a:ln w="50800">
              <a:solidFill>
                <a:srgbClr val="9437FF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BE53ECC-923E-139F-5D8D-E499E1C18301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36A9A2E4-03CA-C7F5-054D-913B980E9459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8EB881F-25BA-B67D-1FD4-020524663CE9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F8EB881F-25BA-B67D-1FD4-020524663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624E3E-7EA2-FC66-CA01-6CA1953F7160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FA624E3E-7EA2-FC66-CA01-6CA1953F7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6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5DA5DE7-2FDE-F1DB-B346-AB14A5BE317D}"/>
                  </a:ext>
                </a:extLst>
              </p:cNvPr>
              <p:cNvSpPr txBox="1"/>
              <p:nvPr/>
            </p:nvSpPr>
            <p:spPr>
              <a:xfrm>
                <a:off x="10809377" y="4091328"/>
                <a:ext cx="39946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n-US" sz="2000" b="1" dirty="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A5DA5DE7-2FDE-F1DB-B346-AB14A5BE31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9377" y="4091328"/>
                <a:ext cx="39946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7147FA9-E717-ECF8-6B40-EFC8A913E153}"/>
                  </a:ext>
                </a:extLst>
              </p:cNvPr>
              <p:cNvSpPr txBox="1"/>
              <p:nvPr/>
            </p:nvSpPr>
            <p:spPr>
              <a:xfrm>
                <a:off x="9409397" y="3173771"/>
                <a:ext cx="1011815" cy="5371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2800" b="1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→</m:t>
                          </m:r>
                          <m:r>
                            <a:rPr lang="en-US" sz="2800" b="1" i="1" smtClean="0">
                              <a:solidFill>
                                <a:srgbClr val="FF85FF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p>
                    </m:oMath>
                  </m:oMathPara>
                </a14:m>
                <a:endParaRPr lang="en-US" sz="2800" b="1" dirty="0">
                  <a:solidFill>
                    <a:srgbClr val="FF85FF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B7147FA9-E717-ECF8-6B40-EFC8A913E1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9397" y="3173771"/>
                <a:ext cx="1011815" cy="5371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5296167-8C15-C637-6DA8-94E1F4DD8CBE}"/>
              </a:ext>
            </a:extLst>
          </p:cNvPr>
          <p:cNvGrpSpPr/>
          <p:nvPr/>
        </p:nvGrpSpPr>
        <p:grpSpPr>
          <a:xfrm>
            <a:off x="1278387" y="4488735"/>
            <a:ext cx="5925084" cy="1190647"/>
            <a:chOff x="1784100" y="4137321"/>
            <a:chExt cx="5925084" cy="119064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EC74F523-D3CA-B7F5-A094-13FD4940AE43}"/>
                </a:ext>
              </a:extLst>
            </p:cNvPr>
            <p:cNvSpPr/>
            <p:nvPr/>
          </p:nvSpPr>
          <p:spPr>
            <a:xfrm>
              <a:off x="5245267" y="4343054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31C2463-87F2-3998-819C-BA85FD34E893}"/>
                </a:ext>
              </a:extLst>
            </p:cNvPr>
            <p:cNvSpPr/>
            <p:nvPr/>
          </p:nvSpPr>
          <p:spPr>
            <a:xfrm>
              <a:off x="2069251" y="4343054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903C924-0DD1-20B1-F2FA-DFA809A4B5C3}"/>
                    </a:ext>
                  </a:extLst>
                </p:cNvPr>
                <p:cNvSpPr txBox="1"/>
                <p:nvPr/>
              </p:nvSpPr>
              <p:spPr>
                <a:xfrm>
                  <a:off x="1784100" y="4137321"/>
                  <a:ext cx="5925084" cy="1190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 →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8903C924-0DD1-20B1-F2FA-DFA809A4B5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4100" y="4137321"/>
                  <a:ext cx="5925084" cy="1190647"/>
                </a:xfrm>
                <a:prstGeom prst="rect">
                  <a:avLst/>
                </a:prstGeom>
                <a:blipFill>
                  <a:blip r:embed="rId9"/>
                  <a:stretch>
                    <a:fillRect l="-427" t="-126316" b="-174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4741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29941B6-4470-48FD-F31A-94B2F6B8F352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1764679-7FFC-9E5B-79AA-8D9970F8B10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28E5C6E-34BD-015F-F788-18E5031AC8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16536BA7-D1D7-BB8C-ABCD-72EF34A4158F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902225C-6980-5488-DAD6-B92DAA04DE50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3455E55-1D79-6173-F0E7-FD12A732A0C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DBC142C-4DD6-94C6-1354-F0DD42F9FA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3A06496-8FE6-320B-1FA0-F67463A818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D5A3431-FA9E-E419-43E8-4AD3B6D1EF74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7E93C4D-5C65-3621-BABB-0E4EC1C449C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880BFED2-3473-827A-B2EA-EAC626E607C2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B0EA6D0-332B-ABCB-5EBF-15F9E54C3D0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AD4CD97-5EE1-FFBC-099A-1A356D8C9FF8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7804E150-BB36-D917-9076-515D4E0E643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6CCBA80-4234-2727-0C77-443D836EF198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3A4FE61-884F-A816-271D-0D33C0C1AA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146BC45-4D24-1C05-DAA3-1E00084C1E4A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9FB167D9-0D77-1603-28F2-DB11A80B1C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E56CE0F3-9321-F3F6-C9DA-A6CFC587CABA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E7AC0C19-7374-EFCA-507D-BD473505E9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179C8D75-55E5-B2D9-3785-1C0E484A56EB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4B1B705-263A-5C30-1ABB-0AA818AABEDB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E769CE2-B2DA-0BD7-4913-5C57031B51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C5694614-939D-1094-3377-D479F18D8F9C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6050A5F1-584F-DC2F-AEE9-BD8537F0A7E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E27E785-A76E-BDC1-FE82-84ADCE632C50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72E81D5D-80AC-BAC0-4569-2CEC8FA050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8F996B5-A1DB-4450-FC8B-F4A0C3EB5A71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DF90A901-1331-0517-F584-33F937AD9565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C782994F-BF57-84FF-53A3-DDD2A978112B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solidFill>
              <a:srgbClr val="73FEFF"/>
            </a:solidFill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EC0C03F-CC3E-2607-F860-53E77BBAEDC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298698B-197E-7C70-D905-A2CD995DA576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rgbClr val="73FEFF"/>
            </a:solidFill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F5DD6053-B6A9-B22A-A1F5-25F639970ECB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9CD3B2F-D6F8-3D45-D93A-993BA465F324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0623F5CF-00FC-4CC5-0399-E97241E57F53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85EFBD9A-75DD-7191-7121-7E406291F156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rgbClr val="73FEFF"/>
            </a:solidFill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7F042759-95CB-EF96-4473-CF61B021D713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rgbClr val="73FEFF"/>
            </a:solidFill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4D9F301F-5BF2-D1BD-93AE-4959DC5A1319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rgbClr val="73FEFF"/>
            </a:solidFill>
            <a:ln w="76200">
              <a:solidFill>
                <a:srgbClr val="00B0F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9FBAB30-DDAA-9444-A384-3CCC6440B6F1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74682B00-3DA4-BE89-5BAD-E0F86FD49E88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9A841EE6-886A-9C93-0C38-F6C26727E397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3CADDCA-C67A-E4AA-0C9F-240AD60B62A8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6C0087-7E6D-6065-8841-CAC3A5C50F4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E6C0087-7E6D-6065-8841-CAC3A5C50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356013-1656-A71F-9C44-F0A3F80178F3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76356013-1656-A71F-9C44-F0A3F8017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4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5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549B96A-39C4-C906-A666-53621C7C9A18}"/>
              </a:ext>
            </a:extLst>
          </p:cNvPr>
          <p:cNvGrpSpPr/>
          <p:nvPr/>
        </p:nvGrpSpPr>
        <p:grpSpPr>
          <a:xfrm>
            <a:off x="1278387" y="4488735"/>
            <a:ext cx="5925084" cy="1190647"/>
            <a:chOff x="1784100" y="4137321"/>
            <a:chExt cx="5925084" cy="119064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DE2B9E2-EC09-E88C-C51A-C0518FE8B1CC}"/>
                </a:ext>
              </a:extLst>
            </p:cNvPr>
            <p:cNvSpPr/>
            <p:nvPr/>
          </p:nvSpPr>
          <p:spPr>
            <a:xfrm>
              <a:off x="5245267" y="4343054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16696AA-CEA3-282E-680F-98F1217194D1}"/>
                </a:ext>
              </a:extLst>
            </p:cNvPr>
            <p:cNvSpPr/>
            <p:nvPr/>
          </p:nvSpPr>
          <p:spPr>
            <a:xfrm>
              <a:off x="2069251" y="4343054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77C70B4-3F31-DF3C-B05C-9C39E00C8BCC}"/>
                    </a:ext>
                  </a:extLst>
                </p:cNvPr>
                <p:cNvSpPr txBox="1"/>
                <p:nvPr/>
              </p:nvSpPr>
              <p:spPr>
                <a:xfrm>
                  <a:off x="1784100" y="4137321"/>
                  <a:ext cx="5925084" cy="119064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80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  →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77C70B4-3F31-DF3C-B05C-9C39E00C8B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4100" y="4137321"/>
                  <a:ext cx="5925084" cy="1190647"/>
                </a:xfrm>
                <a:prstGeom prst="rect">
                  <a:avLst/>
                </a:prstGeom>
                <a:blipFill>
                  <a:blip r:embed="rId8"/>
                  <a:stretch>
                    <a:fillRect l="-427" t="-126316" b="-17473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ECFDFE-461B-EEA6-B530-E1A0C0797347}"/>
              </a:ext>
            </a:extLst>
          </p:cNvPr>
          <p:cNvGrpSpPr/>
          <p:nvPr/>
        </p:nvGrpSpPr>
        <p:grpSpPr>
          <a:xfrm>
            <a:off x="357081" y="3099989"/>
            <a:ext cx="6743962" cy="1186672"/>
            <a:chOff x="947506" y="3039029"/>
            <a:chExt cx="6743962" cy="1186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2C1E4B-3519-E355-A23C-9E09A8794EBA}"/>
                    </a:ext>
                  </a:extLst>
                </p:cNvPr>
                <p:cNvSpPr txBox="1"/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2C1E4B-3519-E355-A23C-9E09A8794E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blipFill>
                  <a:blip r:embed="rId9"/>
                  <a:stretch>
                    <a:fillRect l="-940" t="-127660" b="-17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9F5D354-1E50-AAD1-BC39-DBE87245237D}"/>
                </a:ext>
              </a:extLst>
            </p:cNvPr>
            <p:cNvSpPr/>
            <p:nvPr/>
          </p:nvSpPr>
          <p:spPr>
            <a:xfrm>
              <a:off x="5228542" y="3257139"/>
              <a:ext cx="306178" cy="306178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Left Brace 27">
            <a:extLst>
              <a:ext uri="{FF2B5EF4-FFF2-40B4-BE49-F238E27FC236}">
                <a16:creationId xmlns:a16="http://schemas.microsoft.com/office/drawing/2014/main" id="{740901F7-A622-1D7C-B18A-4AB14983D067}"/>
              </a:ext>
            </a:extLst>
          </p:cNvPr>
          <p:cNvSpPr/>
          <p:nvPr/>
        </p:nvSpPr>
        <p:spPr>
          <a:xfrm rot="5400000">
            <a:off x="5170039" y="2901559"/>
            <a:ext cx="336699" cy="3297979"/>
          </a:xfrm>
          <a:prstGeom prst="leftBrace">
            <a:avLst/>
          </a:prstGeom>
          <a:ln w="381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BC22A1-7865-6418-916E-26E101B162EC}"/>
                  </a:ext>
                </a:extLst>
              </p:cNvPr>
              <p:cNvSpPr txBox="1"/>
              <p:nvPr/>
            </p:nvSpPr>
            <p:spPr>
              <a:xfrm>
                <a:off x="4421170" y="3753188"/>
                <a:ext cx="3088089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B0F0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∝</m:t>
                    </m:r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marginal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ba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endParaRPr lang="en-US" sz="2800" b="1" dirty="0">
                  <a:solidFill>
                    <a:srgbClr val="00B0F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CBC22A1-7865-6418-916E-26E101B162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170" y="3753188"/>
                <a:ext cx="3088089" cy="668516"/>
              </a:xfrm>
              <a:prstGeom prst="rect">
                <a:avLst/>
              </a:prstGeom>
              <a:blipFill>
                <a:blip r:embed="rId10"/>
                <a:stretch>
                  <a:fillRect l="-820" b="-3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A1518-8AEE-5E3A-5DEC-562AF552067B}"/>
                  </a:ext>
                </a:extLst>
              </p:cNvPr>
              <p:cNvSpPr txBox="1"/>
              <p:nvPr/>
            </p:nvSpPr>
            <p:spPr>
              <a:xfrm>
                <a:off x="234904" y="2602803"/>
                <a:ext cx="11600015" cy="67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ba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 </m:t>
                        </m:r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ba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A1518-8AEE-5E3A-5DEC-562AF552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04" y="2602803"/>
                <a:ext cx="11600015" cy="671402"/>
              </a:xfrm>
              <a:prstGeom prst="rect">
                <a:avLst/>
              </a:prstGeom>
              <a:blipFill>
                <a:blip r:embed="rId11"/>
                <a:stretch>
                  <a:fillRect l="-120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7312750C-C8D5-A12D-AB5A-68A5A6D7B2E3}"/>
              </a:ext>
            </a:extLst>
          </p:cNvPr>
          <p:cNvSpPr/>
          <p:nvPr/>
        </p:nvSpPr>
        <p:spPr>
          <a:xfrm>
            <a:off x="1524517" y="2688420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ABF42B1-9523-23D6-0EEA-04DD7C1BB3EC}"/>
                  </a:ext>
                </a:extLst>
              </p:cNvPr>
              <p:cNvSpPr txBox="1"/>
              <p:nvPr/>
            </p:nvSpPr>
            <p:spPr>
              <a:xfrm>
                <a:off x="9390649" y="3131049"/>
                <a:ext cx="970779" cy="6685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ba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ABF42B1-9523-23D6-0EEA-04DD7C1BB3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0649" y="3131049"/>
                <a:ext cx="970779" cy="668516"/>
              </a:xfrm>
              <a:prstGeom prst="rect">
                <a:avLst/>
              </a:prstGeom>
              <a:blipFill>
                <a:blip r:embed="rId12"/>
                <a:stretch>
                  <a:fillRect l="-5128" b="-3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074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/>
      <p:bldP spid="30" grpId="0"/>
      <p:bldP spid="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E82FF5F1-B4BF-8209-DE2C-B422C77D7A0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331010" y="3136879"/>
            <a:ext cx="8358183" cy="4761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3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4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DE2B9E2-EC09-E88C-C51A-C0518FE8B1CC}"/>
              </a:ext>
            </a:extLst>
          </p:cNvPr>
          <p:cNvSpPr/>
          <p:nvPr/>
        </p:nvSpPr>
        <p:spPr>
          <a:xfrm>
            <a:off x="4555856" y="4694468"/>
            <a:ext cx="306178" cy="30617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C16696AA-CEA3-282E-680F-98F1217194D1}"/>
              </a:ext>
            </a:extLst>
          </p:cNvPr>
          <p:cNvSpPr/>
          <p:nvPr/>
        </p:nvSpPr>
        <p:spPr>
          <a:xfrm>
            <a:off x="1809668" y="4694468"/>
            <a:ext cx="306178" cy="30617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7C70B4-3F31-DF3C-B05C-9C39E00C8BCC}"/>
                  </a:ext>
                </a:extLst>
              </p:cNvPr>
              <p:cNvSpPr txBox="1"/>
              <p:nvPr/>
            </p:nvSpPr>
            <p:spPr>
              <a:xfrm>
                <a:off x="1524517" y="4488735"/>
                <a:ext cx="3443635" cy="1190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800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77C70B4-3F31-DF3C-B05C-9C39E00C8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517" y="4488735"/>
                <a:ext cx="3443635" cy="1190647"/>
              </a:xfrm>
              <a:prstGeom prst="rect">
                <a:avLst/>
              </a:prstGeom>
              <a:blipFill>
                <a:blip r:embed="rId5"/>
                <a:stretch>
                  <a:fillRect l="-735" t="-126316" b="-17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ADECFDFE-461B-EEA6-B530-E1A0C0797347}"/>
              </a:ext>
            </a:extLst>
          </p:cNvPr>
          <p:cNvGrpSpPr/>
          <p:nvPr/>
        </p:nvGrpSpPr>
        <p:grpSpPr>
          <a:xfrm>
            <a:off x="357081" y="3099989"/>
            <a:ext cx="6743962" cy="1186672"/>
            <a:chOff x="947506" y="3039029"/>
            <a:chExt cx="6743962" cy="1186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2C1E4B-3519-E355-A23C-9E09A8794EBA}"/>
                    </a:ext>
                  </a:extLst>
                </p:cNvPr>
                <p:cNvSpPr txBox="1"/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2C1E4B-3519-E355-A23C-9E09A8794E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blipFill>
                  <a:blip r:embed="rId6"/>
                  <a:stretch>
                    <a:fillRect l="-940" t="-127660" b="-17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9F5D354-1E50-AAD1-BC39-DBE87245237D}"/>
                </a:ext>
              </a:extLst>
            </p:cNvPr>
            <p:cNvSpPr/>
            <p:nvPr/>
          </p:nvSpPr>
          <p:spPr>
            <a:xfrm>
              <a:off x="5228542" y="3257139"/>
              <a:ext cx="306178" cy="306178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A1518-8AEE-5E3A-5DEC-562AF552067B}"/>
                  </a:ext>
                </a:extLst>
              </p:cNvPr>
              <p:cNvSpPr txBox="1"/>
              <p:nvPr/>
            </p:nvSpPr>
            <p:spPr>
              <a:xfrm>
                <a:off x="234904" y="2602803"/>
                <a:ext cx="11600015" cy="67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ba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 </m:t>
                        </m:r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ba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A1518-8AEE-5E3A-5DEC-562AF552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04" y="2602803"/>
                <a:ext cx="11600015" cy="671402"/>
              </a:xfrm>
              <a:prstGeom prst="rect">
                <a:avLst/>
              </a:prstGeom>
              <a:blipFill>
                <a:blip r:embed="rId7"/>
                <a:stretch>
                  <a:fillRect l="-120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7312750C-C8D5-A12D-AB5A-68A5A6D7B2E3}"/>
              </a:ext>
            </a:extLst>
          </p:cNvPr>
          <p:cNvSpPr/>
          <p:nvPr/>
        </p:nvSpPr>
        <p:spPr>
          <a:xfrm>
            <a:off x="1524517" y="2688420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5427300" y="4488735"/>
            <a:ext cx="4992521" cy="1185581"/>
            <a:chOff x="83210" y="5648334"/>
            <a:chExt cx="4992521" cy="118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4992521" cy="1185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4992521" cy="1185581"/>
                </a:xfrm>
                <a:prstGeom prst="rect">
                  <a:avLst/>
                </a:prstGeom>
                <a:blipFill>
                  <a:blip r:embed="rId8"/>
                  <a:stretch>
                    <a:fillRect l="-508" t="-127660" b="-17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2640197" y="5854067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834711" y="5832472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17202502-585F-8BBC-16A1-96D75E22036C}"/>
              </a:ext>
            </a:extLst>
          </p:cNvPr>
          <p:cNvSpPr/>
          <p:nvPr/>
        </p:nvSpPr>
        <p:spPr>
          <a:xfrm>
            <a:off x="6495685" y="5697164"/>
            <a:ext cx="306178" cy="306178"/>
          </a:xfrm>
          <a:prstGeom prst="ellipse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49F995-3B10-89FC-5355-7D724CF36DC1}"/>
                  </a:ext>
                </a:extLst>
              </p:cNvPr>
              <p:cNvSpPr txBox="1"/>
              <p:nvPr/>
            </p:nvSpPr>
            <p:spPr>
              <a:xfrm>
                <a:off x="2709870" y="5517695"/>
                <a:ext cx="6937861" cy="11866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</m:d>
                      <m:r>
                        <a:rPr lang="en-US" sz="2800" i="1">
                          <a:solidFill>
                            <a:schemeClr val="accent2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 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sz="2800" b="0" i="1" smtClean="0">
                          <a:noFill/>
                          <a:effectLst/>
                          <a:latin typeface="Cambria Math" panose="02040503050406030204" pitchFamily="18" charset="0"/>
                        </a:rPr>
                        <m:t>∝</m:t>
                      </m:r>
                      <m:sSubSup>
                        <m:sSubSupPr>
                          <m:ctrlP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800" b="0" i="1" smtClean="0">
                          <a:noFill/>
                          <a:effectLst/>
                          <a:latin typeface="Cambria Math" panose="02040503050406030204" pitchFamily="18" charset="0"/>
                        </a:rPr>
                        <m:t>⋅</m:t>
                      </m:r>
                      <m:sSubSup>
                        <m:sSubSupPr>
                          <m:ctrlP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bar>
                            <m:barPr>
                              <m:pos m:val="top"/>
                              <m:ctrlPr>
                                <a:rPr lang="en-US" sz="2800" i="1">
                                  <a:noFill/>
                                  <a:effectLst/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noFill/>
                                  <a:effectLst/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800" b="0" i="1" smtClean="0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→ </m:t>
                          </m:r>
                          <m:r>
                            <a:rPr lang="en-US" sz="2800" i="1">
                              <a:noFill/>
                              <a:effectLst/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</m:oMath>
                  </m:oMathPara>
                </a14:m>
                <a:endParaRPr lang="en-US" sz="2800" dirty="0">
                  <a:solidFill>
                    <a:schemeClr val="accent2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9049F995-3B10-89FC-5355-7D724CF36D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9870" y="5517695"/>
                <a:ext cx="6937861" cy="1186672"/>
              </a:xfrm>
              <a:prstGeom prst="rect">
                <a:avLst/>
              </a:prstGeom>
              <a:blipFill>
                <a:blip r:embed="rId9"/>
                <a:stretch>
                  <a:fillRect l="-914" t="-127660" b="-1787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466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10C7F19B-9BE5-B664-B9AC-6F937467E2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</a:blip>
          <a:stretch>
            <a:fillRect/>
          </a:stretch>
        </p:blipFill>
        <p:spPr>
          <a:xfrm>
            <a:off x="4331010" y="3136879"/>
            <a:ext cx="8358183" cy="476163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1026691"/>
              </a:xfrm>
              <a:prstGeom prst="rect">
                <a:avLst/>
              </a:prstGeom>
              <a:blipFill>
                <a:blip r:embed="rId3"/>
                <a:stretch>
                  <a:fillRect l="-1204" t="-1220" r="-1313" b="-1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/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FBFBDB-9501-4527-A6B2-6D9A237AA1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207488"/>
                <a:ext cx="11600015" cy="600164"/>
              </a:xfrm>
              <a:prstGeom prst="rect">
                <a:avLst/>
              </a:prstGeom>
              <a:blipFill>
                <a:blip r:embed="rId4"/>
                <a:stretch>
                  <a:fillRect l="-1204" t="-2041" b="-306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EE1E1DAF-2FE7-F5AC-652A-B3BA1A5525F2}"/>
              </a:ext>
            </a:extLst>
          </p:cNvPr>
          <p:cNvSpPr/>
          <p:nvPr/>
        </p:nvSpPr>
        <p:spPr>
          <a:xfrm>
            <a:off x="1072896" y="2237968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DECFDFE-461B-EEA6-B530-E1A0C0797347}"/>
              </a:ext>
            </a:extLst>
          </p:cNvPr>
          <p:cNvGrpSpPr/>
          <p:nvPr/>
        </p:nvGrpSpPr>
        <p:grpSpPr>
          <a:xfrm>
            <a:off x="357081" y="3099989"/>
            <a:ext cx="6743962" cy="1186672"/>
            <a:chOff x="947506" y="3039029"/>
            <a:chExt cx="6743962" cy="118667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2C1E4B-3519-E355-A23C-9E09A8794EBA}"/>
                    </a:ext>
                  </a:extLst>
                </p:cNvPr>
                <p:cNvSpPr txBox="1"/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∼</m:t>
                            </m:r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i="1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</m:d>
                        <m:r>
                          <a:rPr lang="en-US" sz="2800" i="1">
                            <a:solidFill>
                              <a:schemeClr val="accent2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∏"/>
                            <m:supHide m:val="on"/>
                            <m:ctrlP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800" b="0" i="1" smtClean="0">
                                <a:solidFill>
                                  <a:schemeClr val="accent2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/>
                          <m:e>
                            <m:nary>
                              <m:naryPr>
                                <m:chr m:val="∑"/>
                                <m:supHide m:val="on"/>
                                <m:ctrlP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±1</m:t>
                                    </m:r>
                                  </m:e>
                                </m:d>
                              </m:sub>
                              <m:sup/>
                              <m:e>
                                <m:sSubSup>
                                  <m:sSubSup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sub>
                                  <m:sup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  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→</m:t>
                                    </m:r>
                                    <m:r>
                                      <a:rPr lang="en-US" sz="2800" i="1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bSup>
                                <m:r>
                                  <a:rPr lang="en-US" sz="2800" b="0" i="1" smtClean="0">
                                    <a:solidFill>
                                      <a:schemeClr val="accent2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𝑖𝑗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800" b="0" i="1" smtClean="0">
                                        <a:solidFill>
                                          <a:schemeClr val="accent2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</m:d>
                              </m:e>
                            </m:nary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F2C1E4B-3519-E355-A23C-9E09A8794E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506" y="3039029"/>
                  <a:ext cx="6743962" cy="1186672"/>
                </a:xfrm>
                <a:prstGeom prst="rect">
                  <a:avLst/>
                </a:prstGeom>
                <a:blipFill>
                  <a:blip r:embed="rId5"/>
                  <a:stretch>
                    <a:fillRect l="-940" t="-127660" b="-17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9F5D354-1E50-AAD1-BC39-DBE87245237D}"/>
                </a:ext>
              </a:extLst>
            </p:cNvPr>
            <p:cNvSpPr/>
            <p:nvPr/>
          </p:nvSpPr>
          <p:spPr>
            <a:xfrm>
              <a:off x="5228542" y="3257139"/>
              <a:ext cx="306178" cy="306178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A1518-8AEE-5E3A-5DEC-562AF552067B}"/>
                  </a:ext>
                </a:extLst>
              </p:cNvPr>
              <p:cNvSpPr txBox="1"/>
              <p:nvPr/>
            </p:nvSpPr>
            <p:spPr>
              <a:xfrm>
                <a:off x="234904" y="2602803"/>
                <a:ext cx="11600015" cy="6714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</m:bar>
                      </m:e>
                      <m:sub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𝝈</m:t>
                        </m:r>
                      </m:sub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→ </m:t>
                        </m:r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bSup>
                  </m:oMath>
                </a14:m>
                <a:r>
                  <a:rPr lang="en-US" sz="2800" b="1" dirty="0">
                    <a:solidFill>
                      <a:srgbClr val="00B0F0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denote the probability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6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bar>
                          <m:barPr>
                            <m:pos m:val="top"/>
                            <m:ctrlPr>
                              <a:rPr lang="en-US" sz="2800" b="1" i="1" smtClean="0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r>
                              <a:rPr lang="en-US" sz="2800" b="1" i="1">
                                <a:solidFill>
                                  <a:srgbClr val="00B0F0"/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𝑽</m:t>
                            </m:r>
                          </m:e>
                        </m:bar>
                      </m:e>
                      <m:sup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rgbClr val="00B0F0"/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68A1518-8AEE-5E3A-5DEC-562AF552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04" y="2602803"/>
                <a:ext cx="11600015" cy="671402"/>
              </a:xfrm>
              <a:prstGeom prst="rect">
                <a:avLst/>
              </a:prstGeom>
              <a:blipFill>
                <a:blip r:embed="rId6"/>
                <a:stretch>
                  <a:fillRect l="-120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>
            <a:extLst>
              <a:ext uri="{FF2B5EF4-FFF2-40B4-BE49-F238E27FC236}">
                <a16:creationId xmlns:a16="http://schemas.microsoft.com/office/drawing/2014/main" id="{7312750C-C8D5-A12D-AB5A-68A5A6D7B2E3}"/>
              </a:ext>
            </a:extLst>
          </p:cNvPr>
          <p:cNvSpPr/>
          <p:nvPr/>
        </p:nvSpPr>
        <p:spPr>
          <a:xfrm>
            <a:off x="1524517" y="2688420"/>
            <a:ext cx="306178" cy="306178"/>
          </a:xfrm>
          <a:prstGeom prst="ellipse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5427300" y="4488735"/>
            <a:ext cx="4992521" cy="1185581"/>
            <a:chOff x="83210" y="5648334"/>
            <a:chExt cx="4992521" cy="118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4992521" cy="1185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4992521" cy="1185581"/>
                </a:xfrm>
                <a:prstGeom prst="rect">
                  <a:avLst/>
                </a:prstGeom>
                <a:blipFill>
                  <a:blip r:embed="rId7"/>
                  <a:stretch>
                    <a:fillRect l="-508" t="-127660" b="-17766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2640197" y="5854067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834711" y="5832472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8F1AB9A-F5B9-E699-E210-81CB5DAC8353}"/>
              </a:ext>
            </a:extLst>
          </p:cNvPr>
          <p:cNvGrpSpPr/>
          <p:nvPr/>
        </p:nvGrpSpPr>
        <p:grpSpPr>
          <a:xfrm>
            <a:off x="2709870" y="5517695"/>
            <a:ext cx="6937861" cy="1186672"/>
            <a:chOff x="3620275" y="5927324"/>
            <a:chExt cx="6937861" cy="118667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202502-585F-8BBC-16A1-96D75E22036C}"/>
                </a:ext>
              </a:extLst>
            </p:cNvPr>
            <p:cNvSpPr/>
            <p:nvPr/>
          </p:nvSpPr>
          <p:spPr>
            <a:xfrm>
              <a:off x="7406090" y="6106793"/>
              <a:ext cx="306178" cy="306178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B995CB-BBA9-EC9D-9B65-7D4BE10BC9B3}"/>
                </a:ext>
              </a:extLst>
            </p:cNvPr>
            <p:cNvGrpSpPr/>
            <p:nvPr/>
          </p:nvGrpSpPr>
          <p:grpSpPr>
            <a:xfrm>
              <a:off x="3620275" y="5927324"/>
              <a:ext cx="6937861" cy="1186672"/>
              <a:chOff x="3620275" y="5927324"/>
              <a:chExt cx="6937861" cy="1186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049F995-3B10-89FC-5355-7D724CF36DC1}"/>
                      </a:ext>
                    </a:extLst>
                  </p:cNvPr>
                  <p:cNvSpPr txBox="1"/>
                  <p:nvPr/>
                </p:nvSpPr>
                <p:spPr>
                  <a:xfrm>
                    <a:off x="3620275" y="5927324"/>
                    <a:ext cx="6937861" cy="11866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∝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2800" i="1">
                                          <a:solidFill>
                                            <a:schemeClr val="accent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en-US" sz="280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→ 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∝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→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 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oMath>
                      </m:oMathPara>
                    </a14:m>
                    <a:endParaRPr lang="en-US" sz="2800" dirty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049F995-3B10-89FC-5355-7D724CF36D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0275" y="5927324"/>
                    <a:ext cx="6937861" cy="118667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14" t="-127660" b="-17872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435258B-6E4A-26C0-AC0F-8D16D9D2E239}"/>
                  </a:ext>
                </a:extLst>
              </p:cNvPr>
              <p:cNvSpPr/>
              <p:nvPr/>
            </p:nvSpPr>
            <p:spPr>
              <a:xfrm>
                <a:off x="8303622" y="6161030"/>
                <a:ext cx="306178" cy="306178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D0C4DC6-9E2F-99EC-B250-2034D52A19B7}"/>
                  </a:ext>
                </a:extLst>
              </p:cNvPr>
              <p:cNvSpPr/>
              <p:nvPr/>
            </p:nvSpPr>
            <p:spPr>
              <a:xfrm>
                <a:off x="9905086" y="6112918"/>
                <a:ext cx="306178" cy="306178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4555856" y="4694468"/>
            <a:ext cx="306178" cy="30617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1809668" y="4694468"/>
            <a:ext cx="306178" cy="30617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183807-5AEE-A1F3-1113-ACF8D186E698}"/>
                  </a:ext>
                </a:extLst>
              </p:cNvPr>
              <p:cNvSpPr txBox="1"/>
              <p:nvPr/>
            </p:nvSpPr>
            <p:spPr>
              <a:xfrm>
                <a:off x="1524517" y="4488735"/>
                <a:ext cx="3443635" cy="1190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800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183807-5AEE-A1F3-1113-ACF8D186E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517" y="4488735"/>
                <a:ext cx="3443635" cy="1190647"/>
              </a:xfrm>
              <a:prstGeom prst="rect">
                <a:avLst/>
              </a:prstGeom>
              <a:blipFill>
                <a:blip r:embed="rId9"/>
                <a:stretch>
                  <a:fillRect l="-735" t="-126316" b="-17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956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ED20-39E0-1764-4B10-9187975CE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DB984-BC29-C39A-B899-74FE00262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Pset</a:t>
            </a:r>
            <a:r>
              <a:rPr lang="en-US" dirty="0"/>
              <a:t> deadline extended to next Wednesday</a:t>
            </a:r>
          </a:p>
          <a:p>
            <a:r>
              <a:rPr lang="en-US" dirty="0"/>
              <a:t>Joan Bruna speaking on posterior sampling in TOC Colloquium today</a:t>
            </a:r>
          </a:p>
        </p:txBody>
      </p:sp>
    </p:spTree>
    <p:extLst>
      <p:ext uri="{BB962C8B-B14F-4D97-AF65-F5344CB8AC3E}">
        <p14:creationId xmlns:p14="http://schemas.microsoft.com/office/powerpoint/2010/main" val="4277459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/>
              <p:nvPr/>
            </p:nvSpPr>
            <p:spPr>
              <a:xfrm>
                <a:off x="243840" y="1158728"/>
                <a:ext cx="11600015" cy="4120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We want a 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self-similar </a:t>
                </a:r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expression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chemeClr val="accent6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in terms of marginals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6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’s</a:t>
                </a:r>
              </a:p>
              <a:p>
                <a:endParaRPr lang="en-US" sz="28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sz="28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sz="28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sz="24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endParaRPr lang="en-US" sz="1600" dirty="0">
                  <a:solidFill>
                    <a:schemeClr val="accent6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Belief propagation (BP):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repeatedly update </a:t>
                </a:r>
                <a:r>
                  <a:rPr lang="en-US" sz="2800" dirty="0" err="1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msgs</a:t>
                </a:r>
                <a:r>
                  <a:rPr lang="en-US" sz="2800" b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sub>
                              <m:sup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</m:sup>
                            </m:sSubSup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bar>
                                  <m:barPr>
                                    <m:pos m:val="top"/>
                                    <m:ctrlPr>
                                      <a:rPr lang="en-US" sz="2800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b="1" i="1" smtClean="0"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>
                                          <a:outerShdw blurRad="50800" dist="38100" dir="2700000" algn="tl" rotWithShape="0">
                                            <a:prstClr val="black">
                                              <a:alpha val="40000"/>
                                            </a:prstClr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𝒎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𝝈</m:t>
                                </m:r>
                              </m:sub>
                              <m:sup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𝒋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800" b="1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p>
                            </m:sSubSup>
                          </m:e>
                        </m:d>
                      </m:e>
                      <m:sub>
                        <m:d>
                          <m:dPr>
                            <m:ctrlP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𝒋</m:t>
                            </m:r>
                          </m:e>
                        </m:d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𝑮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𝝈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∈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±</m:t>
                            </m:r>
                            <m:r>
                              <a:rPr lang="en-US" sz="2800" b="1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in parallel using 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(*)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then use </a:t>
                </a:r>
                <a:r>
                  <a:rPr lang="en-US" sz="2800" dirty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(**)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to estimate marginals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3940AAF-3165-643E-85B5-E1202994B9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158728"/>
                <a:ext cx="11600015" cy="4120102"/>
              </a:xfrm>
              <a:prstGeom prst="rect">
                <a:avLst/>
              </a:prstGeom>
              <a:blipFill>
                <a:blip r:embed="rId2"/>
                <a:stretch>
                  <a:fillRect l="-1204" t="-308" r="-1313" b="-4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5808963" y="1811927"/>
            <a:ext cx="4992521" cy="1185581"/>
            <a:chOff x="83210" y="5648334"/>
            <a:chExt cx="4992521" cy="118558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4992521" cy="118558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sz="2800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sz="2800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800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4992521" cy="1185581"/>
                </a:xfrm>
                <a:prstGeom prst="rect">
                  <a:avLst/>
                </a:prstGeom>
                <a:blipFill>
                  <a:blip r:embed="rId3"/>
                  <a:stretch>
                    <a:fillRect l="-508" t="-125263" b="-17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2640197" y="5854067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834711" y="5832472"/>
              <a:ext cx="306178" cy="306178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58F1AB9A-F5B9-E699-E210-81CB5DAC8353}"/>
              </a:ext>
            </a:extLst>
          </p:cNvPr>
          <p:cNvGrpSpPr/>
          <p:nvPr/>
        </p:nvGrpSpPr>
        <p:grpSpPr>
          <a:xfrm>
            <a:off x="3091533" y="2920311"/>
            <a:ext cx="6937861" cy="1186672"/>
            <a:chOff x="3620275" y="5927324"/>
            <a:chExt cx="6937861" cy="118667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17202502-585F-8BBC-16A1-96D75E22036C}"/>
                </a:ext>
              </a:extLst>
            </p:cNvPr>
            <p:cNvSpPr/>
            <p:nvPr/>
          </p:nvSpPr>
          <p:spPr>
            <a:xfrm>
              <a:off x="7406090" y="6106793"/>
              <a:ext cx="306178" cy="306178"/>
            </a:xfrm>
            <a:prstGeom prst="ellipse">
              <a:avLst/>
            </a:prstGeom>
            <a:noFill/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05B995CB-BBA9-EC9D-9B65-7D4BE10BC9B3}"/>
                </a:ext>
              </a:extLst>
            </p:cNvPr>
            <p:cNvGrpSpPr/>
            <p:nvPr/>
          </p:nvGrpSpPr>
          <p:grpSpPr>
            <a:xfrm>
              <a:off x="3620275" y="5927324"/>
              <a:ext cx="6937861" cy="1186672"/>
              <a:chOff x="3620275" y="5927324"/>
              <a:chExt cx="6937861" cy="118667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049F995-3B10-89FC-5355-7D724CF36DC1}"/>
                      </a:ext>
                    </a:extLst>
                  </p:cNvPr>
                  <p:cNvSpPr txBox="1"/>
                  <p:nvPr/>
                </p:nvSpPr>
                <p:spPr>
                  <a:xfrm>
                    <a:off x="3620275" y="5927324"/>
                    <a:ext cx="6937861" cy="118667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80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ℙ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</m:d>
                          <m:r>
                            <a:rPr lang="en-US" sz="2800" i="1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∝</m:t>
                          </m:r>
                          <m:nary>
                            <m:naryPr>
                              <m:chr m:val="∏"/>
                              <m:supHide m:val="on"/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Sup>
                                <m:sSubSupPr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bar>
                                    <m:barPr>
                                      <m:pos m:val="top"/>
                                      <m:ctrlPr>
                                        <a:rPr lang="en-US" sz="2800" i="1">
                                          <a:solidFill>
                                            <a:schemeClr val="accent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solidFill>
                                            <a:schemeClr val="accent2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sub>
                                <m:sup>
                                  <m:r>
                                    <a:rPr lang="en-US" sz="2800" i="1" smtClean="0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→ </m:t>
                                  </m:r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∝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 →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bSup>
                          <m:r>
                            <a:rPr lang="en-US" sz="2800" b="0" i="1" smtClean="0">
                              <a:solidFill>
                                <a:schemeClr val="accent2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⋅</m:t>
                          </m:r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accent2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b="0" i="1" smtClean="0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 </m:t>
                              </m:r>
                              <m:r>
                                <a:rPr lang="en-US" sz="2800" i="1">
                                  <a:solidFill>
                                    <a:schemeClr val="accent2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oMath>
                      </m:oMathPara>
                    </a14:m>
                    <a:endParaRPr lang="en-US" sz="2800" dirty="0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</mc:Choice>
            <mc:Fallback xmlns="">
              <p:sp>
                <p:nvSpPr>
                  <p:cNvPr id="25" name="TextBox 24">
                    <a:extLst>
                      <a:ext uri="{FF2B5EF4-FFF2-40B4-BE49-F238E27FC236}">
                        <a16:creationId xmlns:a16="http://schemas.microsoft.com/office/drawing/2014/main" id="{9049F995-3B10-89FC-5355-7D724CF36D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620275" y="5927324"/>
                    <a:ext cx="6937861" cy="118667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914" t="-125263" b="-17578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A435258B-6E4A-26C0-AC0F-8D16D9D2E239}"/>
                  </a:ext>
                </a:extLst>
              </p:cNvPr>
              <p:cNvSpPr/>
              <p:nvPr/>
            </p:nvSpPr>
            <p:spPr>
              <a:xfrm>
                <a:off x="8303622" y="6161030"/>
                <a:ext cx="306178" cy="306178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CD0C4DC6-9E2F-99EC-B250-2034D52A19B7}"/>
                  </a:ext>
                </a:extLst>
              </p:cNvPr>
              <p:cNvSpPr/>
              <p:nvPr/>
            </p:nvSpPr>
            <p:spPr>
              <a:xfrm>
                <a:off x="9905086" y="6112918"/>
                <a:ext cx="306178" cy="306178"/>
              </a:xfrm>
              <a:prstGeom prst="ellipse">
                <a:avLst/>
              </a:prstGeom>
              <a:noFill/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4937519" y="2017660"/>
            <a:ext cx="306178" cy="30617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2191331" y="2017660"/>
            <a:ext cx="306178" cy="306178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183807-5AEE-A1F3-1113-ACF8D186E698}"/>
                  </a:ext>
                </a:extLst>
              </p:cNvPr>
              <p:cNvSpPr txBox="1"/>
              <p:nvPr/>
            </p:nvSpPr>
            <p:spPr>
              <a:xfrm>
                <a:off x="1906180" y="1811927"/>
                <a:ext cx="3443635" cy="11906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2800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sz="2800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sz="28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C183807-5AEE-A1F3-1113-ACF8D186E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6180" y="1811927"/>
                <a:ext cx="3443635" cy="1190647"/>
              </a:xfrm>
              <a:prstGeom prst="rect">
                <a:avLst/>
              </a:prstGeom>
              <a:blipFill>
                <a:blip r:embed="rId5"/>
                <a:stretch>
                  <a:fillRect l="-735" t="-125263" b="-17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5130EBB2-8721-640A-8D25-07D506D7DE6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3840" y="5425806"/>
                <a:ext cx="11704320" cy="1148875"/>
              </a:xfrm>
              <a:prstGeom prst="roundRect">
                <a:avLst>
                  <a:gd name="adj" fmla="val 6119"/>
                </a:avLst>
              </a:prstGeom>
              <a:solidFill>
                <a:schemeClr val="accent2">
                  <a:lumMod val="75000"/>
                  <a:alpha val="70000"/>
                </a:schemeClr>
              </a:solid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wrap="square" lIns="91440" tIns="91440" rIns="91440" bIns="91440" rtlCol="0" anchor="ctr" anchorCtr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2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Proposition (“BP is exact</a:t>
                </a:r>
                <a:r>
                  <a:rPr kumimoji="0" lang="en-US" sz="3200" b="1" i="0" u="none" strike="noStrike" kern="1200" cap="none" spc="0" normalizeH="0" noProof="0" dirty="0">
                    <a:ln>
                      <a:noFill/>
                    </a:ln>
                    <a:solidFill>
                      <a:srgbClr val="A6B727">
                        <a:lumMod val="60000"/>
                        <a:lumOff val="40000"/>
                      </a:srgb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on trees”)</a:t>
                </a: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>
                        <a:lumMod val="85000"/>
                      </a:prst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: </a:t>
                </a:r>
                <a:r>
                  <a:rPr lang="en-US" dirty="0">
                    <a:solidFill>
                      <a:schemeClr val="accent2">
                        <a:lumMod val="20000"/>
                        <a:lumOff val="80000"/>
                      </a:schemeClr>
                    </a:solidFill>
                    <a:latin typeface="Calibri" panose="020F0502020204030204"/>
                  </a:rPr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kumimoji="0" lang="en-US" sz="32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is a tree, belief propagation</a:t>
                </a:r>
                <a:r>
                  <a:rPr kumimoji="0" lang="en-US" sz="3200" i="0" u="none" strike="noStrike" kern="1200" cap="none" spc="0" normalizeH="0" noProof="0" dirty="0">
                    <a:ln>
                      <a:noFill/>
                    </a:ln>
                    <a:solidFill>
                      <a:schemeClr val="accent2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exactly recovers the marginals of the Gibbs measure</a:t>
                </a:r>
                <a:endParaRPr kumimoji="0" lang="en-US" sz="3200" i="0" u="none" strike="noStrike" kern="1200" cap="none" spc="0" normalizeH="0" baseline="0" noProof="0" dirty="0">
                  <a:ln>
                    <a:noFill/>
                  </a:ln>
                  <a:solidFill>
                    <a:schemeClr val="accent2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9" name="Content Placeholder 3">
                <a:extLst>
                  <a:ext uri="{FF2B5EF4-FFF2-40B4-BE49-F238E27FC236}">
                    <a16:creationId xmlns:a16="http://schemas.microsoft.com/office/drawing/2014/main" id="{5130EBB2-8721-640A-8D25-07D506D7DE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5425806"/>
                <a:ext cx="11704320" cy="1148875"/>
              </a:xfrm>
              <a:prstGeom prst="roundRect">
                <a:avLst>
                  <a:gd name="adj" fmla="val 6119"/>
                </a:avLst>
              </a:prstGeom>
              <a:blipFill>
                <a:blip r:embed="rId6"/>
                <a:stretch>
                  <a:fillRect/>
                </a:stretch>
              </a:blipFill>
              <a:ln w="12700" cap="flat" cmpd="sng" algn="ctr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E728E9C3-FD75-4FA4-FCD8-08F7E422EBEC}"/>
              </a:ext>
            </a:extLst>
          </p:cNvPr>
          <p:cNvSpPr txBox="1"/>
          <p:nvPr/>
        </p:nvSpPr>
        <p:spPr>
          <a:xfrm>
            <a:off x="11338900" y="3108367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(**)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4AB995-14B9-4B55-F3B2-BB8885DB4490}"/>
              </a:ext>
            </a:extLst>
          </p:cNvPr>
          <p:cNvSpPr txBox="1"/>
          <p:nvPr/>
        </p:nvSpPr>
        <p:spPr>
          <a:xfrm>
            <a:off x="11415843" y="2071410"/>
            <a:ext cx="52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3744688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D6E409-6419-A651-B03D-1CA0F171FCDC}"/>
              </a:ext>
            </a:extLst>
          </p:cNvPr>
          <p:cNvCxnSpPr>
            <a:stCxn id="18" idx="3"/>
            <a:endCxn id="20" idx="7"/>
          </p:cNvCxnSpPr>
          <p:nvPr/>
        </p:nvCxnSpPr>
        <p:spPr>
          <a:xfrm flipH="1">
            <a:off x="9061948" y="6061399"/>
            <a:ext cx="418214" cy="28553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C49FE1-5E5F-2690-03BC-01C3773C96A9}"/>
              </a:ext>
            </a:extLst>
          </p:cNvPr>
          <p:cNvCxnSpPr>
            <a:cxnSpLocks/>
            <a:stCxn id="18" idx="4"/>
            <a:endCxn id="27" idx="7"/>
          </p:cNvCxnSpPr>
          <p:nvPr/>
        </p:nvCxnSpPr>
        <p:spPr>
          <a:xfrm flipH="1">
            <a:off x="9465573" y="6104622"/>
            <a:ext cx="118939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DBBBAA-74F3-745E-49E6-29B66687FD38}"/>
              </a:ext>
            </a:extLst>
          </p:cNvPr>
          <p:cNvCxnSpPr>
            <a:cxnSpLocks/>
            <a:stCxn id="18" idx="5"/>
            <a:endCxn id="21" idx="0"/>
          </p:cNvCxnSpPr>
          <p:nvPr/>
        </p:nvCxnSpPr>
        <p:spPr>
          <a:xfrm>
            <a:off x="9688862" y="6061399"/>
            <a:ext cx="122136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005098-F916-F3D1-7FA6-CC402EBA319A}"/>
              </a:ext>
            </a:extLst>
          </p:cNvPr>
          <p:cNvCxnSpPr>
            <a:cxnSpLocks/>
            <a:stCxn id="19" idx="3"/>
            <a:endCxn id="18" idx="7"/>
          </p:cNvCxnSpPr>
          <p:nvPr/>
        </p:nvCxnSpPr>
        <p:spPr>
          <a:xfrm flipH="1">
            <a:off x="9688862" y="5638142"/>
            <a:ext cx="377648" cy="21455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4A0FBE-D112-FC95-72BC-58E3001D88C0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10170860" y="5681365"/>
            <a:ext cx="114039" cy="1281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5B3FAF-423D-C28F-2308-57B4860278D8}"/>
              </a:ext>
            </a:extLst>
          </p:cNvPr>
          <p:cNvCxnSpPr>
            <a:cxnSpLocks/>
            <a:stCxn id="19" idx="5"/>
            <a:endCxn id="24" idx="1"/>
          </p:cNvCxnSpPr>
          <p:nvPr/>
        </p:nvCxnSpPr>
        <p:spPr>
          <a:xfrm>
            <a:off x="10275210" y="5638142"/>
            <a:ext cx="605726" cy="22381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/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blipFill>
                <a:blip r:embed="rId2"/>
                <a:stretch>
                  <a:fillRect t="-122222" b="-16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MARGINALS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8591581" y="705530"/>
            <a:ext cx="3278590" cy="795154"/>
            <a:chOff x="83210" y="5648334"/>
            <a:chExt cx="3278590" cy="7951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blipFill>
                  <a:blip r:embed="rId3"/>
                  <a:stretch>
                    <a:fillRect t="-118750" b="-16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1782361" y="5822979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624080" y="5794710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10601642" y="175286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8841106" y="212423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/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still a tree, but we want to estimate 2-wise marginals now</a:t>
                </a: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be an edge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union of the neighborhoods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Given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its unique neighbor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blipFill>
                <a:blip r:embed="rId4"/>
                <a:stretch>
                  <a:fillRect l="-1204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910433"/>
                  </p:ext>
                </p:extLst>
              </p:nvPr>
            </p:nvGraphicFramePr>
            <p:xfrm>
              <a:off x="335280" y="3402833"/>
              <a:ext cx="11460480" cy="19835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1100" b="0" i="1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3910433"/>
                  </p:ext>
                </p:extLst>
              </p:nvPr>
            </p:nvGraphicFramePr>
            <p:xfrm>
              <a:off x="335280" y="3402833"/>
              <a:ext cx="11460480" cy="198355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61195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r="-299558" b="-22244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/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/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9B831B13-7A2A-CCE4-2027-D3F898055DD4}"/>
              </a:ext>
            </a:extLst>
          </p:cNvPr>
          <p:cNvSpPr/>
          <p:nvPr/>
        </p:nvSpPr>
        <p:spPr>
          <a:xfrm>
            <a:off x="8810025" y="6303707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340E8A-70C6-90BC-9E6E-4572F4867FD8}"/>
              </a:ext>
            </a:extLst>
          </p:cNvPr>
          <p:cNvSpPr/>
          <p:nvPr/>
        </p:nvSpPr>
        <p:spPr>
          <a:xfrm>
            <a:off x="9663425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F653EB-A113-FA2A-608E-6F7CF2BBBAD1}"/>
              </a:ext>
            </a:extLst>
          </p:cNvPr>
          <p:cNvSpPr/>
          <p:nvPr/>
        </p:nvSpPr>
        <p:spPr>
          <a:xfrm>
            <a:off x="10137326" y="5809476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51E96-5017-C05D-3BEB-D308E845FCA2}"/>
              </a:ext>
            </a:extLst>
          </p:cNvPr>
          <p:cNvSpPr/>
          <p:nvPr/>
        </p:nvSpPr>
        <p:spPr>
          <a:xfrm>
            <a:off x="10837713" y="5818733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F662E6-832E-F4A3-4E83-4FDA5C3F6682}"/>
              </a:ext>
            </a:extLst>
          </p:cNvPr>
          <p:cNvSpPr/>
          <p:nvPr/>
        </p:nvSpPr>
        <p:spPr>
          <a:xfrm>
            <a:off x="9213650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/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/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60125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4" grpId="0" animBg="1"/>
      <p:bldP spid="27" grpId="0" animBg="1"/>
      <p:bldP spid="46" grpId="0"/>
      <p:bldP spid="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D6E409-6419-A651-B03D-1CA0F171FCDC}"/>
              </a:ext>
            </a:extLst>
          </p:cNvPr>
          <p:cNvCxnSpPr>
            <a:stCxn id="18" idx="3"/>
            <a:endCxn id="20" idx="7"/>
          </p:cNvCxnSpPr>
          <p:nvPr/>
        </p:nvCxnSpPr>
        <p:spPr>
          <a:xfrm flipH="1">
            <a:off x="9061948" y="6061399"/>
            <a:ext cx="418214" cy="28553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C49FE1-5E5F-2690-03BC-01C3773C96A9}"/>
              </a:ext>
            </a:extLst>
          </p:cNvPr>
          <p:cNvCxnSpPr>
            <a:cxnSpLocks/>
            <a:stCxn id="18" idx="4"/>
            <a:endCxn id="27" idx="7"/>
          </p:cNvCxnSpPr>
          <p:nvPr/>
        </p:nvCxnSpPr>
        <p:spPr>
          <a:xfrm flipH="1">
            <a:off x="9465573" y="6104622"/>
            <a:ext cx="118939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DBBBAA-74F3-745E-49E6-29B66687FD38}"/>
              </a:ext>
            </a:extLst>
          </p:cNvPr>
          <p:cNvCxnSpPr>
            <a:cxnSpLocks/>
            <a:stCxn id="18" idx="5"/>
            <a:endCxn id="21" idx="0"/>
          </p:cNvCxnSpPr>
          <p:nvPr/>
        </p:nvCxnSpPr>
        <p:spPr>
          <a:xfrm>
            <a:off x="9688862" y="6061399"/>
            <a:ext cx="122136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005098-F916-F3D1-7FA6-CC402EBA319A}"/>
              </a:ext>
            </a:extLst>
          </p:cNvPr>
          <p:cNvCxnSpPr>
            <a:cxnSpLocks/>
            <a:stCxn id="19" idx="3"/>
            <a:endCxn id="18" idx="7"/>
          </p:cNvCxnSpPr>
          <p:nvPr/>
        </p:nvCxnSpPr>
        <p:spPr>
          <a:xfrm flipH="1">
            <a:off x="9688862" y="5638142"/>
            <a:ext cx="377648" cy="21455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4A0FBE-D112-FC95-72BC-58E3001D88C0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10170860" y="5681365"/>
            <a:ext cx="114039" cy="1281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5B3FAF-423D-C28F-2308-57B4860278D8}"/>
              </a:ext>
            </a:extLst>
          </p:cNvPr>
          <p:cNvCxnSpPr>
            <a:cxnSpLocks/>
            <a:stCxn id="19" idx="5"/>
            <a:endCxn id="24" idx="1"/>
          </p:cNvCxnSpPr>
          <p:nvPr/>
        </p:nvCxnSpPr>
        <p:spPr>
          <a:xfrm>
            <a:off x="10275210" y="5638142"/>
            <a:ext cx="605726" cy="22381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/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blipFill>
                <a:blip r:embed="rId2"/>
                <a:stretch>
                  <a:fillRect t="-122222" b="-16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MARGINALS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8591581" y="705530"/>
            <a:ext cx="3278590" cy="795154"/>
            <a:chOff x="83210" y="5648334"/>
            <a:chExt cx="3278590" cy="7951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blipFill>
                  <a:blip r:embed="rId3"/>
                  <a:stretch>
                    <a:fillRect t="-118750" b="-16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1782361" y="5822979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624080" y="5794710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10601642" y="175286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8841106" y="212423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/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still a tree, but we want to estimate 2-wise marginals now</a:t>
                </a: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be an edge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union of the neighborhoods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Given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its unique neighbor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blipFill>
                <a:blip r:embed="rId4"/>
                <a:stretch>
                  <a:fillRect l="-1204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21588"/>
                  </p:ext>
                </p:extLst>
              </p:nvPr>
            </p:nvGraphicFramePr>
            <p:xfrm>
              <a:off x="335280" y="3402833"/>
              <a:ext cx="11460480" cy="2268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1100" b="0" i="1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p>
                                    </m:sSup>
                                  </m:sub>
                                  <m:sup/>
                                  <m:e>
                                    <m:nary>
                                      <m:naryPr>
                                        <m:chr m:val="∏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121588"/>
                  </p:ext>
                </p:extLst>
              </p:nvPr>
            </p:nvGraphicFramePr>
            <p:xfrm>
              <a:off x="335280" y="3402833"/>
              <a:ext cx="11460480" cy="226853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896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16901" r="-299558" b="-1591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116901" b="-1591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/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/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9B831B13-7A2A-CCE4-2027-D3F898055DD4}"/>
              </a:ext>
            </a:extLst>
          </p:cNvPr>
          <p:cNvSpPr/>
          <p:nvPr/>
        </p:nvSpPr>
        <p:spPr>
          <a:xfrm>
            <a:off x="8810025" y="6303707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340E8A-70C6-90BC-9E6E-4572F4867FD8}"/>
              </a:ext>
            </a:extLst>
          </p:cNvPr>
          <p:cNvSpPr/>
          <p:nvPr/>
        </p:nvSpPr>
        <p:spPr>
          <a:xfrm>
            <a:off x="9663425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F653EB-A113-FA2A-608E-6F7CF2BBBAD1}"/>
              </a:ext>
            </a:extLst>
          </p:cNvPr>
          <p:cNvSpPr/>
          <p:nvPr/>
        </p:nvSpPr>
        <p:spPr>
          <a:xfrm>
            <a:off x="10137326" y="5809476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51E96-5017-C05D-3BEB-D308E845FCA2}"/>
              </a:ext>
            </a:extLst>
          </p:cNvPr>
          <p:cNvSpPr/>
          <p:nvPr/>
        </p:nvSpPr>
        <p:spPr>
          <a:xfrm>
            <a:off x="10837713" y="5818733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F662E6-832E-F4A3-4E83-4FDA5C3F6682}"/>
              </a:ext>
            </a:extLst>
          </p:cNvPr>
          <p:cNvSpPr/>
          <p:nvPr/>
        </p:nvSpPr>
        <p:spPr>
          <a:xfrm>
            <a:off x="9213650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/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/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006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D6E409-6419-A651-B03D-1CA0F171FCDC}"/>
              </a:ext>
            </a:extLst>
          </p:cNvPr>
          <p:cNvCxnSpPr>
            <a:stCxn id="18" idx="3"/>
            <a:endCxn id="20" idx="7"/>
          </p:cNvCxnSpPr>
          <p:nvPr/>
        </p:nvCxnSpPr>
        <p:spPr>
          <a:xfrm flipH="1">
            <a:off x="9061948" y="6061399"/>
            <a:ext cx="418214" cy="28553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C49FE1-5E5F-2690-03BC-01C3773C96A9}"/>
              </a:ext>
            </a:extLst>
          </p:cNvPr>
          <p:cNvCxnSpPr>
            <a:cxnSpLocks/>
            <a:stCxn id="18" idx="4"/>
            <a:endCxn id="27" idx="7"/>
          </p:cNvCxnSpPr>
          <p:nvPr/>
        </p:nvCxnSpPr>
        <p:spPr>
          <a:xfrm flipH="1">
            <a:off x="9465573" y="6104622"/>
            <a:ext cx="118939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DBBBAA-74F3-745E-49E6-29B66687FD38}"/>
              </a:ext>
            </a:extLst>
          </p:cNvPr>
          <p:cNvCxnSpPr>
            <a:cxnSpLocks/>
            <a:stCxn id="18" idx="5"/>
            <a:endCxn id="21" idx="0"/>
          </p:cNvCxnSpPr>
          <p:nvPr/>
        </p:nvCxnSpPr>
        <p:spPr>
          <a:xfrm>
            <a:off x="9688862" y="6061399"/>
            <a:ext cx="122136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005098-F916-F3D1-7FA6-CC402EBA319A}"/>
              </a:ext>
            </a:extLst>
          </p:cNvPr>
          <p:cNvCxnSpPr>
            <a:cxnSpLocks/>
            <a:stCxn id="19" idx="3"/>
            <a:endCxn id="18" idx="7"/>
          </p:cNvCxnSpPr>
          <p:nvPr/>
        </p:nvCxnSpPr>
        <p:spPr>
          <a:xfrm flipH="1">
            <a:off x="9688862" y="5638142"/>
            <a:ext cx="377648" cy="21455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4A0FBE-D112-FC95-72BC-58E3001D88C0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10170860" y="5681365"/>
            <a:ext cx="114039" cy="1281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5B3FAF-423D-C28F-2308-57B4860278D8}"/>
              </a:ext>
            </a:extLst>
          </p:cNvPr>
          <p:cNvCxnSpPr>
            <a:cxnSpLocks/>
            <a:stCxn id="19" idx="5"/>
            <a:endCxn id="24" idx="1"/>
          </p:cNvCxnSpPr>
          <p:nvPr/>
        </p:nvCxnSpPr>
        <p:spPr>
          <a:xfrm>
            <a:off x="10275210" y="5638142"/>
            <a:ext cx="605726" cy="22381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/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blipFill>
                <a:blip r:embed="rId2"/>
                <a:stretch>
                  <a:fillRect t="-122222" b="-16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MARGINALS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8591581" y="705530"/>
            <a:ext cx="3278590" cy="795154"/>
            <a:chOff x="83210" y="5648334"/>
            <a:chExt cx="3278590" cy="7951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blipFill>
                  <a:blip r:embed="rId3"/>
                  <a:stretch>
                    <a:fillRect t="-118750" b="-16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1782361" y="5822979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624080" y="5794710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10601642" y="175286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8841106" y="212423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/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still a tree, but we want to estimate 2-wise marginals now</a:t>
                </a: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be an edge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union of the neighborhoods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Given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its unique neighbor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blipFill>
                <a:blip r:embed="rId4"/>
                <a:stretch>
                  <a:fillRect l="-1204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090052"/>
                  </p:ext>
                </p:extLst>
              </p:nvPr>
            </p:nvGraphicFramePr>
            <p:xfrm>
              <a:off x="335280" y="3402833"/>
              <a:ext cx="11460480" cy="27146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1100" b="0" i="1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p>
                                    </m:sSup>
                                  </m:sub>
                                  <m:sup/>
                                  <m:e>
                                    <m:nary>
                                      <m:naryPr>
                                        <m:chr m:val="∏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US" sz="2000" b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</a:rPr>
                                          <m:t> </m:t>
                                        </m:r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9090052"/>
                  </p:ext>
                </p:extLst>
              </p:nvPr>
            </p:nvGraphicFramePr>
            <p:xfrm>
              <a:off x="335280" y="3402833"/>
              <a:ext cx="11460480" cy="271468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896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16901" r="-299558" b="-2591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116901" b="-2591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903351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213889" b="-15555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/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/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9B831B13-7A2A-CCE4-2027-D3F898055DD4}"/>
              </a:ext>
            </a:extLst>
          </p:cNvPr>
          <p:cNvSpPr/>
          <p:nvPr/>
        </p:nvSpPr>
        <p:spPr>
          <a:xfrm>
            <a:off x="8810025" y="6303707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340E8A-70C6-90BC-9E6E-4572F4867FD8}"/>
              </a:ext>
            </a:extLst>
          </p:cNvPr>
          <p:cNvSpPr/>
          <p:nvPr/>
        </p:nvSpPr>
        <p:spPr>
          <a:xfrm>
            <a:off x="9663425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F653EB-A113-FA2A-608E-6F7CF2BBBAD1}"/>
              </a:ext>
            </a:extLst>
          </p:cNvPr>
          <p:cNvSpPr/>
          <p:nvPr/>
        </p:nvSpPr>
        <p:spPr>
          <a:xfrm>
            <a:off x="10137326" y="5809476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51E96-5017-C05D-3BEB-D308E845FCA2}"/>
              </a:ext>
            </a:extLst>
          </p:cNvPr>
          <p:cNvSpPr/>
          <p:nvPr/>
        </p:nvSpPr>
        <p:spPr>
          <a:xfrm>
            <a:off x="10837713" y="5818733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F662E6-832E-F4A3-4E83-4FDA5C3F6682}"/>
              </a:ext>
            </a:extLst>
          </p:cNvPr>
          <p:cNvSpPr/>
          <p:nvPr/>
        </p:nvSpPr>
        <p:spPr>
          <a:xfrm>
            <a:off x="9213650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/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/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073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D6E409-6419-A651-B03D-1CA0F171FCDC}"/>
              </a:ext>
            </a:extLst>
          </p:cNvPr>
          <p:cNvCxnSpPr>
            <a:stCxn id="18" idx="3"/>
            <a:endCxn id="20" idx="7"/>
          </p:cNvCxnSpPr>
          <p:nvPr/>
        </p:nvCxnSpPr>
        <p:spPr>
          <a:xfrm flipH="1">
            <a:off x="9061948" y="6061399"/>
            <a:ext cx="418214" cy="28553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C49FE1-5E5F-2690-03BC-01C3773C96A9}"/>
              </a:ext>
            </a:extLst>
          </p:cNvPr>
          <p:cNvCxnSpPr>
            <a:cxnSpLocks/>
            <a:stCxn id="18" idx="4"/>
            <a:endCxn id="27" idx="7"/>
          </p:cNvCxnSpPr>
          <p:nvPr/>
        </p:nvCxnSpPr>
        <p:spPr>
          <a:xfrm flipH="1">
            <a:off x="9465573" y="6104622"/>
            <a:ext cx="118939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DBBBAA-74F3-745E-49E6-29B66687FD38}"/>
              </a:ext>
            </a:extLst>
          </p:cNvPr>
          <p:cNvCxnSpPr>
            <a:cxnSpLocks/>
            <a:stCxn id="18" idx="5"/>
            <a:endCxn id="21" idx="0"/>
          </p:cNvCxnSpPr>
          <p:nvPr/>
        </p:nvCxnSpPr>
        <p:spPr>
          <a:xfrm>
            <a:off x="9688862" y="6061399"/>
            <a:ext cx="122136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005098-F916-F3D1-7FA6-CC402EBA319A}"/>
              </a:ext>
            </a:extLst>
          </p:cNvPr>
          <p:cNvCxnSpPr>
            <a:cxnSpLocks/>
            <a:stCxn id="19" idx="3"/>
            <a:endCxn id="18" idx="7"/>
          </p:cNvCxnSpPr>
          <p:nvPr/>
        </p:nvCxnSpPr>
        <p:spPr>
          <a:xfrm flipH="1">
            <a:off x="9688862" y="5638142"/>
            <a:ext cx="377648" cy="21455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4A0FBE-D112-FC95-72BC-58E3001D88C0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10170860" y="5681365"/>
            <a:ext cx="114039" cy="1281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5B3FAF-423D-C28F-2308-57B4860278D8}"/>
              </a:ext>
            </a:extLst>
          </p:cNvPr>
          <p:cNvCxnSpPr>
            <a:cxnSpLocks/>
            <a:stCxn id="19" idx="5"/>
            <a:endCxn id="24" idx="1"/>
          </p:cNvCxnSpPr>
          <p:nvPr/>
        </p:nvCxnSpPr>
        <p:spPr>
          <a:xfrm>
            <a:off x="10275210" y="5638142"/>
            <a:ext cx="605726" cy="22381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/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blipFill>
                <a:blip r:embed="rId2"/>
                <a:stretch>
                  <a:fillRect t="-122222" b="-16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MARGINALS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8591581" y="705530"/>
            <a:ext cx="3278590" cy="795154"/>
            <a:chOff x="83210" y="5648334"/>
            <a:chExt cx="3278590" cy="7951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blipFill>
                  <a:blip r:embed="rId3"/>
                  <a:stretch>
                    <a:fillRect t="-118750" b="-16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1782361" y="5822979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624080" y="5794710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10601642" y="175286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8841106" y="212423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/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still a tree, but we want to estimate 2-wise marginals now</a:t>
                </a: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be an edge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union of the neighborhoods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Given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its unique neighbor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blipFill>
                <a:blip r:embed="rId4"/>
                <a:stretch>
                  <a:fillRect l="-1204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868319"/>
                  </p:ext>
                </p:extLst>
              </p:nvPr>
            </p:nvGraphicFramePr>
            <p:xfrm>
              <a:off x="335280" y="3402833"/>
              <a:ext cx="11460480" cy="3126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1100" b="0" i="1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p>
                                    </m:sSup>
                                  </m:sub>
                                  <m:sup/>
                                  <m:e>
                                    <m:nary>
                                      <m:naryPr>
                                        <m:chr m:val="∏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US" sz="2000" b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</a:rPr>
                                          <m:t> </m:t>
                                        </m:r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∈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bar>
                                          <m:barPr>
                                            <m:pos m:val="top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0" lang="en-US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0" lang="en-US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→</m:t>
                                        </m:r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3868319"/>
                  </p:ext>
                </p:extLst>
              </p:nvPr>
            </p:nvGraphicFramePr>
            <p:xfrm>
              <a:off x="335280" y="3402833"/>
              <a:ext cx="11460480" cy="312636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896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16901" r="-299558" b="-3591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116901" b="-3591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903351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213889" b="-2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868871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327536" b="-16521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/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/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9B831B13-7A2A-CCE4-2027-D3F898055DD4}"/>
              </a:ext>
            </a:extLst>
          </p:cNvPr>
          <p:cNvSpPr/>
          <p:nvPr/>
        </p:nvSpPr>
        <p:spPr>
          <a:xfrm>
            <a:off x="8810025" y="6303707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340E8A-70C6-90BC-9E6E-4572F4867FD8}"/>
              </a:ext>
            </a:extLst>
          </p:cNvPr>
          <p:cNvSpPr/>
          <p:nvPr/>
        </p:nvSpPr>
        <p:spPr>
          <a:xfrm>
            <a:off x="9663425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F653EB-A113-FA2A-608E-6F7CF2BBBAD1}"/>
              </a:ext>
            </a:extLst>
          </p:cNvPr>
          <p:cNvSpPr/>
          <p:nvPr/>
        </p:nvSpPr>
        <p:spPr>
          <a:xfrm>
            <a:off x="10137326" y="5809476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51E96-5017-C05D-3BEB-D308E845FCA2}"/>
              </a:ext>
            </a:extLst>
          </p:cNvPr>
          <p:cNvSpPr/>
          <p:nvPr/>
        </p:nvSpPr>
        <p:spPr>
          <a:xfrm>
            <a:off x="10837713" y="5818733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F662E6-832E-F4A3-4E83-4FDA5C3F6682}"/>
              </a:ext>
            </a:extLst>
          </p:cNvPr>
          <p:cNvSpPr/>
          <p:nvPr/>
        </p:nvSpPr>
        <p:spPr>
          <a:xfrm>
            <a:off x="9213650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/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/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460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1D6E409-6419-A651-B03D-1CA0F171FCDC}"/>
              </a:ext>
            </a:extLst>
          </p:cNvPr>
          <p:cNvCxnSpPr>
            <a:stCxn id="18" idx="3"/>
            <a:endCxn id="20" idx="7"/>
          </p:cNvCxnSpPr>
          <p:nvPr/>
        </p:nvCxnSpPr>
        <p:spPr>
          <a:xfrm flipH="1">
            <a:off x="9061948" y="6061399"/>
            <a:ext cx="418214" cy="28553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8C49FE1-5E5F-2690-03BC-01C3773C96A9}"/>
              </a:ext>
            </a:extLst>
          </p:cNvPr>
          <p:cNvCxnSpPr>
            <a:cxnSpLocks/>
            <a:stCxn id="18" idx="4"/>
            <a:endCxn id="27" idx="7"/>
          </p:cNvCxnSpPr>
          <p:nvPr/>
        </p:nvCxnSpPr>
        <p:spPr>
          <a:xfrm flipH="1">
            <a:off x="9465573" y="6104622"/>
            <a:ext cx="118939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5DBBBAA-74F3-745E-49E6-29B66687FD38}"/>
              </a:ext>
            </a:extLst>
          </p:cNvPr>
          <p:cNvCxnSpPr>
            <a:cxnSpLocks/>
            <a:stCxn id="18" idx="5"/>
            <a:endCxn id="21" idx="0"/>
          </p:cNvCxnSpPr>
          <p:nvPr/>
        </p:nvCxnSpPr>
        <p:spPr>
          <a:xfrm>
            <a:off x="9688862" y="6061399"/>
            <a:ext cx="122136" cy="261616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1005098-F916-F3D1-7FA6-CC402EBA319A}"/>
              </a:ext>
            </a:extLst>
          </p:cNvPr>
          <p:cNvCxnSpPr>
            <a:cxnSpLocks/>
            <a:stCxn id="19" idx="3"/>
            <a:endCxn id="18" idx="7"/>
          </p:cNvCxnSpPr>
          <p:nvPr/>
        </p:nvCxnSpPr>
        <p:spPr>
          <a:xfrm flipH="1">
            <a:off x="9688862" y="5638142"/>
            <a:ext cx="377648" cy="214557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34A0FBE-D112-FC95-72BC-58E3001D88C0}"/>
              </a:ext>
            </a:extLst>
          </p:cNvPr>
          <p:cNvCxnSpPr>
            <a:cxnSpLocks/>
            <a:stCxn id="19" idx="4"/>
            <a:endCxn id="22" idx="0"/>
          </p:cNvCxnSpPr>
          <p:nvPr/>
        </p:nvCxnSpPr>
        <p:spPr>
          <a:xfrm>
            <a:off x="10170860" y="5681365"/>
            <a:ext cx="114039" cy="128111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4A5B3FAF-423D-C28F-2308-57B4860278D8}"/>
              </a:ext>
            </a:extLst>
          </p:cNvPr>
          <p:cNvCxnSpPr>
            <a:cxnSpLocks/>
            <a:stCxn id="19" idx="5"/>
            <a:endCxn id="24" idx="1"/>
          </p:cNvCxnSpPr>
          <p:nvPr/>
        </p:nvCxnSpPr>
        <p:spPr>
          <a:xfrm>
            <a:off x="10275210" y="5638142"/>
            <a:ext cx="605726" cy="223814"/>
          </a:xfrm>
          <a:prstGeom prst="line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/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 →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i="1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\</m:t>
                          </m:r>
                          <m:r>
                            <a:rPr lang="en-US" b="0" i="1" smtClean="0">
                              <a:solidFill>
                                <a:schemeClr val="accent5">
                                  <a:lumMod val="60000"/>
                                  <a:lumOff val="4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bar>
                                <m:barPr>
                                  <m:pos m:val="top"/>
                                  <m:ctrlP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en-US" i="1">
                                      <a:solidFill>
                                        <a:schemeClr val="accent5">
                                          <a:lumMod val="60000"/>
                                          <a:lumOff val="4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dirty="0">
                  <a:solidFill>
                    <a:schemeClr val="accent5">
                      <a:lumMod val="60000"/>
                      <a:lumOff val="4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55BEC27-BF08-494A-8492-CE12DB2EAB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1581" y="0"/>
                <a:ext cx="2281009" cy="798424"/>
              </a:xfrm>
              <a:prstGeom prst="rect">
                <a:avLst/>
              </a:prstGeom>
              <a:blipFill>
                <a:blip r:embed="rId2"/>
                <a:stretch>
                  <a:fillRect t="-122222" b="-1682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HIGHER-ORDER MARGINALS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FCBF6D5-A6E3-C0DA-CBF5-6F1815E1DFFB}"/>
              </a:ext>
            </a:extLst>
          </p:cNvPr>
          <p:cNvGrpSpPr/>
          <p:nvPr/>
        </p:nvGrpSpPr>
        <p:grpSpPr>
          <a:xfrm>
            <a:off x="8591581" y="705530"/>
            <a:ext cx="3278590" cy="795154"/>
            <a:chOff x="83210" y="5648334"/>
            <a:chExt cx="3278590" cy="79515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/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bar>
                              <m:barPr>
                                <m:pos m:val="top"/>
                                <m:ctrlP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bar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ba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→  </m:t>
                            </m:r>
                            <m:r>
                              <a:rPr lang="en-US" b="0" i="1" smtClean="0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bSup>
                        <m:r>
                          <a:rPr lang="en-US" i="1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∝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∈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±1</m:t>
                                </m:r>
                              </m:e>
                            </m:d>
                          </m:sub>
                          <m:sup/>
                          <m:e>
                            <m:sSubSup>
                              <m:sSubSup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  <m:sup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bSup>
                            <m:r>
                              <a:rPr lang="en-US" i="1">
                                <a:solidFill>
                                  <a:schemeClr val="accent5">
                                    <a:lumMod val="60000"/>
                                    <a:lumOff val="4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⋅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𝑖𝑗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>
                                      <a:outerShdw blurRad="50800" dist="38100" dir="2700000" algn="tl" rotWithShape="0">
                                        <a:prstClr val="black">
                                          <a:alpha val="40000"/>
                                        </a:prst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</m:d>
                          </m:e>
                        </m:nary>
                      </m:oMath>
                    </m:oMathPara>
                  </a14:m>
                  <a:endParaRPr lang="en-US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149468C8-D028-0156-909C-AA446EB219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10" y="5648334"/>
                  <a:ext cx="3278590" cy="795154"/>
                </a:xfrm>
                <a:prstGeom prst="rect">
                  <a:avLst/>
                </a:prstGeom>
                <a:blipFill>
                  <a:blip r:embed="rId3"/>
                  <a:stretch>
                    <a:fillRect t="-118750" b="-16562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96293E2-FDD5-F5B5-516B-DCD3A69508CE}"/>
                </a:ext>
              </a:extLst>
            </p:cNvPr>
            <p:cNvSpPr/>
            <p:nvPr/>
          </p:nvSpPr>
          <p:spPr>
            <a:xfrm>
              <a:off x="1782361" y="5822979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804ADFB-A780-18B0-5872-FC222C3EA085}"/>
                </a:ext>
              </a:extLst>
            </p:cNvPr>
            <p:cNvSpPr/>
            <p:nvPr/>
          </p:nvSpPr>
          <p:spPr>
            <a:xfrm>
              <a:off x="624080" y="5794710"/>
              <a:ext cx="166690" cy="166690"/>
            </a:xfrm>
            <a:prstGeom prst="ellipse">
              <a:avLst/>
            </a:prstGeom>
            <a:noFill/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F907175C-D6A2-AF5F-D775-BC7BAED1DD70}"/>
              </a:ext>
            </a:extLst>
          </p:cNvPr>
          <p:cNvSpPr/>
          <p:nvPr/>
        </p:nvSpPr>
        <p:spPr>
          <a:xfrm>
            <a:off x="10601642" y="175286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5FC068-2CD3-FA6F-246C-9D44DE26B827}"/>
              </a:ext>
            </a:extLst>
          </p:cNvPr>
          <p:cNvSpPr/>
          <p:nvPr/>
        </p:nvSpPr>
        <p:spPr>
          <a:xfrm>
            <a:off x="8841106" y="212423"/>
            <a:ext cx="133651" cy="133651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/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is still a tree, but we want to estimate 2-wise marginals now</a:t>
                </a: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be an edge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and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the union of the neighborhoods of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Given node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𝜕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let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denote its unique neighbor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296944E-A610-38F7-28A9-553FEF28E6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1494587"/>
                <a:ext cx="11600015" cy="1815882"/>
              </a:xfrm>
              <a:prstGeom prst="rect">
                <a:avLst/>
              </a:prstGeom>
              <a:blipFill>
                <a:blip r:embed="rId4"/>
                <a:stretch>
                  <a:fillRect l="-1204" t="-4167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5280" y="3402833"/>
              <a:ext cx="11460480" cy="3196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1100" b="0" i="1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endParaRPr>
                        </a:p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ℙ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5">
                                                        <a:lumMod val="60000"/>
                                                        <a:lumOff val="4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p>
                                    </m:sSup>
                                  </m:sub>
                                  <m:sup/>
                                  <m:e>
                                    <m:nary>
                                      <m:naryPr>
                                        <m:chr m:val="∏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⋅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sz="2000" b="0" i="1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∈</m:t>
                                        </m:r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±1</m:t>
                                            </m:r>
                                          </m:e>
                                        </m:d>
                                      </m:sub>
                                      <m:sup/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ℙ</m:t>
                                            </m:r>
                                          </m:e>
                                          <m:sub>
                                            <m:sSup>
                                              <m:sSup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𝑉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→</m:t>
                                                </m:r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p>
                                            </m:sSup>
                                          </m:sub>
                                        </m:sSub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=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a:rPr lang="en-US" sz="2000" b="0" i="1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⋅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𝜓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  <m:d>
                                          <m:dPr>
                                            <m:ctrlP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d>
                                                  <m:dPr>
                                                    <m:ctrlP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dPr>
                                                  <m:e>
                                                    <m:r>
                                                      <a:rPr lang="en-US" sz="2000" b="0" i="1" smtClean="0">
                                                        <a:ln>
                                                          <a:noFill/>
                                                        </a:ln>
                                                        <a:solidFill>
                                                          <a:schemeClr val="accent1">
                                                            <a:lumMod val="40000"/>
                                                            <a:lumOff val="60000"/>
                                                          </a:schemeClr>
                                                        </a:solidFill>
                                                        <a:latin typeface="Cambria Math" panose="02040503050406030204" pitchFamily="18" charset="0"/>
                                                      </a:rPr>
                                                      <m:t>𝑗</m:t>
                                                    </m:r>
                                                  </m:e>
                                                </m:d>
                                              </m:sub>
                                            </m:sSub>
                                            <m:r>
                                              <a:rPr lang="en-US" sz="2000" b="0" i="1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,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2000" b="0" i="1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𝑗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  <m:r>
                                          <m:rPr>
                                            <m:nor/>
                                          </m:rPr>
                                          <a:rPr lang="en-US" sz="2000" b="0" dirty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</a:rPr>
                                          <m:t> </m:t>
                                        </m:r>
                                      </m:e>
                                    </m:nary>
                                  </m:e>
                                </m:nary>
                              </m:oMath>
                            </m:oMathPara>
                          </a14:m>
                          <a:endParaRPr lang="en-US" sz="20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nary>
                                  <m:naryPr>
                                    <m:chr m:val="∏"/>
                                    <m:supHide m:val="on"/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naryPr>
                                  <m: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𝑗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∈</m:t>
                                    </m:r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𝜕</m:t>
                                    </m:r>
                                    <m:d>
                                      <m:d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SupPr>
                                      <m:e>
                                        <m:bar>
                                          <m:barPr>
                                            <m:pos m:val="top"/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𝑚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𝜎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  <m:d>
                                              <m:dPr>
                                                <m:ctrlPr>
                                                  <a:rPr kumimoji="0" lang="en-US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kumimoji="0" lang="en-US" sz="2000" b="0" i="1" u="none" strike="noStrike" kern="1200" cap="none" spc="0" normalizeH="0" baseline="0" noProof="0" smtClean="0">
                                                    <a:ln>
                                                      <a:noFill/>
                                                    </a:ln>
                                                    <a:solidFill>
                                                      <a:schemeClr val="accent1">
                                                        <a:lumMod val="40000"/>
                                                        <a:lumOff val="60000"/>
                                                      </a:schemeClr>
                                                    </a:solidFill>
                                                    <a:effectLst/>
                                                    <a:uLnTx/>
                                                    <a:uFillTx/>
                                                    <a:latin typeface="Cambria Math" panose="02040503050406030204" pitchFamily="18" charset="0"/>
                                                    <a:ea typeface="+mn-ea"/>
                                                    <a:cs typeface="+mn-cs"/>
                                                  </a:rPr>
                                                  <m:t>𝑗</m:t>
                                                </m:r>
                                              </m:e>
                                            </m:d>
                                          </m:sub>
                                        </m:sSub>
                                      </m:sub>
                                      <m:sup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𝑗</m:t>
                                        </m:r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→</m:t>
                                        </m:r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  <m:d>
                                          <m:d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𝑗</m:t>
                                            </m:r>
                                          </m:e>
                                        </m:d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∝</m:t>
                                </m:r>
                                <m:sSub>
                                  <m:sSub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𝜓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b>
                                </m:sSub>
                                <m:d>
                                  <m:d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</m:d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sup>
                                </m:sSubSup>
                                <m:r>
                                  <a:rPr kumimoji="0" lang="en-US" sz="20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accent5">
                                        <a:lumMod val="60000"/>
                                        <a:lumOff val="40000"/>
                                      </a:schemeClr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⋅</m:t>
                                </m:r>
                                <m:sSubSup>
                                  <m:sSubSupPr>
                                    <m:ctrlP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bSupPr>
                                  <m:e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𝑚</m:t>
                                    </m:r>
                                  </m:e>
                                  <m:sub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𝑖</m:t>
                                            </m:r>
                                          </m:e>
                                          <m:sub>
                                            <m:r>
                                              <a:rPr kumimoji="0" lang="en-US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schemeClr val="accent5">
                                                    <a:lumMod val="60000"/>
                                                    <a:lumOff val="40000"/>
                                                  </a:schemeClr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ea typeface="+mn-ea"/>
                                                <a:cs typeface="+mn-cs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a:rPr kumimoji="0" lang="en-US" sz="20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accent5">
                                            <a:lumMod val="60000"/>
                                            <a:lumOff val="40000"/>
                                          </a:schemeClr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→</m:t>
                                    </m:r>
                                    <m:sSub>
                                      <m:sSubPr>
                                        <m:ctrlP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𝑖</m:t>
                                        </m:r>
                                      </m:e>
                                      <m:sub>
                                        <m:r>
                                          <a:rPr kumimoji="0" lang="en-US" sz="20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accent5">
                                                <a:lumMod val="60000"/>
                                                <a:lumOff val="40000"/>
                                              </a:schemeClr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sup>
                                </m:sSubSup>
                              </m:oMath>
                            </m:oMathPara>
                          </a14:m>
                          <a:endParaRPr kumimoji="0" lang="en-US" sz="24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/>
                            <a:uLnTx/>
                            <a:uFillTx/>
                            <a:latin typeface="+mn-lt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>
                <a:extLst>
                  <a:ext uri="{FF2B5EF4-FFF2-40B4-BE49-F238E27FC236}">
                    <a16:creationId xmlns:a16="http://schemas.microsoft.com/office/drawing/2014/main" id="{CDC01447-685C-BEB7-CC7A-6883D6616F0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335280" y="3402833"/>
              <a:ext cx="11460480" cy="31960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865120">
                      <a:extLst>
                        <a:ext uri="{9D8B030D-6E8A-4147-A177-3AD203B41FA5}">
                          <a16:colId xmlns:a16="http://schemas.microsoft.com/office/drawing/2014/main" val="2061909740"/>
                        </a:ext>
                      </a:extLst>
                    </a:gridCol>
                    <a:gridCol w="8595360">
                      <a:extLst>
                        <a:ext uri="{9D8B030D-6E8A-4147-A177-3AD203B41FA5}">
                          <a16:colId xmlns:a16="http://schemas.microsoft.com/office/drawing/2014/main" val="3387447162"/>
                        </a:ext>
                      </a:extLst>
                    </a:gridCol>
                  </a:tblGrid>
                  <a:tr h="8969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t="-116901" r="-299558" b="-35915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381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116901" b="-35915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053442"/>
                      </a:ext>
                    </a:extLst>
                  </a:tr>
                  <a:tr h="903351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381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213889" b="-2541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57975770"/>
                      </a:ext>
                    </a:extLst>
                  </a:tr>
                  <a:tr h="868871">
                    <a:tc>
                      <a:txBody>
                        <a:bodyPr/>
                        <a:lstStyle/>
                        <a:p>
                          <a:pPr algn="l"/>
                          <a:endParaRPr lang="en-US" sz="2400" b="0" dirty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332353" b="-1691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57500552"/>
                      </a:ext>
                    </a:extLst>
                  </a:tr>
                  <a:tr h="526860">
                    <a:tc>
                      <a:txBody>
                        <a:bodyPr/>
                        <a:lstStyle/>
                        <a:p>
                          <a:pPr algn="l"/>
                          <a:endParaRPr lang="en-US" sz="2400" b="0">
                            <a:ln>
                              <a:noFill/>
                            </a:ln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</a:endParaRPr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lnL w="12700" cmpd="sng">
                          <a:noFill/>
                        </a:lnL>
                        <a:lnR w="12700" cmpd="sng">
                          <a:noFill/>
                        </a:lnR>
                        <a:lnT w="12700" cmpd="sng">
                          <a:noFill/>
                        </a:lnT>
                        <a:lnB w="12700" cmpd="sng">
                          <a:noFill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3383" t="-700000" b="-17381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64491627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/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C9D777A7-9BA1-68B5-378F-322DBB887C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939" y="5809476"/>
                <a:ext cx="295146" cy="295146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/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FD9083B7-C6B6-FDE5-297E-D850AA49D8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3287" y="5386219"/>
                <a:ext cx="295146" cy="295146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 w="38100"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>
            <a:extLst>
              <a:ext uri="{FF2B5EF4-FFF2-40B4-BE49-F238E27FC236}">
                <a16:creationId xmlns:a16="http://schemas.microsoft.com/office/drawing/2014/main" id="{9B831B13-7A2A-CCE4-2027-D3F898055DD4}"/>
              </a:ext>
            </a:extLst>
          </p:cNvPr>
          <p:cNvSpPr/>
          <p:nvPr/>
        </p:nvSpPr>
        <p:spPr>
          <a:xfrm>
            <a:off x="8810025" y="6303707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B340E8A-70C6-90BC-9E6E-4572F4867FD8}"/>
              </a:ext>
            </a:extLst>
          </p:cNvPr>
          <p:cNvSpPr/>
          <p:nvPr/>
        </p:nvSpPr>
        <p:spPr>
          <a:xfrm>
            <a:off x="9663425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F653EB-A113-FA2A-608E-6F7CF2BBBAD1}"/>
              </a:ext>
            </a:extLst>
          </p:cNvPr>
          <p:cNvSpPr/>
          <p:nvPr/>
        </p:nvSpPr>
        <p:spPr>
          <a:xfrm>
            <a:off x="10137326" y="5809476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8051E96-5017-C05D-3BEB-D308E845FCA2}"/>
              </a:ext>
            </a:extLst>
          </p:cNvPr>
          <p:cNvSpPr/>
          <p:nvPr/>
        </p:nvSpPr>
        <p:spPr>
          <a:xfrm>
            <a:off x="10837713" y="5818733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7F662E6-832E-F4A3-4E83-4FDA5C3F6682}"/>
              </a:ext>
            </a:extLst>
          </p:cNvPr>
          <p:cNvSpPr/>
          <p:nvPr/>
        </p:nvSpPr>
        <p:spPr>
          <a:xfrm>
            <a:off x="9213650" y="6323015"/>
            <a:ext cx="295146" cy="295146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solidFill>
              <a:schemeClr val="accent5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/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𝑗</m:t>
                      </m:r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FFFD987-3FD8-79CF-4FAC-54BDC0990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9413" y="5834832"/>
                <a:ext cx="324896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/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5">
                              <a:lumMod val="20000"/>
                              <a:lumOff val="80000"/>
                            </a:schemeClr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accent5">
                                  <a:lumMod val="20000"/>
                                  <a:lumOff val="8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A3FDB5CC-DE07-9C21-A5B0-62700AA73A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926" y="5073442"/>
                <a:ext cx="598305" cy="369332"/>
              </a:xfrm>
              <a:prstGeom prst="rect">
                <a:avLst/>
              </a:prstGeom>
              <a:blipFill>
                <a:blip r:embed="rId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C989950A-40DA-1D77-F4C3-82354CFDB358}"/>
              </a:ext>
            </a:extLst>
          </p:cNvPr>
          <p:cNvSpPr/>
          <p:nvPr/>
        </p:nvSpPr>
        <p:spPr>
          <a:xfrm>
            <a:off x="5362032" y="6125381"/>
            <a:ext cx="221549" cy="22154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D5279A7-97FD-73A9-C9A3-54A19F4AB8CC}"/>
              </a:ext>
            </a:extLst>
          </p:cNvPr>
          <p:cNvSpPr/>
          <p:nvPr/>
        </p:nvSpPr>
        <p:spPr>
          <a:xfrm>
            <a:off x="6262442" y="6119928"/>
            <a:ext cx="221549" cy="221549"/>
          </a:xfrm>
          <a:prstGeom prst="ellipse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D1D0265-E752-4006-CCA9-DFFD713900BC}"/>
              </a:ext>
            </a:extLst>
          </p:cNvPr>
          <p:cNvSpPr/>
          <p:nvPr/>
        </p:nvSpPr>
        <p:spPr>
          <a:xfrm>
            <a:off x="6522611" y="5363413"/>
            <a:ext cx="345186" cy="221549"/>
          </a:xfrm>
          <a:prstGeom prst="ellipse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87783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DB45691-86AE-D587-216A-301D9B73AA0D}"/>
              </a:ext>
            </a:extLst>
          </p:cNvPr>
          <p:cNvCxnSpPr>
            <a:cxnSpLocks/>
            <a:stCxn id="7" idx="2"/>
            <a:endCxn id="13" idx="6"/>
          </p:cNvCxnSpPr>
          <p:nvPr/>
        </p:nvCxnSpPr>
        <p:spPr>
          <a:xfrm flipV="1">
            <a:off x="8236353" y="4991992"/>
            <a:ext cx="1317643" cy="791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281A9AE-D431-D9B3-6E19-A2CBDD6DA59F}"/>
              </a:ext>
            </a:extLst>
          </p:cNvPr>
          <p:cNvCxnSpPr>
            <a:cxnSpLocks/>
            <a:stCxn id="7" idx="3"/>
            <a:endCxn id="11" idx="7"/>
          </p:cNvCxnSpPr>
          <p:nvPr/>
        </p:nvCxnSpPr>
        <p:spPr>
          <a:xfrm flipV="1">
            <a:off x="8259549" y="4676143"/>
            <a:ext cx="755365" cy="4510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342C0E3-DD6A-D921-22BA-A7960D7CEAC9}"/>
              </a:ext>
            </a:extLst>
          </p:cNvPr>
          <p:cNvCxnSpPr>
            <a:cxnSpLocks/>
            <a:stCxn id="7" idx="5"/>
            <a:endCxn id="27" idx="5"/>
          </p:cNvCxnSpPr>
          <p:nvPr/>
        </p:nvCxnSpPr>
        <p:spPr>
          <a:xfrm flipH="1" flipV="1">
            <a:off x="8069718" y="4416104"/>
            <a:ext cx="301833" cy="7110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1DA8B90-6439-EFD9-5250-46DC4896EB0E}"/>
              </a:ext>
            </a:extLst>
          </p:cNvPr>
          <p:cNvCxnSpPr>
            <a:cxnSpLocks/>
            <a:stCxn id="7" idx="5"/>
            <a:endCxn id="24" idx="1"/>
          </p:cNvCxnSpPr>
          <p:nvPr/>
        </p:nvCxnSpPr>
        <p:spPr>
          <a:xfrm flipH="1" flipV="1">
            <a:off x="7453817" y="4508645"/>
            <a:ext cx="917734" cy="6185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3940AAF-3165-643E-85B5-E1202994B927}"/>
              </a:ext>
            </a:extLst>
          </p:cNvPr>
          <p:cNvSpPr txBox="1"/>
          <p:nvPr/>
        </p:nvSpPr>
        <p:spPr>
          <a:xfrm>
            <a:off x="243840" y="1158728"/>
            <a:ext cx="116000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While one can run BP on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general, not-necessarily-acyclic graphs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it is </a:t>
            </a:r>
            <a:r>
              <a:rPr lang="en-US" sz="28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notoriously hard to analyze rigorously</a:t>
            </a:r>
          </a:p>
          <a:p>
            <a:endParaRPr lang="en-US" sz="2800" b="1" dirty="0">
              <a:solidFill>
                <a:schemeClr val="accent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Intuition for why it should work: in certain target applications, e.g. if the graph is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random and sparse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the graph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“locally” looks like a tree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GRAPHS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BE0D26-1246-C68B-00B1-431CDE16E4BA}"/>
              </a:ext>
            </a:extLst>
          </p:cNvPr>
          <p:cNvSpPr/>
          <p:nvPr/>
        </p:nvSpPr>
        <p:spPr>
          <a:xfrm>
            <a:off x="8236353" y="4991992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F7B7A4E-9D57-6965-683A-17F8D9C8317E}"/>
              </a:ext>
            </a:extLst>
          </p:cNvPr>
          <p:cNvSpPr/>
          <p:nvPr/>
        </p:nvSpPr>
        <p:spPr>
          <a:xfrm>
            <a:off x="8879716" y="4652947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4B51B35-CA3B-A644-BDF8-FD6D9B221EAE}"/>
              </a:ext>
            </a:extLst>
          </p:cNvPr>
          <p:cNvSpPr/>
          <p:nvPr/>
        </p:nvSpPr>
        <p:spPr>
          <a:xfrm>
            <a:off x="9395602" y="4912795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D22F08A-02ED-8E73-7FBB-C99888278A96}"/>
              </a:ext>
            </a:extLst>
          </p:cNvPr>
          <p:cNvSpPr/>
          <p:nvPr/>
        </p:nvSpPr>
        <p:spPr>
          <a:xfrm>
            <a:off x="9328964" y="5327399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4FA477-F9D8-4FC3-28D3-5CC3ED9E54BA}"/>
              </a:ext>
            </a:extLst>
          </p:cNvPr>
          <p:cNvSpPr/>
          <p:nvPr/>
        </p:nvSpPr>
        <p:spPr>
          <a:xfrm>
            <a:off x="7509818" y="5699272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85F6585-9D2E-FE3F-F344-F7D8E8E77CBB}"/>
              </a:ext>
            </a:extLst>
          </p:cNvPr>
          <p:cNvSpPr/>
          <p:nvPr/>
        </p:nvSpPr>
        <p:spPr>
          <a:xfrm>
            <a:off x="8266201" y="5954537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15BEA9F-BD65-2938-5560-0ECD8C2F3EBB}"/>
              </a:ext>
            </a:extLst>
          </p:cNvPr>
          <p:cNvSpPr/>
          <p:nvPr/>
        </p:nvSpPr>
        <p:spPr>
          <a:xfrm>
            <a:off x="8879716" y="5825452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B492620-4031-C105-667A-BD6FE4DA60E9}"/>
              </a:ext>
            </a:extLst>
          </p:cNvPr>
          <p:cNvSpPr/>
          <p:nvPr/>
        </p:nvSpPr>
        <p:spPr>
          <a:xfrm>
            <a:off x="7251717" y="5054868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E6FD1D-CBA9-CCEB-4114-0099EB9DE108}"/>
              </a:ext>
            </a:extLst>
          </p:cNvPr>
          <p:cNvSpPr/>
          <p:nvPr/>
        </p:nvSpPr>
        <p:spPr>
          <a:xfrm>
            <a:off x="7430621" y="4485449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46A4A2FB-8991-1123-88A1-D6F7AF924A6D}"/>
              </a:ext>
            </a:extLst>
          </p:cNvPr>
          <p:cNvSpPr/>
          <p:nvPr/>
        </p:nvSpPr>
        <p:spPr>
          <a:xfrm>
            <a:off x="7934520" y="4280906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C2676C3-7D66-6733-927B-F24CFE75232A}"/>
              </a:ext>
            </a:extLst>
          </p:cNvPr>
          <p:cNvSpPr/>
          <p:nvPr/>
        </p:nvSpPr>
        <p:spPr>
          <a:xfrm>
            <a:off x="6396951" y="4652947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35379B2-EA58-CF87-D721-5174DB955243}"/>
              </a:ext>
            </a:extLst>
          </p:cNvPr>
          <p:cNvSpPr/>
          <p:nvPr/>
        </p:nvSpPr>
        <p:spPr>
          <a:xfrm>
            <a:off x="6946917" y="4157123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4A496D4-5F0F-7074-1F59-780DBB36D756}"/>
              </a:ext>
            </a:extLst>
          </p:cNvPr>
          <p:cNvSpPr/>
          <p:nvPr/>
        </p:nvSpPr>
        <p:spPr>
          <a:xfrm>
            <a:off x="7589015" y="3787079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CCA6A06-6A90-E2FD-8CBA-E56E9206AF55}"/>
              </a:ext>
            </a:extLst>
          </p:cNvPr>
          <p:cNvSpPr/>
          <p:nvPr/>
        </p:nvSpPr>
        <p:spPr>
          <a:xfrm>
            <a:off x="6712353" y="6058399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402FD9D2-8069-D327-71E6-61B26F0A047C}"/>
              </a:ext>
            </a:extLst>
          </p:cNvPr>
          <p:cNvSpPr/>
          <p:nvPr/>
        </p:nvSpPr>
        <p:spPr>
          <a:xfrm>
            <a:off x="7172173" y="6353265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73FD932-01FB-F7BC-AAA9-8162E3DC22FA}"/>
              </a:ext>
            </a:extLst>
          </p:cNvPr>
          <p:cNvSpPr/>
          <p:nvPr/>
        </p:nvSpPr>
        <p:spPr>
          <a:xfrm>
            <a:off x="7849707" y="6495484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6F9A377-AAF3-0F96-50BC-1A1A1BFD9F93}"/>
              </a:ext>
            </a:extLst>
          </p:cNvPr>
          <p:cNvSpPr/>
          <p:nvPr/>
        </p:nvSpPr>
        <p:spPr>
          <a:xfrm>
            <a:off x="8942634" y="6495484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213DF5E-1914-E850-2A29-09E20E8C4FFC}"/>
              </a:ext>
            </a:extLst>
          </p:cNvPr>
          <p:cNvSpPr/>
          <p:nvPr/>
        </p:nvSpPr>
        <p:spPr>
          <a:xfrm>
            <a:off x="9868645" y="4000752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7EFF939A-4840-0F0E-A4FA-A306BB72EE22}"/>
              </a:ext>
            </a:extLst>
          </p:cNvPr>
          <p:cNvSpPr/>
          <p:nvPr/>
        </p:nvSpPr>
        <p:spPr>
          <a:xfrm>
            <a:off x="10233457" y="4681388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79D82C0A-A4E0-48E3-24F1-35DD1DD902B1}"/>
              </a:ext>
            </a:extLst>
          </p:cNvPr>
          <p:cNvSpPr/>
          <p:nvPr/>
        </p:nvSpPr>
        <p:spPr>
          <a:xfrm>
            <a:off x="10043950" y="5334198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085819A-2446-AC4C-8BB0-A819B4E2E469}"/>
              </a:ext>
            </a:extLst>
          </p:cNvPr>
          <p:cNvSpPr/>
          <p:nvPr/>
        </p:nvSpPr>
        <p:spPr>
          <a:xfrm>
            <a:off x="9647710" y="6274068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7FB1BB73-1EF0-B529-668B-D8B93309DE11}"/>
              </a:ext>
            </a:extLst>
          </p:cNvPr>
          <p:cNvCxnSpPr>
            <a:cxnSpLocks/>
            <a:stCxn id="7" idx="2"/>
            <a:endCxn id="16" idx="1"/>
          </p:cNvCxnSpPr>
          <p:nvPr/>
        </p:nvCxnSpPr>
        <p:spPr>
          <a:xfrm>
            <a:off x="8236353" y="5071189"/>
            <a:ext cx="1115807" cy="2794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9EE629F-8127-ADCC-265A-77EEF7DF6BF6}"/>
              </a:ext>
            </a:extLst>
          </p:cNvPr>
          <p:cNvCxnSpPr>
            <a:cxnSpLocks/>
            <a:stCxn id="7" idx="5"/>
            <a:endCxn id="20" idx="5"/>
          </p:cNvCxnSpPr>
          <p:nvPr/>
        </p:nvCxnSpPr>
        <p:spPr>
          <a:xfrm>
            <a:off x="8371551" y="5127190"/>
            <a:ext cx="643363" cy="8334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20D40001-3409-5BF2-A5ED-357AA5A42CCC}"/>
              </a:ext>
            </a:extLst>
          </p:cNvPr>
          <p:cNvCxnSpPr>
            <a:cxnSpLocks/>
            <a:stCxn id="7" idx="4"/>
            <a:endCxn id="19" idx="0"/>
          </p:cNvCxnSpPr>
          <p:nvPr/>
        </p:nvCxnSpPr>
        <p:spPr>
          <a:xfrm>
            <a:off x="8315550" y="5150386"/>
            <a:ext cx="29848" cy="8041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9EE3C11-C463-4A1C-8C6A-A4BACA794556}"/>
              </a:ext>
            </a:extLst>
          </p:cNvPr>
          <p:cNvCxnSpPr>
            <a:cxnSpLocks/>
            <a:stCxn id="7" idx="3"/>
            <a:endCxn id="18" idx="7"/>
          </p:cNvCxnSpPr>
          <p:nvPr/>
        </p:nvCxnSpPr>
        <p:spPr>
          <a:xfrm flipH="1">
            <a:off x="7645016" y="5127190"/>
            <a:ext cx="614533" cy="5952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233FB907-E681-3FD0-1DA0-142F1E6615AA}"/>
              </a:ext>
            </a:extLst>
          </p:cNvPr>
          <p:cNvCxnSpPr>
            <a:cxnSpLocks/>
            <a:stCxn id="7" idx="3"/>
            <a:endCxn id="21" idx="6"/>
          </p:cNvCxnSpPr>
          <p:nvPr/>
        </p:nvCxnSpPr>
        <p:spPr>
          <a:xfrm flipH="1">
            <a:off x="7410111" y="5127190"/>
            <a:ext cx="849438" cy="6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968DDFD6-2538-F1FF-97C3-84A010683327}"/>
              </a:ext>
            </a:extLst>
          </p:cNvPr>
          <p:cNvCxnSpPr>
            <a:cxnSpLocks/>
            <a:stCxn id="24" idx="1"/>
            <a:endCxn id="29" idx="5"/>
          </p:cNvCxnSpPr>
          <p:nvPr/>
        </p:nvCxnSpPr>
        <p:spPr>
          <a:xfrm flipH="1" flipV="1">
            <a:off x="7082115" y="4292321"/>
            <a:ext cx="371702" cy="216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30256D3D-EB5E-97EF-7876-ED8B66663EAF}"/>
              </a:ext>
            </a:extLst>
          </p:cNvPr>
          <p:cNvCxnSpPr>
            <a:cxnSpLocks/>
            <a:stCxn id="24" idx="3"/>
            <a:endCxn id="28" idx="6"/>
          </p:cNvCxnSpPr>
          <p:nvPr/>
        </p:nvCxnSpPr>
        <p:spPr>
          <a:xfrm flipH="1">
            <a:off x="6555345" y="4620647"/>
            <a:ext cx="898472" cy="1114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5A8DA66-3D84-B7A2-03D6-FFC05311101C}"/>
              </a:ext>
            </a:extLst>
          </p:cNvPr>
          <p:cNvCxnSpPr>
            <a:cxnSpLocks/>
            <a:stCxn id="18" idx="3"/>
            <a:endCxn id="31" idx="7"/>
          </p:cNvCxnSpPr>
          <p:nvPr/>
        </p:nvCxnSpPr>
        <p:spPr>
          <a:xfrm flipH="1">
            <a:off x="6847551" y="5834470"/>
            <a:ext cx="685463" cy="247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024123DC-FAC8-39AF-024A-C80B61C0D94D}"/>
              </a:ext>
            </a:extLst>
          </p:cNvPr>
          <p:cNvCxnSpPr>
            <a:cxnSpLocks/>
            <a:stCxn id="18" idx="3"/>
            <a:endCxn id="33" idx="7"/>
          </p:cNvCxnSpPr>
          <p:nvPr/>
        </p:nvCxnSpPr>
        <p:spPr>
          <a:xfrm flipH="1">
            <a:off x="7307371" y="5834470"/>
            <a:ext cx="225643" cy="5419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AE7166DE-94DA-F3A8-7C00-B8319074D6E9}"/>
              </a:ext>
            </a:extLst>
          </p:cNvPr>
          <p:cNvCxnSpPr>
            <a:cxnSpLocks/>
            <a:stCxn id="18" idx="5"/>
            <a:endCxn id="34" idx="5"/>
          </p:cNvCxnSpPr>
          <p:nvPr/>
        </p:nvCxnSpPr>
        <p:spPr>
          <a:xfrm>
            <a:off x="7645016" y="5834470"/>
            <a:ext cx="339889" cy="796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A4206BC5-BA48-93D9-3589-4AE6F60EB1E0}"/>
              </a:ext>
            </a:extLst>
          </p:cNvPr>
          <p:cNvCxnSpPr>
            <a:cxnSpLocks/>
            <a:stCxn id="19" idx="4"/>
            <a:endCxn id="35" idx="5"/>
          </p:cNvCxnSpPr>
          <p:nvPr/>
        </p:nvCxnSpPr>
        <p:spPr>
          <a:xfrm>
            <a:off x="8345398" y="6112931"/>
            <a:ext cx="732434" cy="5177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75E0A005-2C29-C0A2-C7FC-7319ABD93C27}"/>
              </a:ext>
            </a:extLst>
          </p:cNvPr>
          <p:cNvCxnSpPr>
            <a:cxnSpLocks/>
            <a:stCxn id="20" idx="5"/>
            <a:endCxn id="39" idx="1"/>
          </p:cNvCxnSpPr>
          <p:nvPr/>
        </p:nvCxnSpPr>
        <p:spPr>
          <a:xfrm>
            <a:off x="9014914" y="5960650"/>
            <a:ext cx="655992" cy="3366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22A8298A-077B-0E87-2903-510935FEAA8D}"/>
              </a:ext>
            </a:extLst>
          </p:cNvPr>
          <p:cNvCxnSpPr>
            <a:cxnSpLocks/>
            <a:stCxn id="16" idx="6"/>
            <a:endCxn id="38" idx="2"/>
          </p:cNvCxnSpPr>
          <p:nvPr/>
        </p:nvCxnSpPr>
        <p:spPr>
          <a:xfrm>
            <a:off x="9487358" y="5406596"/>
            <a:ext cx="556592" cy="67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DB57FA03-6F7A-0023-37D1-B26ACDB0053D}"/>
              </a:ext>
            </a:extLst>
          </p:cNvPr>
          <p:cNvCxnSpPr>
            <a:cxnSpLocks/>
            <a:stCxn id="13" idx="6"/>
            <a:endCxn id="37" idx="6"/>
          </p:cNvCxnSpPr>
          <p:nvPr/>
        </p:nvCxnSpPr>
        <p:spPr>
          <a:xfrm flipV="1">
            <a:off x="9553996" y="4760585"/>
            <a:ext cx="837855" cy="231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50F7DBA-CCE7-456B-6158-FD6B4BE76215}"/>
              </a:ext>
            </a:extLst>
          </p:cNvPr>
          <p:cNvCxnSpPr>
            <a:cxnSpLocks/>
            <a:stCxn id="13" idx="7"/>
            <a:endCxn id="36" idx="4"/>
          </p:cNvCxnSpPr>
          <p:nvPr/>
        </p:nvCxnSpPr>
        <p:spPr>
          <a:xfrm flipV="1">
            <a:off x="9530800" y="4159146"/>
            <a:ext cx="417042" cy="776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1ABCEC1B-E480-0129-85C6-09822612DC9D}"/>
              </a:ext>
            </a:extLst>
          </p:cNvPr>
          <p:cNvSpPr txBox="1"/>
          <p:nvPr/>
        </p:nvSpPr>
        <p:spPr>
          <a:xfrm rot="20540200">
            <a:off x="10437152" y="4210500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………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1908157A-3A18-614E-CA1E-8B9866171ACA}"/>
              </a:ext>
            </a:extLst>
          </p:cNvPr>
          <p:cNvSpPr txBox="1"/>
          <p:nvPr/>
        </p:nvSpPr>
        <p:spPr>
          <a:xfrm rot="570527">
            <a:off x="5462139" y="4200807"/>
            <a:ext cx="9300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………</a:t>
            </a:r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116547E6-280F-B38C-F52E-8CD884FD033D}"/>
              </a:ext>
            </a:extLst>
          </p:cNvPr>
          <p:cNvCxnSpPr>
            <a:cxnSpLocks/>
            <a:stCxn id="27" idx="0"/>
            <a:endCxn id="30" idx="5"/>
          </p:cNvCxnSpPr>
          <p:nvPr/>
        </p:nvCxnSpPr>
        <p:spPr>
          <a:xfrm flipH="1" flipV="1">
            <a:off x="7724213" y="3922277"/>
            <a:ext cx="289504" cy="358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CBED7426-6777-4832-113E-D4B72A162EA8}"/>
              </a:ext>
            </a:extLst>
          </p:cNvPr>
          <p:cNvSpPr txBox="1"/>
          <p:nvPr/>
        </p:nvSpPr>
        <p:spPr>
          <a:xfrm rot="20943734">
            <a:off x="5414111" y="5664931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………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C93A4812-FED8-FB89-4DFE-928096B2600D}"/>
              </a:ext>
            </a:extLst>
          </p:cNvPr>
          <p:cNvSpPr txBox="1"/>
          <p:nvPr/>
        </p:nvSpPr>
        <p:spPr>
          <a:xfrm rot="880778">
            <a:off x="10193007" y="5605345"/>
            <a:ext cx="9557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………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9E351153-B939-D450-3FC1-C87688574C19}"/>
              </a:ext>
            </a:extLst>
          </p:cNvPr>
          <p:cNvSpPr/>
          <p:nvPr/>
        </p:nvSpPr>
        <p:spPr>
          <a:xfrm>
            <a:off x="11789766" y="4133927"/>
            <a:ext cx="158394" cy="158394"/>
          </a:xfrm>
          <a:prstGeom prst="ellipse">
            <a:avLst/>
          </a:prstGeom>
          <a:ln w="254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BEFA539B-66A8-2F91-E3DB-B2423D6FC51E}"/>
              </a:ext>
            </a:extLst>
          </p:cNvPr>
          <p:cNvSpPr/>
          <p:nvPr/>
        </p:nvSpPr>
        <p:spPr>
          <a:xfrm>
            <a:off x="9499032" y="4292322"/>
            <a:ext cx="2334630" cy="1387168"/>
          </a:xfrm>
          <a:custGeom>
            <a:avLst/>
            <a:gdLst>
              <a:gd name="connsiteX0" fmla="*/ 2588821 w 2588821"/>
              <a:gd name="connsiteY0" fmla="*/ 0 h 1380621"/>
              <a:gd name="connsiteX1" fmla="*/ 1816925 w 2588821"/>
              <a:gd name="connsiteY1" fmla="*/ 1288472 h 1380621"/>
              <a:gd name="connsiteX2" fmla="*/ 0 w 2588821"/>
              <a:gd name="connsiteY2" fmla="*/ 1175657 h 1380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88821" h="1380621">
                <a:moveTo>
                  <a:pt x="2588821" y="0"/>
                </a:moveTo>
                <a:cubicBezTo>
                  <a:pt x="2418608" y="546264"/>
                  <a:pt x="2248395" y="1092529"/>
                  <a:pt x="1816925" y="1288472"/>
                </a:cubicBezTo>
                <a:cubicBezTo>
                  <a:pt x="1385455" y="1484415"/>
                  <a:pt x="692727" y="1330036"/>
                  <a:pt x="0" y="1175657"/>
                </a:cubicBezTo>
              </a:path>
            </a:pathLst>
          </a:custGeom>
          <a:noFill/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EA76B92-2894-D4CE-8F14-F340DDAB3A6F}"/>
                  </a:ext>
                </a:extLst>
              </p:cNvPr>
              <p:cNvSpPr txBox="1"/>
              <p:nvPr/>
            </p:nvSpPr>
            <p:spPr>
              <a:xfrm>
                <a:off x="243370" y="3654268"/>
                <a:ext cx="5458951" cy="2765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e.g. if every edge appears with probability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𝑐</m:t>
                    </m:r>
                    <m:r>
                      <m:rPr>
                        <m:lit/>
                      </m:rP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then probability that some descendant at depth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“returns” to ancestor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800" i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</a:t>
                </a:r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≈1−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1−1</m:t>
                              </m:r>
                              <m:r>
                                <m:rPr>
                                  <m:lit/>
                                </m:r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/</m:t>
                              </m:r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p>
                          </m:sSup>
                        </m:sup>
                      </m:sSup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so as long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𝒅</m:t>
                        </m:r>
                      </m:sup>
                    </m:sSup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this 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𝑜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sz="2800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EA76B92-2894-D4CE-8F14-F340DDAB3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370" y="3654268"/>
                <a:ext cx="5458951" cy="2765822"/>
              </a:xfrm>
              <a:prstGeom prst="rect">
                <a:avLst/>
              </a:prstGeom>
              <a:blipFill>
                <a:blip r:embed="rId2"/>
                <a:stretch>
                  <a:fillRect l="-2558" t="-2740" r="-3953" b="-73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479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3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110" grpId="0"/>
      <p:bldP spid="111" grpId="0"/>
      <p:bldP spid="115" grpId="0"/>
      <p:bldP spid="116" grpId="0"/>
      <p:bldP spid="117" grpId="0" animBg="1"/>
      <p:bldP spid="1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940AAF-3165-643E-85B5-E1202994B927}"/>
              </a:ext>
            </a:extLst>
          </p:cNvPr>
          <p:cNvSpPr txBox="1"/>
          <p:nvPr/>
        </p:nvSpPr>
        <p:spPr>
          <a:xfrm>
            <a:off x="243840" y="1158728"/>
            <a:ext cx="11600015" cy="5416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BP can also be interpreted as a local update rule that tries to minimize a certain relaxation of the Gibbs free energy called the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Bethe free energy</a:t>
            </a:r>
            <a:endParaRPr lang="en-US" sz="28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500" b="1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 thus view BP not only as a dynamic programming-inspired heuristic for marginal estimation, but as a recipe for variational inference</a:t>
            </a:r>
          </a:p>
          <a:p>
            <a:endParaRPr lang="en-US" sz="500" dirty="0">
              <a:solidFill>
                <a:schemeClr val="accent5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Key ideas: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Free energy of any Gibbs measure over a tree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 be expressed purely in terms of </a:t>
            </a:r>
            <a:r>
              <a:rPr lang="en-US" sz="2800" b="1" dirty="0">
                <a:solidFill>
                  <a:schemeClr val="accent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1-wise and 2-wise marginals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Marginals given by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fixed point of BP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are “locally consistent” with marginals of an actual distribution (“pseudo-distributions,” but not in SoS sense)</a:t>
            </a:r>
          </a:p>
          <a:p>
            <a:pPr marL="230188" indent="-230188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Can thus define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Bethe energy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to be a functional </a:t>
            </a:r>
            <a:r>
              <a:rPr lang="en-US" sz="2800" b="1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over the space of pseudo-distributions</a:t>
            </a:r>
            <a:r>
              <a:rPr lang="en-US" sz="2800" dirty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, </a:t>
            </a:r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and </a:t>
            </a:r>
            <a:r>
              <a:rPr lang="en-US" sz="2800" b="1" dirty="0">
                <a:solidFill>
                  <a:schemeClr val="accent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stationarity equivalent to BP fixed point!</a:t>
            </a:r>
          </a:p>
          <a:p>
            <a:pPr algn="ctr"/>
            <a:r>
              <a:rPr lang="en-US" sz="2800" dirty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(see board)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BP AS NONCONVEX OPTIMIZATION</a:t>
            </a:r>
          </a:p>
        </p:txBody>
      </p:sp>
    </p:spTree>
    <p:extLst>
      <p:ext uri="{BB962C8B-B14F-4D97-AF65-F5344CB8AC3E}">
        <p14:creationId xmlns:p14="http://schemas.microsoft.com/office/powerpoint/2010/main" val="385559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6E957-1D3B-C00B-7AFA-2DA4297D7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TWO LECTURES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65894-55BF-884E-5AD6-52B6A19F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840" y="1294411"/>
            <a:ext cx="11704320" cy="55635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Belief propagation offers a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powerful heuristic </a:t>
            </a:r>
            <a:r>
              <a:rPr lang="en-US" dirty="0"/>
              <a:t>for variational inference which is conjectured in various non-acyclic settings to be “exact”, but </a:t>
            </a:r>
            <a:r>
              <a:rPr lang="en-US" b="1" dirty="0">
                <a:solidFill>
                  <a:schemeClr val="accent6"/>
                </a:solidFill>
              </a:rPr>
              <a:t>there aren’t many known settings where we have an “end-to-end” analysis</a:t>
            </a:r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dirty="0"/>
              <a:t>Instead, we will look at a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“BP-inspired” algorithm </a:t>
            </a:r>
            <a:r>
              <a:rPr lang="en-US" dirty="0"/>
              <a:t>with provable guarantees: 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approximate message passing</a:t>
            </a:r>
          </a:p>
        </p:txBody>
      </p:sp>
    </p:spTree>
    <p:extLst>
      <p:ext uri="{BB962C8B-B14F-4D97-AF65-F5344CB8AC3E}">
        <p14:creationId xmlns:p14="http://schemas.microsoft.com/office/powerpoint/2010/main" val="187762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AA15F-ECC4-C34B-7923-F30B7D36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GRAPHICAL MODELS RECAP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D7B12-C54E-97F7-5140-B43001139F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43840" y="1294411"/>
                <a:ext cx="11704320" cy="6201542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Gibbs measure: </a:t>
                </a:r>
                <a:r>
                  <a:rPr lang="en-US" sz="2800" dirty="0"/>
                  <a:t>distribution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/>
                  <a:t> over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±1</m:t>
                            </m:r>
                          </m:e>
                        </m:d>
                      </m:e>
                      <m:sup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given by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nary>
                      <m:naryPr>
                        <m:chr m:val="∏"/>
                        <m:supHide m:val="on"/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𝑖𝑗</m:t>
                            </m:r>
                          </m:sub>
                        </m:s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  <m:f>
                      <m:f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den>
                    </m:f>
                    <m:func>
                      <m:func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ℰ</m:t>
                            </m:r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</a:t>
                </a:r>
              </a:p>
              <a:p>
                <a:pPr marL="0" indent="0" algn="ctr">
                  <a:buNone/>
                </a:pP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for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ℰ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800" i="1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i="1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800" i="1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800" i="1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8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𝜓</m:t>
                                        </m:r>
                                      </m:e>
                                      <m:sub>
                                        <m:r>
                                          <a:rPr lang="en-US" sz="28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sz="28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r>
                                          <a:rPr lang="en-US" sz="2800" i="1">
                                            <a:solidFill>
                                              <a:schemeClr val="accent1">
                                                <a:lumMod val="40000"/>
                                                <a:lumOff val="60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sz="2800" i="1"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2800" i="1"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en-US" sz="2800" i="1">
                                                <a:solidFill>
                                                  <a:schemeClr val="accent1">
                                                    <a:lumMod val="40000"/>
                                                    <a:lumOff val="60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den>
                                </m:f>
                              </m:e>
                            </m:d>
                          </m:e>
                        </m:func>
                      </m:e>
                    </m:nary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≝</m:t>
                    </m:r>
                    <m:nary>
                      <m:naryPr>
                        <m:chr m:val="∑"/>
                        <m:supHide m:val="on"/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/>
                      <m:e>
                        <m:func>
                          <m:func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ℰ</m:t>
                                </m:r>
                                <m:d>
                                  <m:dPr>
                                    <m:ctrlP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accent1">
                                            <a:lumMod val="40000"/>
                                            <a:lumOff val="6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</m:d>
                          </m:e>
                        </m:func>
                      </m:e>
                    </m:nary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Variational inference</a:t>
                </a:r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: </a:t>
                </a:r>
                <a:r>
                  <a:rPr lang="en-US" sz="2800" dirty="0"/>
                  <a:t>recast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approximately sampling from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𝝁</m:t>
                    </m:r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</a:t>
                </a:r>
                <a:r>
                  <a:rPr lang="en-US" sz="2800" dirty="0"/>
                  <a:t>as an optimization problem</a:t>
                </a:r>
              </a:p>
              <a:p>
                <a:pPr marL="0" indent="0">
                  <a:buNone/>
                </a:pPr>
                <a:endParaRPr lang="en-US" sz="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  <m:r>
                            <m:rPr>
                              <m:sty m:val="p"/>
                            </m:rPr>
                            <a:rPr lang="en-US" sz="2800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in</m:t>
                          </m:r>
                        </m:e>
                        <m:lim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lim>
                      </m:limLow>
                      <m:r>
                        <a:rPr lang="en-US" sz="2800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80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KL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‖</m:t>
                          </m:r>
                          <m:r>
                            <a:rPr lang="en-US" sz="28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     ⇔     </m:t>
                      </m:r>
                      <m:func>
                        <m:func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lim>
                          </m:limLow>
                        </m:fName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800" b="0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𝔼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∼</m:t>
                              </m:r>
                              <m: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800" b="0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ℰ</m:t>
                              </m:r>
                              <m:d>
                                <m:dPr>
                                  <m:ctrlP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n-US" sz="9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Today: belief propagation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Dynamic programming algorithm that is exact for trees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sz="2800" dirty="0"/>
                  <a:t>Algorithm for finding a stationary point of (a relaxation of) Gibbs free energy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83D7B12-C54E-97F7-5140-B43001139F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43840" y="1294411"/>
                <a:ext cx="11704320" cy="6201542"/>
              </a:xfrm>
              <a:blipFill>
                <a:blip r:embed="rId2"/>
                <a:stretch>
                  <a:fillRect l="-1193" t="-2041" r="-1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0E162AE-31B6-24EC-91B2-7F3A6FAFD502}"/>
              </a:ext>
            </a:extLst>
          </p:cNvPr>
          <p:cNvSpPr txBox="1"/>
          <p:nvPr/>
        </p:nvSpPr>
        <p:spPr>
          <a:xfrm>
            <a:off x="4040372" y="4690063"/>
            <a:ext cx="13564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entropy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8D44CE-24EB-E65D-ECD1-A075E160002B}"/>
              </a:ext>
            </a:extLst>
          </p:cNvPr>
          <p:cNvSpPr txBox="1"/>
          <p:nvPr/>
        </p:nvSpPr>
        <p:spPr>
          <a:xfrm>
            <a:off x="5511209" y="4690063"/>
            <a:ext cx="2450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2"/>
                </a:solidFill>
              </a:rPr>
              <a:t>average energy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65F6C-C146-3149-CD34-42A769C95494}"/>
                  </a:ext>
                </a:extLst>
              </p:cNvPr>
              <p:cNvSpPr txBox="1"/>
              <p:nvPr/>
            </p:nvSpPr>
            <p:spPr>
              <a:xfrm>
                <a:off x="8360922" y="3932373"/>
                <a:ext cx="2873728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Gibbs free energy</a:t>
                </a:r>
              </a:p>
              <a:p>
                <a:pPr algn="ctr"/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(for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4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that we optimize over, this is easy to evaluate)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AE65F6C-C146-3149-CD34-42A769C954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0922" y="3932373"/>
                <a:ext cx="2873728" cy="1631216"/>
              </a:xfrm>
              <a:prstGeom prst="rect">
                <a:avLst/>
              </a:prstGeom>
              <a:blipFill>
                <a:blip r:embed="rId3"/>
                <a:stretch>
                  <a:fillRect l="-3084" t="-3846" r="-2643" b="-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FC056BFC-7ED8-323B-BDBF-E0C382C1CE78}"/>
              </a:ext>
            </a:extLst>
          </p:cNvPr>
          <p:cNvSpPr/>
          <p:nvPr/>
        </p:nvSpPr>
        <p:spPr>
          <a:xfrm>
            <a:off x="8046133" y="4203834"/>
            <a:ext cx="314788" cy="1088294"/>
          </a:xfrm>
          <a:prstGeom prst="rightBrace">
            <a:avLst/>
          </a:prstGeom>
          <a:ln w="254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96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A9211-9B32-6692-8444-1343DB5F2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MARGINAL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6FCD0-1F73-E6FA-C49E-F3E2A0C97D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Let’s consider a simpler task,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marginal estimation:</a:t>
                </a:r>
              </a:p>
              <a:p>
                <a:pPr marL="0" indent="0" algn="ctr">
                  <a:buNone/>
                </a:pPr>
                <a:r>
                  <a:rPr lang="en-US" i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i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what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i="1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?</a:t>
                </a:r>
              </a:p>
              <a:p>
                <a:pPr marL="0" indent="0" algn="ctr">
                  <a:buNone/>
                </a:pPr>
                <a:endParaRPr lang="en-US" i="1" dirty="0"/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 could approximately sample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could certainly solve this task</a:t>
                </a:r>
              </a:p>
              <a:p>
                <a:pPr marL="0" indent="0">
                  <a:buNone/>
                </a:pPr>
                <a:endParaRPr lang="en-US" dirty="0">
                  <a:solidFill>
                    <a:schemeClr val="accent5">
                      <a:lumMod val="20000"/>
                      <a:lumOff val="8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/>
                  <a:t>I</a:t>
                </a:r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is a posterior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accent5">
                            <a:lumMod val="20000"/>
                            <a:lumOff val="80000"/>
                          </a:schemeClr>
                        </a:solidFill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, the vector of marginals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 smtClean="0">
                                <a:solidFill>
                                  <a:schemeClr val="accent5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𝔼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∼</m:t>
                                </m:r>
                                <m:r>
                                  <a:rPr lang="en-US" b="0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𝜇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i="1" smtClean="0">
                                    <a:solidFill>
                                      <a:schemeClr val="accent5">
                                        <a:lumMod val="20000"/>
                                        <a:lumOff val="8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solidFill>
                                          <a:schemeClr val="accent5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5">
                                            <a:lumMod val="20000"/>
                                            <a:lumOff val="80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5">
                                <a:lumMod val="20000"/>
                                <a:lumOff val="8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rPr>
                  <a:t> is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posterior mean</a:t>
                </a:r>
                <a:r>
                  <a:rPr lang="en-US" dirty="0"/>
                  <a:t>, i.e. the </a:t>
                </a:r>
                <a:r>
                  <a:rPr lang="en-US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minimum mean square error (MMSE)</a:t>
                </a:r>
                <a:r>
                  <a:rPr lang="en-US" dirty="0"/>
                  <a:t> estimator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mi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en-US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⋅</m:t>
                              </m:r>
                            </m:e>
                          </m:d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en-US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5F6FCD0-1F73-E6FA-C49E-F3E2A0C97D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10" t="-2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17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WARMUP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3585-92A8-28E5-7E32-9CE564CEA6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Suppose we want to estimate marginals of the uniform distribution over independent sets of 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   </a:t>
                </a:r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#P-complete (i.e. very hard) in general, but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is a tree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3585-92A8-28E5-7E32-9CE564CEA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250AA-A387-457D-CED0-AF684ECB3069}"/>
                  </a:ext>
                </a:extLst>
              </p:cNvPr>
              <p:cNvSpPr txBox="1"/>
              <p:nvPr/>
            </p:nvSpPr>
            <p:spPr>
              <a:xfrm>
                <a:off x="8611486" y="127773"/>
                <a:ext cx="3580514" cy="1032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250AA-A387-457D-CED0-AF684ECB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486" y="127773"/>
                <a:ext cx="3580514" cy="1032206"/>
              </a:xfrm>
              <a:prstGeom prst="rect">
                <a:avLst/>
              </a:prstGeom>
              <a:blipFill>
                <a:blip r:embed="rId3"/>
                <a:stretch>
                  <a:fillRect t="-125610" b="-1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/>
              <p:nvPr/>
            </p:nvSpPr>
            <p:spPr>
              <a:xfrm>
                <a:off x="6642785" y="3334784"/>
                <a:ext cx="5449890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root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785" y="3334784"/>
                <a:ext cx="5449890" cy="954107"/>
              </a:xfrm>
              <a:prstGeom prst="rect">
                <a:avLst/>
              </a:prstGeom>
              <a:blipFill>
                <a:blip r:embed="rId4"/>
                <a:stretch>
                  <a:fillRect t="-7895" r="-930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/>
              <p:nvPr/>
            </p:nvSpPr>
            <p:spPr>
              <a:xfrm>
                <a:off x="8878343" y="1929799"/>
                <a:ext cx="3458254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  <m: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set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343" y="1929799"/>
                <a:ext cx="3458254" cy="916148"/>
              </a:xfrm>
              <a:prstGeom prst="rect">
                <a:avLst/>
              </a:prstGeom>
              <a:blipFill>
                <a:blip r:embed="rId5"/>
                <a:stretch>
                  <a:fillRect l="-22263" t="-201370" r="-2555" b="-295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0050E10-2DF8-36FF-DF7E-5C800C240F13}"/>
              </a:ext>
            </a:extLst>
          </p:cNvPr>
          <p:cNvCxnSpPr>
            <a:cxnSpLocks/>
          </p:cNvCxnSpPr>
          <p:nvPr/>
        </p:nvCxnSpPr>
        <p:spPr>
          <a:xfrm flipH="1">
            <a:off x="1888165" y="3695313"/>
            <a:ext cx="1708298" cy="92984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B7AF79-1CD2-8E36-2A10-AB0E89D2BCDB}"/>
              </a:ext>
            </a:extLst>
          </p:cNvPr>
          <p:cNvCxnSpPr>
            <a:cxnSpLocks/>
          </p:cNvCxnSpPr>
          <p:nvPr/>
        </p:nvCxnSpPr>
        <p:spPr>
          <a:xfrm flipH="1">
            <a:off x="2923068" y="3695313"/>
            <a:ext cx="673395" cy="142603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D2DC4EB-5774-5D1B-E218-EEB7B29F2CDA}"/>
              </a:ext>
            </a:extLst>
          </p:cNvPr>
          <p:cNvCxnSpPr>
            <a:cxnSpLocks/>
          </p:cNvCxnSpPr>
          <p:nvPr/>
        </p:nvCxnSpPr>
        <p:spPr>
          <a:xfrm>
            <a:off x="3596463" y="3695313"/>
            <a:ext cx="650358" cy="142603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613B744-F93B-00C6-F09D-EEEFB6A3681B}"/>
              </a:ext>
            </a:extLst>
          </p:cNvPr>
          <p:cNvCxnSpPr>
            <a:cxnSpLocks/>
          </p:cNvCxnSpPr>
          <p:nvPr/>
        </p:nvCxnSpPr>
        <p:spPr>
          <a:xfrm>
            <a:off x="3596463" y="3695313"/>
            <a:ext cx="1695893" cy="92984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8D9FC54-0265-DCE0-F4D7-A5E3C8A353FC}"/>
              </a:ext>
            </a:extLst>
          </p:cNvPr>
          <p:cNvCxnSpPr>
            <a:cxnSpLocks/>
          </p:cNvCxnSpPr>
          <p:nvPr/>
        </p:nvCxnSpPr>
        <p:spPr>
          <a:xfrm flipH="1">
            <a:off x="691116" y="4625160"/>
            <a:ext cx="1197049" cy="78691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9316B29-E9F5-55AD-D863-0EBAFD74EAF8}"/>
              </a:ext>
            </a:extLst>
          </p:cNvPr>
          <p:cNvCxnSpPr>
            <a:cxnSpLocks/>
          </p:cNvCxnSpPr>
          <p:nvPr/>
        </p:nvCxnSpPr>
        <p:spPr>
          <a:xfrm flipH="1">
            <a:off x="1356803" y="4649232"/>
            <a:ext cx="531362" cy="123265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AFC0C7-DD0C-5D39-2470-5F8ED05005C9}"/>
              </a:ext>
            </a:extLst>
          </p:cNvPr>
          <p:cNvCxnSpPr>
            <a:cxnSpLocks/>
          </p:cNvCxnSpPr>
          <p:nvPr/>
        </p:nvCxnSpPr>
        <p:spPr>
          <a:xfrm flipH="1">
            <a:off x="2249230" y="5121348"/>
            <a:ext cx="684470" cy="1089943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3D04AE7-9AB7-4F22-B245-729B156D1AC1}"/>
              </a:ext>
            </a:extLst>
          </p:cNvPr>
          <p:cNvCxnSpPr>
            <a:cxnSpLocks/>
          </p:cNvCxnSpPr>
          <p:nvPr/>
        </p:nvCxnSpPr>
        <p:spPr>
          <a:xfrm>
            <a:off x="2923068" y="5134997"/>
            <a:ext cx="303028" cy="1238553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1D493DDF-C610-BAD0-790D-836E548B62B2}"/>
              </a:ext>
            </a:extLst>
          </p:cNvPr>
          <p:cNvCxnSpPr>
            <a:cxnSpLocks/>
          </p:cNvCxnSpPr>
          <p:nvPr/>
        </p:nvCxnSpPr>
        <p:spPr>
          <a:xfrm>
            <a:off x="2933700" y="5134997"/>
            <a:ext cx="1071943" cy="1238553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3339D43-542F-16F4-465D-D2945F9F3FC0}"/>
              </a:ext>
            </a:extLst>
          </p:cNvPr>
          <p:cNvCxnSpPr>
            <a:cxnSpLocks/>
          </p:cNvCxnSpPr>
          <p:nvPr/>
        </p:nvCxnSpPr>
        <p:spPr>
          <a:xfrm>
            <a:off x="4246821" y="5134997"/>
            <a:ext cx="714952" cy="108703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0FFB8AA0-50D4-CC7C-D77C-A831FFEF097D}"/>
              </a:ext>
            </a:extLst>
          </p:cNvPr>
          <p:cNvCxnSpPr>
            <a:cxnSpLocks/>
          </p:cNvCxnSpPr>
          <p:nvPr/>
        </p:nvCxnSpPr>
        <p:spPr>
          <a:xfrm>
            <a:off x="5292356" y="4625160"/>
            <a:ext cx="431105" cy="127452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4805E6C-EF9E-4786-EA9F-955B65307451}"/>
              </a:ext>
            </a:extLst>
          </p:cNvPr>
          <p:cNvCxnSpPr>
            <a:cxnSpLocks/>
          </p:cNvCxnSpPr>
          <p:nvPr/>
        </p:nvCxnSpPr>
        <p:spPr>
          <a:xfrm>
            <a:off x="5292356" y="4625160"/>
            <a:ext cx="1056257" cy="841748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255909D2-BA3C-A75E-8BBA-C8360577A0B2}"/>
              </a:ext>
            </a:extLst>
          </p:cNvPr>
          <p:cNvCxnSpPr>
            <a:cxnSpLocks/>
          </p:cNvCxnSpPr>
          <p:nvPr/>
        </p:nvCxnSpPr>
        <p:spPr>
          <a:xfrm flipH="1">
            <a:off x="-1229409" y="5436147"/>
            <a:ext cx="1920525" cy="236815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ACE608B-43BF-495F-5592-1542F1F2E1EE}"/>
              </a:ext>
            </a:extLst>
          </p:cNvPr>
          <p:cNvCxnSpPr>
            <a:cxnSpLocks/>
          </p:cNvCxnSpPr>
          <p:nvPr/>
        </p:nvCxnSpPr>
        <p:spPr>
          <a:xfrm>
            <a:off x="691116" y="5412075"/>
            <a:ext cx="114924" cy="173764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CAFDF03-A899-AD7B-93AA-9F4F5B78F517}"/>
              </a:ext>
            </a:extLst>
          </p:cNvPr>
          <p:cNvCxnSpPr>
            <a:cxnSpLocks/>
          </p:cNvCxnSpPr>
          <p:nvPr/>
        </p:nvCxnSpPr>
        <p:spPr>
          <a:xfrm flipH="1">
            <a:off x="1157901" y="5881889"/>
            <a:ext cx="198902" cy="126783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6CCEB29E-465D-1766-942C-426E26DFB135}"/>
              </a:ext>
            </a:extLst>
          </p:cNvPr>
          <p:cNvCxnSpPr>
            <a:cxnSpLocks/>
          </p:cNvCxnSpPr>
          <p:nvPr/>
        </p:nvCxnSpPr>
        <p:spPr>
          <a:xfrm>
            <a:off x="1356803" y="5881889"/>
            <a:ext cx="491259" cy="112962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4DD8547-0C49-28C4-C821-5907F2B8C9AB}"/>
              </a:ext>
            </a:extLst>
          </p:cNvPr>
          <p:cNvCxnSpPr>
            <a:cxnSpLocks/>
          </p:cNvCxnSpPr>
          <p:nvPr/>
        </p:nvCxnSpPr>
        <p:spPr>
          <a:xfrm flipH="1">
            <a:off x="1983686" y="6222036"/>
            <a:ext cx="265544" cy="87160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8E40AB3A-9542-E799-CD58-7D6AE1A2746E}"/>
              </a:ext>
            </a:extLst>
          </p:cNvPr>
          <p:cNvCxnSpPr>
            <a:cxnSpLocks/>
          </p:cNvCxnSpPr>
          <p:nvPr/>
        </p:nvCxnSpPr>
        <p:spPr>
          <a:xfrm>
            <a:off x="2215475" y="6211291"/>
            <a:ext cx="556079" cy="93842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C18FCA36-FF2E-3D1B-EA26-C83E58AFC737}"/>
              </a:ext>
            </a:extLst>
          </p:cNvPr>
          <p:cNvCxnSpPr>
            <a:cxnSpLocks/>
          </p:cNvCxnSpPr>
          <p:nvPr/>
        </p:nvCxnSpPr>
        <p:spPr>
          <a:xfrm flipH="1">
            <a:off x="3050216" y="6362805"/>
            <a:ext cx="175880" cy="66325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81D1B84-1F18-B9BD-4B95-9F3F35DFB00E}"/>
              </a:ext>
            </a:extLst>
          </p:cNvPr>
          <p:cNvCxnSpPr>
            <a:cxnSpLocks/>
          </p:cNvCxnSpPr>
          <p:nvPr/>
        </p:nvCxnSpPr>
        <p:spPr>
          <a:xfrm>
            <a:off x="3233729" y="6370195"/>
            <a:ext cx="514248" cy="73950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D8EEC1D3-5A3D-B96C-B8E1-3A0CE07026B5}"/>
              </a:ext>
            </a:extLst>
          </p:cNvPr>
          <p:cNvCxnSpPr>
            <a:cxnSpLocks/>
          </p:cNvCxnSpPr>
          <p:nvPr/>
        </p:nvCxnSpPr>
        <p:spPr>
          <a:xfrm>
            <a:off x="6348613" y="5461007"/>
            <a:ext cx="650535" cy="2045579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7795DCE6-E251-2A23-CCDF-D31408B9DEA7}"/>
              </a:ext>
            </a:extLst>
          </p:cNvPr>
          <p:cNvCxnSpPr>
            <a:cxnSpLocks/>
          </p:cNvCxnSpPr>
          <p:nvPr/>
        </p:nvCxnSpPr>
        <p:spPr>
          <a:xfrm flipH="1">
            <a:off x="6335886" y="5466908"/>
            <a:ext cx="26602" cy="1609224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275B254-D572-71EF-5ABE-EB9088C36502}"/>
              </a:ext>
            </a:extLst>
          </p:cNvPr>
          <p:cNvCxnSpPr>
            <a:cxnSpLocks/>
          </p:cNvCxnSpPr>
          <p:nvPr/>
        </p:nvCxnSpPr>
        <p:spPr>
          <a:xfrm>
            <a:off x="5761441" y="5918678"/>
            <a:ext cx="569323" cy="123104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C3944DE-C581-0484-6F4C-A1E9A4F6ABD1}"/>
              </a:ext>
            </a:extLst>
          </p:cNvPr>
          <p:cNvCxnSpPr>
            <a:cxnSpLocks/>
          </p:cNvCxnSpPr>
          <p:nvPr/>
        </p:nvCxnSpPr>
        <p:spPr>
          <a:xfrm flipH="1">
            <a:off x="5738561" y="5918678"/>
            <a:ext cx="22880" cy="1174967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FB6BC176-8DFE-FA9A-56E3-6B94295E8F70}"/>
              </a:ext>
            </a:extLst>
          </p:cNvPr>
          <p:cNvCxnSpPr>
            <a:cxnSpLocks/>
          </p:cNvCxnSpPr>
          <p:nvPr/>
        </p:nvCxnSpPr>
        <p:spPr>
          <a:xfrm>
            <a:off x="4995193" y="6206094"/>
            <a:ext cx="446672" cy="80542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D7FCBC2-034B-CE4C-A0D8-C45D52D31817}"/>
              </a:ext>
            </a:extLst>
          </p:cNvPr>
          <p:cNvCxnSpPr>
            <a:cxnSpLocks/>
          </p:cNvCxnSpPr>
          <p:nvPr/>
        </p:nvCxnSpPr>
        <p:spPr>
          <a:xfrm flipH="1">
            <a:off x="4872653" y="6248080"/>
            <a:ext cx="30116" cy="81477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C0C3828-88F5-3430-42D6-BAEB9AABA366}"/>
              </a:ext>
            </a:extLst>
          </p:cNvPr>
          <p:cNvCxnSpPr>
            <a:cxnSpLocks/>
          </p:cNvCxnSpPr>
          <p:nvPr/>
        </p:nvCxnSpPr>
        <p:spPr>
          <a:xfrm>
            <a:off x="4050844" y="6387199"/>
            <a:ext cx="464930" cy="675652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5763542F-B761-044A-2FEC-441083F515F4}"/>
              </a:ext>
            </a:extLst>
          </p:cNvPr>
          <p:cNvCxnSpPr>
            <a:cxnSpLocks/>
          </p:cNvCxnSpPr>
          <p:nvPr/>
        </p:nvCxnSpPr>
        <p:spPr>
          <a:xfrm>
            <a:off x="4043211" y="6394589"/>
            <a:ext cx="7633" cy="755131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>
            <a:extLst>
              <a:ext uri="{FF2B5EF4-FFF2-40B4-BE49-F238E27FC236}">
                <a16:creationId xmlns:a16="http://schemas.microsoft.com/office/drawing/2014/main" id="{53BD0C87-8622-9ADE-CA81-A95A105D6CC6}"/>
              </a:ext>
            </a:extLst>
          </p:cNvPr>
          <p:cNvSpPr/>
          <p:nvPr/>
        </p:nvSpPr>
        <p:spPr>
          <a:xfrm>
            <a:off x="3444949" y="3543799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14F1932-582F-8530-E5F6-DBD4556D5F21}"/>
              </a:ext>
            </a:extLst>
          </p:cNvPr>
          <p:cNvSpPr/>
          <p:nvPr/>
        </p:nvSpPr>
        <p:spPr>
          <a:xfrm>
            <a:off x="1736651" y="4473646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9A552D59-ADD0-7F75-9FB3-3FF158EE6C41}"/>
              </a:ext>
            </a:extLst>
          </p:cNvPr>
          <p:cNvSpPr/>
          <p:nvPr/>
        </p:nvSpPr>
        <p:spPr>
          <a:xfrm>
            <a:off x="2771554" y="4969834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C3627716-39A5-5945-9F62-4D48FA44F15C}"/>
              </a:ext>
            </a:extLst>
          </p:cNvPr>
          <p:cNvSpPr/>
          <p:nvPr/>
        </p:nvSpPr>
        <p:spPr>
          <a:xfrm>
            <a:off x="4095307" y="4973378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0CF4586-6A77-CE19-6782-8F4112E7636E}"/>
              </a:ext>
            </a:extLst>
          </p:cNvPr>
          <p:cNvSpPr/>
          <p:nvPr/>
        </p:nvSpPr>
        <p:spPr>
          <a:xfrm>
            <a:off x="5140842" y="4473646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488605E-F562-6E98-6365-3EAC85DE2D13}"/>
              </a:ext>
            </a:extLst>
          </p:cNvPr>
          <p:cNvSpPr/>
          <p:nvPr/>
        </p:nvSpPr>
        <p:spPr>
          <a:xfrm>
            <a:off x="1205289" y="5694725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68177BAA-73EE-F019-9CA9-DAE54D2D0952}"/>
              </a:ext>
            </a:extLst>
          </p:cNvPr>
          <p:cNvSpPr/>
          <p:nvPr/>
        </p:nvSpPr>
        <p:spPr>
          <a:xfrm>
            <a:off x="2073350" y="6059777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2A1931FD-AD00-D7B9-15BA-EFB75F1ECA70}"/>
              </a:ext>
            </a:extLst>
          </p:cNvPr>
          <p:cNvSpPr/>
          <p:nvPr/>
        </p:nvSpPr>
        <p:spPr>
          <a:xfrm>
            <a:off x="3059606" y="6211291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F5C0BCE2-6406-51C0-113F-D88A1E428B05}"/>
              </a:ext>
            </a:extLst>
          </p:cNvPr>
          <p:cNvSpPr/>
          <p:nvPr/>
        </p:nvSpPr>
        <p:spPr>
          <a:xfrm>
            <a:off x="3854129" y="6222036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EBE8791-E719-FCC6-B9C7-1441C9BB2A64}"/>
              </a:ext>
            </a:extLst>
          </p:cNvPr>
          <p:cNvSpPr/>
          <p:nvPr/>
        </p:nvSpPr>
        <p:spPr>
          <a:xfrm>
            <a:off x="4810259" y="6059777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EA22D36-6895-9B3F-CC34-63B23D7DB088}"/>
              </a:ext>
            </a:extLst>
          </p:cNvPr>
          <p:cNvSpPr/>
          <p:nvPr/>
        </p:nvSpPr>
        <p:spPr>
          <a:xfrm>
            <a:off x="518248" y="5260561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B1B8F09E-89A1-A7E5-0D45-55D80A54D243}"/>
              </a:ext>
            </a:extLst>
          </p:cNvPr>
          <p:cNvSpPr/>
          <p:nvPr/>
        </p:nvSpPr>
        <p:spPr>
          <a:xfrm>
            <a:off x="6197099" y="5315394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E2EA3F3F-95C9-A810-6060-F63BA8CFA89C}"/>
              </a:ext>
            </a:extLst>
          </p:cNvPr>
          <p:cNvSpPr/>
          <p:nvPr/>
        </p:nvSpPr>
        <p:spPr>
          <a:xfrm>
            <a:off x="5571947" y="5730375"/>
            <a:ext cx="303028" cy="303028"/>
          </a:xfrm>
          <a:prstGeom prst="ellipse">
            <a:avLst/>
          </a:prstGeom>
          <a:ln w="50800"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2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61" grpId="0" animBg="1"/>
      <p:bldP spid="62" grpId="0" animBg="1"/>
      <p:bldP spid="64" grpId="0" animBg="1"/>
      <p:bldP spid="65" grpId="0" animBg="1"/>
      <p:bldP spid="67" grpId="0" animBg="1"/>
      <p:bldP spid="68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WARMUP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3585-92A8-28E5-7E32-9CE564CEA6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800" dirty="0"/>
                  <a:t>Suppose we want to estimate marginals of the uniform distribution over independent sets of a graph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b="0" dirty="0"/>
                  <a:t> </a:t>
                </a:r>
              </a:p>
              <a:p>
                <a:pPr marL="0" indent="0">
                  <a:buNone/>
                </a:pP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      </a:t>
                </a:r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i.e.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</m:d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</m:oMath>
                </a14:m>
                <a:r>
                  <a:rPr lang="en-US" sz="2800" b="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d>
                      <m:dPr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800" b="0" i="1" dirty="0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latin typeface="Cambria Math" panose="02040503050406030204" pitchFamily="18" charset="0"/>
                      </a:rPr>
                      <m:t>=1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800" b="0" i="1" dirty="0" smtClean="0">
                                    <a:solidFill>
                                      <a:schemeClr val="accent1">
                                        <a:lumMod val="40000"/>
                                        <a:lumOff val="60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dirty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≠</m:t>
                        </m:r>
                        <m:d>
                          <m:dPr>
                            <m:ctrlP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1,1</m:t>
                            </m:r>
                          </m:e>
                        </m:d>
                      </m:e>
                    </m:d>
                  </m:oMath>
                </a14:m>
                <a:endParaRPr lang="en-US" sz="2800" b="0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/>
                  <a:t>#P-complete (i.e. very hard) in general, but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suppose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is a tree</a:t>
                </a:r>
                <a:endParaRPr lang="en-US" sz="2800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D523585-92A8-28E5-7E32-9CE564CEA6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93" t="-21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250AA-A387-457D-CED0-AF684ECB3069}"/>
                  </a:ext>
                </a:extLst>
              </p:cNvPr>
              <p:cNvSpPr txBox="1"/>
              <p:nvPr/>
            </p:nvSpPr>
            <p:spPr>
              <a:xfrm>
                <a:off x="8611486" y="127773"/>
                <a:ext cx="3580514" cy="10322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4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3E250AA-A387-457D-CED0-AF684ECB3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1486" y="127773"/>
                <a:ext cx="3580514" cy="1032206"/>
              </a:xfrm>
              <a:prstGeom prst="rect">
                <a:avLst/>
              </a:prstGeom>
              <a:blipFill>
                <a:blip r:embed="rId3"/>
                <a:stretch>
                  <a:fillRect t="-125610" b="-16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52ABFE8-B264-8D01-5342-24387685B914}"/>
              </a:ext>
            </a:extLst>
          </p:cNvPr>
          <p:cNvGrpSpPr/>
          <p:nvPr/>
        </p:nvGrpSpPr>
        <p:grpSpPr>
          <a:xfrm>
            <a:off x="-1229409" y="3543799"/>
            <a:ext cx="8228557" cy="4260499"/>
            <a:chOff x="-1229409" y="3543799"/>
            <a:chExt cx="8228557" cy="4260499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6A90240-FBCD-43A6-DCE9-0271446FA2B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F48F725-BDB1-BEA2-3E98-90CD2B9D95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66D463C5-1197-9235-DDD7-5A0A8E1A9928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D25E291-0B37-DDC6-CF91-13B308DCFDD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10B394A1-81E3-7A4C-22A7-176F3A3F450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8C3D92C-4176-D1E6-A15E-5E37397CBEC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0EAD7743-67B2-1911-80B1-93DFF8D04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DB139AD0-624F-6AC1-A39C-25449D3DEA09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83558BD-A760-563E-2017-722A84B28243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D9FCA156-F5D8-7F7C-A58A-72DCE0D40A53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6BCD45BC-DED9-3B86-DA1A-1795135B117E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74D687D-CB6C-1EB3-935E-35CB15248DC7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3294887-4C58-1272-E37C-29BC162CAF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23351347-F148-A615-5BBF-AD2274F8AAC3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A9F7C67F-BFC1-FEC7-C473-5E8C7C04FEF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6080D40-D307-7894-5FCD-3671EF379CBA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DA76E18B-3087-F67A-86ED-473C47E9CE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11FD770-2468-A951-1EDE-4BA790F32A4D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BE1B1E8-6C57-5667-AC3B-9E732C1632B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5B98A7A2-5A80-3F19-8F2E-33C60BAAB932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1CF1D3F-B053-E5C1-6235-63742175123A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516FB331-A567-8890-FA1B-99B75124F1F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367D0038-CBB6-1042-DB6F-A9616D6757B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ECBB0C23-481D-EE0D-2F7B-C4BE73D25D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B330ADB9-C1FE-CD48-D99F-928B52738F55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98FC2355-FB88-F315-7169-1B18C04351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C5CA993B-6610-40A9-751F-1AB5C963244A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68E94A98-2A29-1060-106E-1F95198086C1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7E7A3E2B-C66B-F61D-BEB0-419232437331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D2E7878-7BEC-5F4E-FD59-5011CCB2945D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D5DD7A7-94A6-E703-B3A8-BFD0DD50BF71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A89E38F-2B04-426A-FF15-2198A19C2708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A5DDB6E9-526C-169F-FF1E-785C593FAA7B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646B85E-ECE6-4AA9-0CB4-51B4F97E732B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5A2618B-3074-ED22-69D4-F846DBD073B7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6D7CBC2-5242-CD11-7DCD-3922E8830F58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BA6EB4C-0DFF-522D-1B24-9BC4AE127379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65968929-9A88-2BE0-3847-8465359D425A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D8E59E0-4531-6F32-D021-26305B479722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69C47602-C130-A2BC-E42C-DB98838723E0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A2D3905D-CFCF-6A1A-96EA-C8C885614F0D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CFB6F-BAF4-164A-B071-C8321758E191}"/>
                  </a:ext>
                </a:extLst>
              </p:cNvPr>
              <p:cNvSpPr txBox="1"/>
              <p:nvPr/>
            </p:nvSpPr>
            <p:spPr>
              <a:xfrm>
                <a:off x="5472090" y="4288891"/>
                <a:ext cx="6666761" cy="14995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d>
                          <m:dPr>
                            <m:ctrlP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800" b="1" dirty="0" err="1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8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</a:t>
                </a:r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d>
                          <m:dPr>
                            <m:ctrlPr>
                              <a:rPr lang="en-US" sz="28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</a:p>
              <a:p>
                <a:pPr algn="r"/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8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CFB6F-BAF4-164A-B071-C8321758E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2090" y="4288891"/>
                <a:ext cx="6666761" cy="1499578"/>
              </a:xfrm>
              <a:prstGeom prst="rect">
                <a:avLst/>
              </a:prstGeom>
              <a:blipFill>
                <a:blip r:embed="rId4"/>
                <a:stretch>
                  <a:fillRect t="-2500" r="-2667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/>
              <p:nvPr/>
            </p:nvSpPr>
            <p:spPr>
              <a:xfrm>
                <a:off x="6613290" y="3334784"/>
                <a:ext cx="5479385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8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root</m:t>
                        </m:r>
                      </m:sub>
                    </m:sSub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3290" y="3334784"/>
                <a:ext cx="5479385" cy="954107"/>
              </a:xfrm>
              <a:prstGeom prst="rect">
                <a:avLst/>
              </a:prstGeom>
              <a:blipFill>
                <a:blip r:embed="rId5"/>
                <a:stretch>
                  <a:fillRect t="-7895" r="-924"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/>
              <p:nvPr/>
            </p:nvSpPr>
            <p:spPr>
              <a:xfrm>
                <a:off x="8878343" y="1929799"/>
                <a:ext cx="3458254" cy="9161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400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  <m: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set</m:t>
                              </m:r>
                            </m:e>
                            <m:e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sz="2400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i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8343" y="1929799"/>
                <a:ext cx="3458254" cy="916148"/>
              </a:xfrm>
              <a:prstGeom prst="rect">
                <a:avLst/>
              </a:prstGeom>
              <a:blipFill>
                <a:blip r:embed="rId6"/>
                <a:stretch>
                  <a:fillRect l="-22263" t="-201370" r="-2555" b="-295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29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WARMUP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CFB6F-BAF4-164A-B071-C8321758E191}"/>
                  </a:ext>
                </a:extLst>
              </p:cNvPr>
              <p:cNvSpPr txBox="1"/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b="1" dirty="0" err="1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</a:t>
                </a:r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</a:p>
              <a:p>
                <a:pPr algn="r"/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CFB6F-BAF4-164A-B071-C8321758E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blipFill>
                <a:blip r:embed="rId2"/>
                <a:stretch>
                  <a:fillRect t="-1136" r="-2105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/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root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blipFill>
                <a:blip r:embed="rId3"/>
                <a:stretch>
                  <a:fillRect t="-7018" r="-643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/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set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blipFill>
                <a:blip r:embed="rId4"/>
                <a:stretch>
                  <a:fillRect l="-21429" t="-192982" r="-1905" b="-28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/>
              <p:nvPr/>
            </p:nvSpPr>
            <p:spPr>
              <a:xfrm>
                <a:off x="243841" y="1367770"/>
                <a:ext cx="2444644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1" y="1367770"/>
                <a:ext cx="2444644" cy="1137876"/>
              </a:xfrm>
              <a:prstGeom prst="rect">
                <a:avLst/>
              </a:prstGeom>
              <a:blipFill>
                <a:blip r:embed="rId5"/>
                <a:stretch>
                  <a:fillRect l="-13472" t="-130769" r="-2073" b="-187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/>
              <p:nvPr/>
            </p:nvSpPr>
            <p:spPr>
              <a:xfrm>
                <a:off x="243840" y="2405923"/>
                <a:ext cx="3854452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405923"/>
                <a:ext cx="3854452" cy="1137876"/>
              </a:xfrm>
              <a:prstGeom prst="rect">
                <a:avLst/>
              </a:prstGeom>
              <a:blipFill>
                <a:blip r:embed="rId6"/>
                <a:stretch>
                  <a:fillRect l="-8553" t="-133333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78A128E-3A5E-BC66-67BF-25109AB9A5FA}"/>
                  </a:ext>
                </a:extLst>
              </p:cNvPr>
              <p:cNvSpPr txBox="1"/>
              <p:nvPr/>
            </p:nvSpPr>
            <p:spPr>
              <a:xfrm>
                <a:off x="289252" y="3502033"/>
                <a:ext cx="6332308" cy="9716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root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78A128E-3A5E-BC66-67BF-25109AB9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52" y="3502033"/>
                <a:ext cx="6332308" cy="971613"/>
              </a:xfrm>
              <a:prstGeom prst="rect">
                <a:avLst/>
              </a:prstGeom>
              <a:blipFill>
                <a:blip r:embed="rId7"/>
                <a:stretch>
                  <a:fillRect l="-800" b="-8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668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0"/>
      <p:bldP spid="139" grpId="0"/>
      <p:bldP spid="1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WARMUP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CFB6F-BAF4-164A-B071-C8321758E191}"/>
                  </a:ext>
                </a:extLst>
              </p:cNvPr>
              <p:cNvSpPr txBox="1"/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b="1" dirty="0" err="1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</a:t>
                </a:r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</a:p>
              <a:p>
                <a:pPr algn="r"/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FCFB6F-BAF4-164A-B071-C8321758E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blipFill>
                <a:blip r:embed="rId2"/>
                <a:stretch>
                  <a:fillRect t="-1136" r="-2105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/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root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blipFill>
                <a:blip r:embed="rId3"/>
                <a:stretch>
                  <a:fillRect t="-7018" r="-643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/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set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blipFill>
                <a:blip r:embed="rId4"/>
                <a:stretch>
                  <a:fillRect l="-21429" t="-192982" r="-1905" b="-28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/>
              <p:nvPr/>
            </p:nvSpPr>
            <p:spPr>
              <a:xfrm>
                <a:off x="243841" y="1367770"/>
                <a:ext cx="2444644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1" y="1367770"/>
                <a:ext cx="2444644" cy="1137876"/>
              </a:xfrm>
              <a:prstGeom prst="rect">
                <a:avLst/>
              </a:prstGeom>
              <a:blipFill>
                <a:blip r:embed="rId5"/>
                <a:stretch>
                  <a:fillRect l="-13472" t="-130769" r="-2073" b="-1879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/>
              <p:nvPr/>
            </p:nvSpPr>
            <p:spPr>
              <a:xfrm>
                <a:off x="243840" y="2405923"/>
                <a:ext cx="3854452" cy="11378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" y="2405923"/>
                <a:ext cx="3854452" cy="1137876"/>
              </a:xfrm>
              <a:prstGeom prst="rect">
                <a:avLst/>
              </a:prstGeom>
              <a:blipFill>
                <a:blip r:embed="rId6"/>
                <a:stretch>
                  <a:fillRect l="-8553" t="-133333" b="-19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78A128E-3A5E-BC66-67BF-25109AB9A5FA}"/>
                  </a:ext>
                </a:extLst>
              </p:cNvPr>
              <p:cNvSpPr txBox="1"/>
              <p:nvPr/>
            </p:nvSpPr>
            <p:spPr>
              <a:xfrm>
                <a:off x="289252" y="3502033"/>
                <a:ext cx="6332308" cy="557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root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78A128E-3A5E-BC66-67BF-25109AB9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252" y="3502033"/>
                <a:ext cx="6332308" cy="557910"/>
              </a:xfrm>
              <a:prstGeom prst="rect">
                <a:avLst/>
              </a:prstGeom>
              <a:blipFill>
                <a:blip r:embed="rId7"/>
                <a:stretch>
                  <a:fillRect l="-600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C34AD15E-CF57-B2AA-D673-603C555D2F5C}"/>
              </a:ext>
            </a:extLst>
          </p:cNvPr>
          <p:cNvSpPr txBox="1"/>
          <p:nvPr/>
        </p:nvSpPr>
        <p:spPr>
          <a:xfrm>
            <a:off x="245851" y="4893686"/>
            <a:ext cx="50855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Issue: </a:t>
            </a:r>
            <a:r>
              <a:rPr lang="en-US" sz="2800" dirty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this is not “agnostic” to the tree structure, so not clear how to extend it to general graphs</a:t>
            </a:r>
          </a:p>
        </p:txBody>
      </p:sp>
    </p:spTree>
    <p:extLst>
      <p:ext uri="{BB962C8B-B14F-4D97-AF65-F5344CB8AC3E}">
        <p14:creationId xmlns:p14="http://schemas.microsoft.com/office/powerpoint/2010/main" val="153622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1E680-1CDA-D452-9EBD-DD2A0B258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BELIEF PROPAGATION DERIVATION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/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endParaRPr lang="en-US" sz="2000" b="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  <a:p>
                <a:pPr algn="r"/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root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DBACD44-1613-0B77-7B64-921B224F91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4198" y="1124173"/>
                <a:ext cx="3946337" cy="707886"/>
              </a:xfrm>
              <a:prstGeom prst="rect">
                <a:avLst/>
              </a:prstGeom>
              <a:blipFill>
                <a:blip r:embed="rId2"/>
                <a:stretch>
                  <a:fillRect t="-7018" r="-643" b="-192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/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solidFill>
                            <a:schemeClr val="bg1">
                              <a:lumMod val="65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solidFill>
                                <a:schemeClr val="bg1">
                                  <a:lumMod val="65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ind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set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−1  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o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w</m:t>
                              </m:r>
                              <m:r>
                                <a:rPr lang="en-US" b="0" i="0" smtClean="0">
                                  <a:solidFill>
                                    <a:schemeClr val="bg1">
                                      <a:lumMod val="65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.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i="1" dirty="0">
                  <a:solidFill>
                    <a:schemeClr val="bg1">
                      <a:lumMod val="6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2873ADAA-6B6E-842A-2D03-57CF84AA7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641" y="104212"/>
                <a:ext cx="2664319" cy="710194"/>
              </a:xfrm>
              <a:prstGeom prst="rect">
                <a:avLst/>
              </a:prstGeom>
              <a:blipFill>
                <a:blip r:embed="rId3"/>
                <a:stretch>
                  <a:fillRect l="-21429" t="-192982" r="-1905" b="-285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D3891EDC-F43A-A343-1E50-419190FB6780}"/>
              </a:ext>
            </a:extLst>
          </p:cNvPr>
          <p:cNvGrpSpPr/>
          <p:nvPr/>
        </p:nvGrpSpPr>
        <p:grpSpPr>
          <a:xfrm>
            <a:off x="4363317" y="3543799"/>
            <a:ext cx="8228557" cy="4260499"/>
            <a:chOff x="-1229409" y="3543799"/>
            <a:chExt cx="8228557" cy="4260499"/>
          </a:xfrm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03F687D-FF96-543E-256F-1DDED23C4B7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888165" y="3695313"/>
              <a:ext cx="1708298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15ECF0F-F067-A0E0-6743-4233F56CB5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923068" y="3695313"/>
              <a:ext cx="673395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E36BAFC4-9397-AA5B-F153-DB8CD94D8E91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650358" cy="142603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6700918-692E-3B1B-10B3-C497D8A5A01C}"/>
                </a:ext>
              </a:extLst>
            </p:cNvPr>
            <p:cNvCxnSpPr>
              <a:cxnSpLocks/>
            </p:cNvCxnSpPr>
            <p:nvPr/>
          </p:nvCxnSpPr>
          <p:spPr>
            <a:xfrm>
              <a:off x="3596463" y="3695313"/>
              <a:ext cx="1695893" cy="92984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A1FAA592-35F6-8457-6364-1E1EBB6551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116" y="4625160"/>
              <a:ext cx="1197049" cy="78691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DC15CD24-A545-5D17-3579-D8ECF414E25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56803" y="4649232"/>
              <a:ext cx="531362" cy="123265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B0428BF2-E693-E982-670F-3E9A94B702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249230" y="5121348"/>
              <a:ext cx="684470" cy="108994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3C1AB7-687C-6603-3BB4-D7F4650853BE}"/>
                </a:ext>
              </a:extLst>
            </p:cNvPr>
            <p:cNvCxnSpPr>
              <a:cxnSpLocks/>
            </p:cNvCxnSpPr>
            <p:nvPr/>
          </p:nvCxnSpPr>
          <p:spPr>
            <a:xfrm>
              <a:off x="2923068" y="5134997"/>
              <a:ext cx="303028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AF7D3B6D-B7C8-249D-FAD2-233C91F913A4}"/>
                </a:ext>
              </a:extLst>
            </p:cNvPr>
            <p:cNvCxnSpPr>
              <a:cxnSpLocks/>
            </p:cNvCxnSpPr>
            <p:nvPr/>
          </p:nvCxnSpPr>
          <p:spPr>
            <a:xfrm>
              <a:off x="2933700" y="5134997"/>
              <a:ext cx="1071943" cy="1238553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14E8C55D-7481-2BA9-9FA9-07F69D692E54}"/>
                </a:ext>
              </a:extLst>
            </p:cNvPr>
            <p:cNvCxnSpPr>
              <a:cxnSpLocks/>
            </p:cNvCxnSpPr>
            <p:nvPr/>
          </p:nvCxnSpPr>
          <p:spPr>
            <a:xfrm>
              <a:off x="4246821" y="5134997"/>
              <a:ext cx="714952" cy="108703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B01F2FB-0DA5-92D6-1B2F-AA25EA7612A4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431105" cy="127452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F17895E-C089-1814-F3DA-92F83C99C789}"/>
                </a:ext>
              </a:extLst>
            </p:cNvPr>
            <p:cNvCxnSpPr>
              <a:cxnSpLocks/>
            </p:cNvCxnSpPr>
            <p:nvPr/>
          </p:nvCxnSpPr>
          <p:spPr>
            <a:xfrm>
              <a:off x="5292356" y="4625160"/>
              <a:ext cx="1056257" cy="841748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20AEE122-2A29-2764-D766-7BC8E057FD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-1229409" y="5436147"/>
              <a:ext cx="1920525" cy="236815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B951F24-D0A0-88D3-9D82-688066D1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91116" y="5412075"/>
              <a:ext cx="114924" cy="1737645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45D67C89-0EDE-B508-C412-5D9CEBBAD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7901" y="5881889"/>
              <a:ext cx="198902" cy="126783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93ECDA64-F67C-A374-F787-7EC41233EA49}"/>
                </a:ext>
              </a:extLst>
            </p:cNvPr>
            <p:cNvCxnSpPr>
              <a:cxnSpLocks/>
            </p:cNvCxnSpPr>
            <p:nvPr/>
          </p:nvCxnSpPr>
          <p:spPr>
            <a:xfrm>
              <a:off x="1356803" y="5881889"/>
              <a:ext cx="491259" cy="112962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14D553B-5DDF-ABAB-E130-CACEC11CE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83686" y="6222036"/>
              <a:ext cx="265544" cy="87160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BDFA7296-18CF-C01E-822C-04DEC18255D0}"/>
                </a:ext>
              </a:extLst>
            </p:cNvPr>
            <p:cNvCxnSpPr>
              <a:cxnSpLocks/>
            </p:cNvCxnSpPr>
            <p:nvPr/>
          </p:nvCxnSpPr>
          <p:spPr>
            <a:xfrm>
              <a:off x="2215475" y="6211291"/>
              <a:ext cx="556079" cy="938429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5BF97F02-312F-945F-FDE9-E35BAEBCD64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050216" y="6362805"/>
              <a:ext cx="175880" cy="663257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39F114C0-5EDD-BAD6-1588-DD27C247C860}"/>
                </a:ext>
              </a:extLst>
            </p:cNvPr>
            <p:cNvCxnSpPr>
              <a:cxnSpLocks/>
            </p:cNvCxnSpPr>
            <p:nvPr/>
          </p:nvCxnSpPr>
          <p:spPr>
            <a:xfrm>
              <a:off x="3233729" y="6370195"/>
              <a:ext cx="514248" cy="73950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7BAD839F-855E-3A64-D4BD-B4340FA36324}"/>
                </a:ext>
              </a:extLst>
            </p:cNvPr>
            <p:cNvCxnSpPr>
              <a:cxnSpLocks/>
            </p:cNvCxnSpPr>
            <p:nvPr/>
          </p:nvCxnSpPr>
          <p:spPr>
            <a:xfrm>
              <a:off x="6348613" y="5461007"/>
              <a:ext cx="650535" cy="2045579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63541E5B-BD51-128E-B19E-6FEE48C8171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35886" y="5466908"/>
              <a:ext cx="26602" cy="1609224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F7D7C03C-82E9-D50E-43BB-CD144E42FF30}"/>
                </a:ext>
              </a:extLst>
            </p:cNvPr>
            <p:cNvCxnSpPr>
              <a:cxnSpLocks/>
            </p:cNvCxnSpPr>
            <p:nvPr/>
          </p:nvCxnSpPr>
          <p:spPr>
            <a:xfrm>
              <a:off x="5761441" y="5918678"/>
              <a:ext cx="569323" cy="123104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D4B3A92-136D-ED4C-0D04-B99803A388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738561" y="5918678"/>
              <a:ext cx="22880" cy="1174967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313A2352-01BC-2205-B6D0-04133318964F}"/>
                </a:ext>
              </a:extLst>
            </p:cNvPr>
            <p:cNvCxnSpPr>
              <a:cxnSpLocks/>
            </p:cNvCxnSpPr>
            <p:nvPr/>
          </p:nvCxnSpPr>
          <p:spPr>
            <a:xfrm>
              <a:off x="4995193" y="6206094"/>
              <a:ext cx="446672" cy="805422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C92F1BF-A0EE-296F-6BE8-D817C6AB8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2653" y="6248080"/>
              <a:ext cx="30116" cy="814771"/>
            </a:xfrm>
            <a:prstGeom prst="line">
              <a:avLst/>
            </a:prstGeom>
            <a:ln w="38100">
              <a:solidFill>
                <a:schemeClr val="accent5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FF515CC7-9E2A-DD57-EC07-788D2B9CC59F}"/>
                </a:ext>
              </a:extLst>
            </p:cNvPr>
            <p:cNvCxnSpPr>
              <a:cxnSpLocks/>
            </p:cNvCxnSpPr>
            <p:nvPr/>
          </p:nvCxnSpPr>
          <p:spPr>
            <a:xfrm>
              <a:off x="4050844" y="6387199"/>
              <a:ext cx="464930" cy="675652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0590D865-B6BE-8B76-926A-797B98CB439D}"/>
                </a:ext>
              </a:extLst>
            </p:cNvPr>
            <p:cNvCxnSpPr>
              <a:cxnSpLocks/>
            </p:cNvCxnSpPr>
            <p:nvPr/>
          </p:nvCxnSpPr>
          <p:spPr>
            <a:xfrm>
              <a:off x="4043211" y="6394589"/>
              <a:ext cx="7633" cy="755131"/>
            </a:xfrm>
            <a:prstGeom prst="line">
              <a:avLst/>
            </a:prstGeom>
            <a:ln w="63500">
              <a:solidFill>
                <a:schemeClr val="accent6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Oval 124">
              <a:extLst>
                <a:ext uri="{FF2B5EF4-FFF2-40B4-BE49-F238E27FC236}">
                  <a16:creationId xmlns:a16="http://schemas.microsoft.com/office/drawing/2014/main" id="{F5747691-B0F6-FF68-634C-9622A6E82ADE}"/>
                </a:ext>
              </a:extLst>
            </p:cNvPr>
            <p:cNvSpPr/>
            <p:nvPr/>
          </p:nvSpPr>
          <p:spPr>
            <a:xfrm>
              <a:off x="3444949" y="3543799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372391DA-6D62-B1F0-E7C1-9556B0EEFED3}"/>
                </a:ext>
              </a:extLst>
            </p:cNvPr>
            <p:cNvSpPr/>
            <p:nvPr/>
          </p:nvSpPr>
          <p:spPr>
            <a:xfrm>
              <a:off x="1736651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A3156BBC-9FB4-04CF-286A-B6ADB8B87950}"/>
                </a:ext>
              </a:extLst>
            </p:cNvPr>
            <p:cNvSpPr/>
            <p:nvPr/>
          </p:nvSpPr>
          <p:spPr>
            <a:xfrm>
              <a:off x="2771554" y="4969834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CD0BF340-195F-215D-5185-C8A8C9C8D03F}"/>
                </a:ext>
              </a:extLst>
            </p:cNvPr>
            <p:cNvSpPr/>
            <p:nvPr/>
          </p:nvSpPr>
          <p:spPr>
            <a:xfrm>
              <a:off x="4095307" y="4973378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E5C5B8BA-2E14-EA36-091D-4E5BC789A443}"/>
                </a:ext>
              </a:extLst>
            </p:cNvPr>
            <p:cNvSpPr/>
            <p:nvPr/>
          </p:nvSpPr>
          <p:spPr>
            <a:xfrm>
              <a:off x="5140842" y="4473646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96D43F3D-7EF8-1AEA-6390-EF733901F61F}"/>
                </a:ext>
              </a:extLst>
            </p:cNvPr>
            <p:cNvSpPr/>
            <p:nvPr/>
          </p:nvSpPr>
          <p:spPr>
            <a:xfrm>
              <a:off x="1205289" y="569472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>
              <a:extLst>
                <a:ext uri="{FF2B5EF4-FFF2-40B4-BE49-F238E27FC236}">
                  <a16:creationId xmlns:a16="http://schemas.microsoft.com/office/drawing/2014/main" id="{8BA2D720-91F5-5B45-BB2B-E300A0895524}"/>
                </a:ext>
              </a:extLst>
            </p:cNvPr>
            <p:cNvSpPr/>
            <p:nvPr/>
          </p:nvSpPr>
          <p:spPr>
            <a:xfrm>
              <a:off x="2073350" y="6059777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8D47027E-AD9C-3FBD-BF25-4F02DBF9968C}"/>
                </a:ext>
              </a:extLst>
            </p:cNvPr>
            <p:cNvSpPr/>
            <p:nvPr/>
          </p:nvSpPr>
          <p:spPr>
            <a:xfrm>
              <a:off x="3059606" y="6211291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0D82F23D-CFE7-D08F-4040-C44C91C47E75}"/>
                </a:ext>
              </a:extLst>
            </p:cNvPr>
            <p:cNvSpPr/>
            <p:nvPr/>
          </p:nvSpPr>
          <p:spPr>
            <a:xfrm>
              <a:off x="3854129" y="6222036"/>
              <a:ext cx="303028" cy="303028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 w="63500"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CF7A03C-508F-7987-5C11-98304963599E}"/>
                </a:ext>
              </a:extLst>
            </p:cNvPr>
            <p:cNvSpPr/>
            <p:nvPr/>
          </p:nvSpPr>
          <p:spPr>
            <a:xfrm>
              <a:off x="4810259" y="6059777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342F90AA-02D9-F9F0-9C12-1A9C4F250D70}"/>
                </a:ext>
              </a:extLst>
            </p:cNvPr>
            <p:cNvSpPr/>
            <p:nvPr/>
          </p:nvSpPr>
          <p:spPr>
            <a:xfrm>
              <a:off x="518248" y="5260561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21100F59-07C3-BE32-0F1E-6B4C6468279A}"/>
                </a:ext>
              </a:extLst>
            </p:cNvPr>
            <p:cNvSpPr/>
            <p:nvPr/>
          </p:nvSpPr>
          <p:spPr>
            <a:xfrm>
              <a:off x="6197099" y="5315394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6C07FF7F-D96E-791F-3B06-C33109AC0DB4}"/>
                </a:ext>
              </a:extLst>
            </p:cNvPr>
            <p:cNvSpPr/>
            <p:nvPr/>
          </p:nvSpPr>
          <p:spPr>
            <a:xfrm>
              <a:off x="5571947" y="5730375"/>
              <a:ext cx="303028" cy="303028"/>
            </a:xfrm>
            <a:prstGeom prst="ellipse">
              <a:avLst/>
            </a:prstGeom>
            <a:ln w="50800">
              <a:solidFill>
                <a:schemeClr val="accent1">
                  <a:lumMod val="20000"/>
                  <a:lumOff val="8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/>
              <p:nvPr/>
            </p:nvSpPr>
            <p:spPr>
              <a:xfrm>
                <a:off x="208419" y="5121061"/>
                <a:ext cx="1799147" cy="8392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  <m:sup>
                              <m:d>
                                <m:d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d>
                            </m:sup>
                          </m:sSubSup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8" name="TextBox 137">
                <a:extLst>
                  <a:ext uri="{FF2B5EF4-FFF2-40B4-BE49-F238E27FC236}">
                    <a16:creationId xmlns:a16="http://schemas.microsoft.com/office/drawing/2014/main" id="{229D161F-549A-7920-2BC3-79EF18447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419" y="5121061"/>
                <a:ext cx="1799147" cy="839269"/>
              </a:xfrm>
              <a:prstGeom prst="rect">
                <a:avLst/>
              </a:prstGeom>
              <a:blipFill>
                <a:blip r:embed="rId4"/>
                <a:stretch>
                  <a:fillRect l="-11972" t="-128358" r="-1408" b="-18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/>
              <p:nvPr/>
            </p:nvSpPr>
            <p:spPr>
              <a:xfrm>
                <a:off x="1908179" y="5121061"/>
                <a:ext cx="2757613" cy="8392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−</m:t>
                          </m:r>
                        </m:sub>
                      </m:sSub>
                      <m:r>
                        <a:rPr lang="en-US" sz="2000" b="0" i="1" smtClean="0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0" i="1" smtClean="0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/>
                        <m:e>
                          <m:d>
                            <m:dPr>
                              <m:ctrlP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  <m:r>
                                <a:rPr lang="en-US" sz="2000" b="0" i="1" smtClean="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chemeClr val="accent1">
                                          <a:lumMod val="40000"/>
                                          <a:lumOff val="60000"/>
                                        </a:schemeClr>
                                      </a:solidFill>
                                      <a:effectLst>
                                        <a:outerShdw blurRad="50800" dist="38100" dir="2700000" algn="tl" rotWithShape="0">
                                          <a:prstClr val="black">
                                            <a:alpha val="40000"/>
                                          </a:prst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b>
                                <m:sup>
                                  <m:d>
                                    <m:dPr>
                                      <m:ctrlP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chemeClr val="accent1">
                                              <a:lumMod val="40000"/>
                                              <a:lumOff val="60000"/>
                                            </a:schemeClr>
                                          </a:solidFill>
                                          <a:effectLst>
                                            <a:outerShdw blurRad="50800" dist="38100" dir="2700000" algn="tl" rotWithShape="0">
                                              <a:prstClr val="black">
                                                <a:alpha val="40000"/>
                                              </a:prstClr>
                                            </a:outerShdw>
                                          </a:effectLst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</m:d>
                                </m:sup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A2BE1785-BBEE-7692-4FB0-5E2B87FB27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8179" y="5121061"/>
                <a:ext cx="2757613" cy="839204"/>
              </a:xfrm>
              <a:prstGeom prst="rect">
                <a:avLst/>
              </a:prstGeom>
              <a:blipFill>
                <a:blip r:embed="rId5"/>
                <a:stretch>
                  <a:fillRect l="-8716" t="-128358" b="-182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78A128E-3A5E-BC66-67BF-25109AB9A5FA}"/>
                  </a:ext>
                </a:extLst>
              </p:cNvPr>
              <p:cNvSpPr txBox="1"/>
              <p:nvPr/>
            </p:nvSpPr>
            <p:spPr>
              <a:xfrm>
                <a:off x="1098431" y="6089523"/>
                <a:ext cx="2657587" cy="424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chemeClr val="accent1">
                                      <a:lumMod val="40000"/>
                                      <a:lumOff val="60000"/>
                                    </a:schemeClr>
                                  </a:solidFill>
                                  <a:effectLst>
                                    <a:outerShdw blurRad="50800" dist="38100" dir="2700000" algn="tl" rotWithShape="0">
                                      <a:prstClr val="black">
                                        <a:alpha val="40000"/>
                                      </a:prst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root</m:t>
                              </m:r>
                            </m:sub>
                          </m:s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=+</m:t>
                          </m:r>
                        </m:e>
                      </m:d>
                      <m:r>
                        <a:rPr lang="en-US" sz="2000" i="1">
                          <a:solidFill>
                            <a:schemeClr val="accent1">
                              <a:lumMod val="40000"/>
                              <a:lumOff val="60000"/>
                            </a:schemeClr>
                          </a:solidFill>
                          <a:effectLst>
                            <a:outerShdw blurRad="50800" dist="3810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Cambria Math" panose="02040503050406030204" pitchFamily="18" charset="0"/>
                        </a:rPr>
                        <m:t>∝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accent1">
                                  <a:lumMod val="40000"/>
                                  <a:lumOff val="60000"/>
                                </a:schemeClr>
                              </a:solidFill>
                              <a:effectLst>
                                <a:outerShdw blurRad="50800" dist="38100" dir="2700000" algn="tl" rotWithShape="0">
                                  <a:prstClr val="black">
                                    <a:alpha val="40000"/>
                                  </a:prst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A78A128E-3A5E-BC66-67BF-25109AB9A5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8431" y="6089523"/>
                <a:ext cx="2657587" cy="424796"/>
              </a:xfrm>
              <a:prstGeom prst="rect">
                <a:avLst/>
              </a:prstGeom>
              <a:blipFill>
                <a:blip r:embed="rId6"/>
                <a:stretch>
                  <a:fillRect l="-476" b="-1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BE7EA5-F063-2872-873D-958AE29BDB65}"/>
                  </a:ext>
                </a:extLst>
              </p:cNvPr>
              <p:cNvSpPr txBox="1"/>
              <p:nvPr/>
            </p:nvSpPr>
            <p:spPr>
              <a:xfrm>
                <a:off x="245851" y="1287786"/>
                <a:ext cx="6459750" cy="24314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Instead of thinking in terms of subtrees, can think of in terms of graphs given by </a:t>
                </a:r>
                <a:r>
                  <a:rPr lang="en-US" sz="2800" b="1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deleting edges from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2800" dirty="0">
                    <a:solidFill>
                      <a:schemeClr val="accent5">
                        <a:lumMod val="20000"/>
                        <a:lumOff val="8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, e.g. </a:t>
                </a:r>
                <a:endParaRPr lang="en-US" sz="28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en-US" sz="28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:endParaRPr lang="en-US" sz="800" b="0" i="1" dirty="0">
                  <a:solidFill>
                    <a:schemeClr val="accent5">
                      <a:lumMod val="20000"/>
                      <a:lumOff val="8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8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⇔</m:t>
                    </m:r>
                  </m:oMath>
                </a14:m>
                <a:endParaRPr lang="en-US" sz="28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FBE7EA5-F063-2872-873D-958AE29BDB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851" y="1287786"/>
                <a:ext cx="6459750" cy="2431435"/>
              </a:xfrm>
              <a:prstGeom prst="rect">
                <a:avLst/>
              </a:prstGeom>
              <a:blipFill>
                <a:blip r:embed="rId7"/>
                <a:stretch>
                  <a:fillRect l="-2161" t="-3125" b="-5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/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AFAABD0-302E-EB85-ED48-6532AB519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2464" y="3242284"/>
                <a:ext cx="336951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/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</m:oMath>
                  </m:oMathPara>
                </a14:m>
                <a:endParaRPr lang="en-US" sz="2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A2F31F1-2EA0-977F-5B67-BA0B88612B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058" y="4571920"/>
                <a:ext cx="341760" cy="400110"/>
              </a:xfrm>
              <a:prstGeom prst="rect">
                <a:avLst/>
              </a:prstGeom>
              <a:blipFill>
                <a:blip r:embed="rId9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BE56C2-39CB-B7FE-99B9-0458BAB3E100}"/>
                  </a:ext>
                </a:extLst>
              </p:cNvPr>
              <p:cNvSpPr txBox="1"/>
              <p:nvPr/>
            </p:nvSpPr>
            <p:spPr>
              <a:xfrm>
                <a:off x="2632566" y="2651362"/>
                <a:ext cx="4413046" cy="13989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subgraph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𝒋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𝒊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given by deleting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800" i="1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sz="28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and keeping the side containing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>
                  <a:solidFill>
                    <a:schemeClr val="accent1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CBE56C2-39CB-B7FE-99B9-0458BAB3E1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2566" y="2651362"/>
                <a:ext cx="4413046" cy="1398909"/>
              </a:xfrm>
              <a:prstGeom prst="rect">
                <a:avLst/>
              </a:prstGeom>
              <a:blipFill>
                <a:blip r:embed="rId10"/>
                <a:stretch>
                  <a:fillRect l="-3161" t="-4505" r="-575" b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FA7B58-96D1-2067-99DA-5628073D4DF2}"/>
                  </a:ext>
                </a:extLst>
              </p:cNvPr>
              <p:cNvSpPr txBox="1"/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p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unif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. dist. over ind. sets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6"/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b="1" dirty="0" err="1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b="1" dirty="0">
                    <a:solidFill>
                      <a:schemeClr val="accent6"/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</a:t>
                </a:r>
              </a:p>
              <a:p>
                <a:pPr algn="r"/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  <m:sup>
                        <m:d>
                          <m:dPr>
                            <m:ctrlPr>
                              <a:rPr lang="en-US" sz="200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>
                                    <a:lumMod val="40000"/>
                                    <a:lumOff val="60000"/>
                                  </a:schemeClr>
                                </a:solidFill>
                                <a:effectLst>
                                  <a:outerShdw blurRad="50800" dist="38100" dir="2700000" algn="tl" rotWithShape="0">
                                    <a:prstClr val="black">
                                      <a:alpha val="40000"/>
                                    </a:prst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sup>
                    </m:sSubSup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: # ind. sets of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-</a:t>
                </a:r>
                <a:r>
                  <a:rPr lang="en-US" sz="2000" dirty="0" err="1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th</a:t>
                </a:r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 subtree </a:t>
                </a:r>
              </a:p>
              <a:p>
                <a:pPr algn="r"/>
                <a:r>
                  <a:rPr lang="en-US" sz="2000" dirty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</a:rPr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 b="0" i="0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smtClean="0">
                            <a:solidFill>
                              <a:schemeClr val="accent1">
                                <a:lumMod val="40000"/>
                                <a:lumOff val="60000"/>
                              </a:schemeClr>
                            </a:solidFill>
                            <a:effectLst>
                              <a:outerShdw blurRad="50800" dist="38100" dir="2700000" algn="tl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solidFill>
                          <a:schemeClr val="accent1">
                            <a:lumMod val="40000"/>
                            <a:lumOff val="60000"/>
                          </a:schemeClr>
                        </a:solidFill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endParaRPr lang="en-US" sz="2000" dirty="0">
                  <a:solidFill>
                    <a:schemeClr val="accent1">
                      <a:lumMod val="40000"/>
                      <a:lumOff val="60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1FA7B58-96D1-2067-99DA-5628073D4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203" y="2145998"/>
                <a:ext cx="4811509" cy="1097545"/>
              </a:xfrm>
              <a:prstGeom prst="rect">
                <a:avLst/>
              </a:prstGeom>
              <a:blipFill>
                <a:blip r:embed="rId11"/>
                <a:stretch>
                  <a:fillRect t="-1136" r="-2105" b="-1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2E94938-0E2C-009F-72D2-3601663EB2E9}"/>
              </a:ext>
            </a:extLst>
          </p:cNvPr>
          <p:cNvSpPr/>
          <p:nvPr/>
        </p:nvSpPr>
        <p:spPr>
          <a:xfrm>
            <a:off x="121920" y="5093673"/>
            <a:ext cx="4608576" cy="1646273"/>
          </a:xfrm>
          <a:prstGeom prst="roundRect">
            <a:avLst/>
          </a:prstGeom>
          <a:noFill/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EC0F69-3A2F-0FFA-9D68-F6575686FE99}"/>
                  </a:ext>
                </a:extLst>
              </p:cNvPr>
              <p:cNvSpPr txBox="1"/>
              <p:nvPr/>
            </p:nvSpPr>
            <p:spPr>
              <a:xfrm>
                <a:off x="330831" y="4038275"/>
                <a:ext cx="6245317" cy="9680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Expresses marginals for entire tree in terms of marginals for</a:t>
                </a:r>
                <a14:m>
                  <m:oMath xmlns:m="http://schemas.openxmlformats.org/officeDocument/2006/math">
                    <m:r>
                      <a:rPr lang="en-US" sz="2800" dirty="0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en-US" sz="2800" b="0" i="1" smtClean="0">
                            <a:solidFill>
                              <a:schemeClr val="accent5">
                                <a:lumMod val="60000"/>
                                <a:lumOff val="4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28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28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1EC0F69-3A2F-0FFA-9D68-F6575686FE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831" y="4038275"/>
                <a:ext cx="6245317" cy="968022"/>
              </a:xfrm>
              <a:prstGeom prst="rect">
                <a:avLst/>
              </a:prstGeom>
              <a:blipFill>
                <a:blip r:embed="rId12"/>
                <a:stretch>
                  <a:fillRect l="-2028" t="-6410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9148D3-5684-57EA-799F-897FAA826867}"/>
              </a:ext>
            </a:extLst>
          </p:cNvPr>
          <p:cNvCxnSpPr>
            <a:cxnSpLocks/>
            <a:endCxn id="13" idx="1"/>
          </p:cNvCxnSpPr>
          <p:nvPr/>
        </p:nvCxnSpPr>
        <p:spPr>
          <a:xfrm flipV="1">
            <a:off x="121920" y="4522286"/>
            <a:ext cx="208911" cy="803065"/>
          </a:xfrm>
          <a:prstGeom prst="line">
            <a:avLst/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15880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0" grpId="0" animBg="1"/>
      <p:bldP spid="13" grpId="0"/>
    </p:bldLst>
  </p:timing>
</p:sld>
</file>

<file path=ppt/theme/theme1.xml><?xml version="1.0" encoding="utf-8"?>
<a:theme xmlns:a="http://schemas.openxmlformats.org/drawingml/2006/main" name="1_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3499</TotalTime>
  <Words>2049</Words>
  <Application>Microsoft Macintosh PowerPoint</Application>
  <PresentationFormat>Widescreen</PresentationFormat>
  <Paragraphs>298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1_Office Theme</vt:lpstr>
      <vt:lpstr>CS 2243: ALGORITHMS FOR DATA SCIENCE LECTURE 18 (11/6)</vt:lpstr>
      <vt:lpstr>ANNOUNCEMENTS</vt:lpstr>
      <vt:lpstr>GRAPHICAL MODELS RECAP</vt:lpstr>
      <vt:lpstr>MARGINAL ESTIMATION</vt:lpstr>
      <vt:lpstr>BELIEF PROPAGATION WARMUP</vt:lpstr>
      <vt:lpstr>BELIEF PROPAGATION WARMUP</vt:lpstr>
      <vt:lpstr>BELIEF PROPAGATION WARMUP</vt:lpstr>
      <vt:lpstr>BELIEF PROPAGATION WARMUP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BELIEF PROPAGATION DERIVATION</vt:lpstr>
      <vt:lpstr>HIGHER-ORDER MARGINALS</vt:lpstr>
      <vt:lpstr>HIGHER-ORDER MARGINALS</vt:lpstr>
      <vt:lpstr>HIGHER-ORDER MARGINALS</vt:lpstr>
      <vt:lpstr>HIGHER-ORDER MARGINALS</vt:lpstr>
      <vt:lpstr>HIGHER-ORDER MARGINALS</vt:lpstr>
      <vt:lpstr>GENERAL GRAPHS</vt:lpstr>
      <vt:lpstr>BP AS NONCONVEX OPTIMIZATION</vt:lpstr>
      <vt:lpstr>NEXT TWO LECTURES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224: ALGORITHMS FOR DATA SCIENCE LECTURE 21 (11/20)</dc:title>
  <dc:creator>Sitan Chen</dc:creator>
  <cp:lastModifiedBy>Chen, Sitan</cp:lastModifiedBy>
  <cp:revision>11</cp:revision>
  <dcterms:created xsi:type="dcterms:W3CDTF">2023-11-19T18:23:41Z</dcterms:created>
  <dcterms:modified xsi:type="dcterms:W3CDTF">2024-11-06T05:28:09Z</dcterms:modified>
</cp:coreProperties>
</file>