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9"/>
  </p:notesMasterIdLst>
  <p:sldIdLst>
    <p:sldId id="777" r:id="rId3"/>
    <p:sldId id="1420" r:id="rId4"/>
    <p:sldId id="1401" r:id="rId5"/>
    <p:sldId id="1393" r:id="rId6"/>
    <p:sldId id="1402" r:id="rId7"/>
    <p:sldId id="1403" r:id="rId8"/>
    <p:sldId id="1406" r:id="rId9"/>
    <p:sldId id="1405" r:id="rId10"/>
    <p:sldId id="1407" r:id="rId11"/>
    <p:sldId id="1408" r:id="rId12"/>
    <p:sldId id="1417" r:id="rId13"/>
    <p:sldId id="1404" r:id="rId14"/>
    <p:sldId id="1409" r:id="rId15"/>
    <p:sldId id="1410" r:id="rId16"/>
    <p:sldId id="1411" r:id="rId17"/>
    <p:sldId id="1419" r:id="rId18"/>
    <p:sldId id="1412" r:id="rId19"/>
    <p:sldId id="1413" r:id="rId20"/>
    <p:sldId id="829" r:id="rId21"/>
    <p:sldId id="926" r:id="rId22"/>
    <p:sldId id="930" r:id="rId23"/>
    <p:sldId id="931" r:id="rId24"/>
    <p:sldId id="932" r:id="rId25"/>
    <p:sldId id="933" r:id="rId26"/>
    <p:sldId id="934" r:id="rId27"/>
    <p:sldId id="141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078"/>
    <p:restoredTop sz="96327"/>
  </p:normalViewPr>
  <p:slideViewPr>
    <p:cSldViewPr snapToGrid="0">
      <p:cViewPr varScale="1">
        <p:scale>
          <a:sx n="109" d="100"/>
          <a:sy n="109" d="100"/>
        </p:scale>
        <p:origin x="200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0B258-DB1B-3349-B92A-C6B763BF9290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6319A-FB03-6B4E-B0E6-FF5E5E567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37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9C66BF-7D70-4D47-8FFD-04829FBD1F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481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3375C9-0E23-C847-BC27-2F44CD65F3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6653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3375C9-0E23-C847-BC27-2F44CD65F3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188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under any reasonable distance, e.g. TV or </a:t>
            </a:r>
            <a:r>
              <a:rPr lang="en-US" dirty="0" err="1"/>
              <a:t>wasserstein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ECAA2E-2980-EC40-AEBB-6E6BC5D130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6191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ECAA2E-2980-EC40-AEBB-6E6BC5D130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322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ECAA2E-2980-EC40-AEBB-6E6BC5D130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5819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A4874-BEE7-4ECB-386D-A7D1F79551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FEAF87-0A5D-E3F7-E57D-F946080F0F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E6315-B053-FCA7-7728-E5866E00D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9AA3-E259-E849-A61B-422BBB57799E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4CC40-082C-5E53-1CA9-64426E2D4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8973C-9C68-B249-6AF1-765538045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B648-CDE5-744E-A352-4848842F4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9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77413-76B8-9C69-676D-3201BEA02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61C8E7-8594-3A28-2E76-01BD3A72FE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C862F-94E3-CAB6-AF6C-135573545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9AA3-E259-E849-A61B-422BBB57799E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1653E-FEBC-8FA7-02B0-805FA3893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3DD307-99C5-451E-1FEB-BCA36326C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B648-CDE5-744E-A352-4848842F4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49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441C36-B615-C817-CCD4-4F9C3319E1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C9D162-74D4-9B70-AAA5-DCAD3AD500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049DC-F43C-7C00-FD07-A878D383B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9AA3-E259-E849-A61B-422BBB57799E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C4B0C-310A-9664-0588-49DE00736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1B166-D5E6-8443-38A7-C69F37E2D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B648-CDE5-744E-A352-4848842F4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531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1430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DF924-1730-9447-897A-6D1C7E9034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984A32-44E1-9C4B-B466-E8C264FDF2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30D51-D751-5E45-A4FF-BB60690C14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9022B-9574-7243-BF00-EA2BF723D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A4455-766A-9549-BC03-6C46B8507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790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1430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A3ABC-87C8-9C4F-9D84-51D595B78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3840" y="283319"/>
            <a:ext cx="11704320" cy="1011092"/>
          </a:xfrm>
          <a:effectLst/>
        </p:spPr>
        <p:txBody>
          <a:bodyPr>
            <a:normAutofit/>
          </a:bodyPr>
          <a:lstStyle>
            <a:lvl1pPr>
              <a:defRPr sz="4400" b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F95C9-D544-4149-9010-292C4DF23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294411"/>
            <a:ext cx="11704320" cy="5280271"/>
          </a:xfrm>
          <a:effectLst/>
        </p:spPr>
        <p:txBody>
          <a:bodyPr>
            <a:normAutofit/>
          </a:bodyPr>
          <a:lstStyle>
            <a:lvl1pPr>
              <a:defRPr sz="3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>
              <a:defRPr sz="28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2pPr>
            <a:lvl3pPr>
              <a:defRPr sz="24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3pPr>
            <a:lvl4pPr>
              <a:defRPr sz="20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4pPr>
            <a:lvl5pPr>
              <a:defRPr sz="20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2A5DE-E34B-D045-90F0-91639E32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40522-700D-9A42-834F-3193BE8C6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9B5C9-E353-6B42-B8B0-5C9B359CA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494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4E3F1-F4D1-3243-B3F1-7537191A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284E7-BAE3-1242-BEA0-AE4454262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5B23B-C30F-2D45-834F-80D91C16E4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5B12B-D9AC-8746-93E0-36644961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4A3C2-2E64-8740-875B-CD96E0AAD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399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37775-149C-1648-8655-AAAFB64D4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02D21-1B12-984E-B34D-4BB9C742A5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F8DA20-9D39-CD43-AA84-98B39EAA9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1B69BB-BB55-6D48-893C-1DE97E7094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C54FCE-DC19-2D46-8877-B9B76C904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52797B-6CEF-7A48-9984-5DE25A2C0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10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92C9F-F0C9-E341-A22A-022C61A25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BFD8BA-7E63-5048-BA75-4123C37EA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27C2D-4439-5D43-A3C4-5517F482A1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B71EA6-AB41-0443-8AAE-915AEDB4D3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02D8C4-E93B-4147-97D2-1A8F55B54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DFF6F7-52E6-A947-94AE-D0E3D2CB09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9646DB-C494-7D44-A4FA-018D19F43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D0B7F7-95CF-9144-8428-48FC957BF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086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BE60E-1451-0346-A830-8BB475DE2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75E70A-CA61-0D4F-AA1B-CE38E607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26410F-63EE-BA4A-A9DC-001845ABD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08DB1-7CD8-0541-BBA0-BB928EDA0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5098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59F1DA-EFCD-C144-A1E7-B8A46E0B39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30C44B-8026-A54F-9207-24AEB24C0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38F13D-A078-EF4A-864A-3BFF07B09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023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05106-BE30-6F43-BB1F-9BED7E226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DD99D-2E9D-4B4E-830C-51749856A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A6F4F4-3241-1F4C-86CF-0BD5391687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C21EA7-4B72-A942-9917-CA373F83AF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3156A0-A450-674E-A1BB-7D006522E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9982FD-F2D7-ED4F-8468-1999A404A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77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0E21B-3A0E-1901-0F15-FDDB647E2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5CBCB-E002-722E-D576-0DF0DF11A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7929D-C1AD-B87B-4A6A-484DF8CB4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9AA3-E259-E849-A61B-422BBB57799E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1F08E-6787-4B98-5EB8-CA42F1A8D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7EF227-E598-AE92-2A9D-1601B1392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B648-CDE5-744E-A352-4848842F4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5603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35ADE-1A53-FE44-9E54-BB3350B52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AC65AD-83D7-3644-A02E-0B07F243F4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0F9CBA-7F1B-0E45-977C-11AFC8E9EE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BAF5B8-5480-9B4D-A39B-CA33B43C0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DA85E7-35F6-314D-8298-B9F044AAD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836E77-F3E7-FF43-B800-48B46B99F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9925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3B635-8439-1A4E-8092-D5773E34B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C2FB3D-9095-A843-AECD-17D6EE6776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76949-C4E1-E74D-9E37-EF601A795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49F77-CD97-B347-A6DA-EB4F132F8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5F9AC-5423-904F-A631-CECE9420C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7391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594F90-9AA6-AF4A-8E60-72DB9649CE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1CBD27-0339-4846-9541-447088C6AD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CBC6A-410F-4D45-9B7F-DC121F5E6B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37508-651C-0446-B0E2-45C3A32B7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8A1EE-DB53-DE47-A021-2B8E99EA0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820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8D604-0015-11CB-AA93-DB51AE99C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D25F6-A9DF-6DC5-E89F-E3950D21C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E4B64-FB8E-5DF4-47F5-042D5D110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9AA3-E259-E849-A61B-422BBB57799E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17D61-2B72-6E35-1089-0134EDA7D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F9091-904D-B1B5-48F2-BEAAAD83D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B648-CDE5-744E-A352-4848842F4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67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5FF85-DF81-1A88-099F-C4201F6C8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EC396-36AE-C753-C5CD-27C43A5255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847327-7FA9-D318-2A52-4B0A17D540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0F541-C4D0-5F1A-9655-F26FF6FB9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9AA3-E259-E849-A61B-422BBB57799E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AC4AF0-BC47-CAFE-09EF-114877DD9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34A908-57B7-4A28-1345-40A82D181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B648-CDE5-744E-A352-4848842F4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263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9B6F4-9764-9FEC-DD28-493367947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59FAA9-E7C1-FDFD-61DA-30DE99A20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99A7CF-30ED-FBB0-8171-D4CF8AEBDB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8B83AC-1332-4B4D-1D9D-6DDC90CEB0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17419D-B15B-B546-7C9B-F3236AB09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747561-D7CA-D782-BD2D-4D8BE325A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9AA3-E259-E849-A61B-422BBB57799E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4E5218-BD10-CFEE-C866-BFD28D2EE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7802C3-7CC0-B6DA-3197-0F17959C3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B648-CDE5-744E-A352-4848842F4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45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330FA-3998-AE88-2C5C-9C4573A01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6C30BD-277B-FB75-59E8-1AFC499F3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9AA3-E259-E849-A61B-422BBB57799E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04E9D6-CA1B-1C81-7453-9EAD89FB7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C52554-4247-42F9-C9F7-C6122BA35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B648-CDE5-744E-A352-4848842F4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5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3912DC-9D33-0A98-B204-C1DFE549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9AA3-E259-E849-A61B-422BBB57799E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579AF3-189D-5FD0-5E2E-486FA2529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CEA4-9917-7194-3C26-7BCF08E96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B648-CDE5-744E-A352-4848842F4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11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B6906-7215-C88C-A324-37BC81507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53475-0ECE-A407-0B5E-CCC1B4F6A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7B5C4D-3C7B-287D-888F-7708354960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7D1A1E-0C1F-D468-CC7B-D0B1B2F12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9AA3-E259-E849-A61B-422BBB57799E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FD0745-54F8-E9F5-14DA-6848669D5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B3F9BC-E00B-E511-C2D2-632789E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B648-CDE5-744E-A352-4848842F4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2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F07F6-66FD-7999-5506-92C36A8A1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86928C-E0A8-1E8E-D174-4C76A9E2A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EA174D-82F9-550B-7A64-FA1B323835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B6B466-C03C-296B-323C-42ED32F21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9AA3-E259-E849-A61B-422BBB57799E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48F56C-CBBC-4FAD-AD44-53F2CF3FE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F63A43-CE77-926E-FFA2-535257AE2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B648-CDE5-744E-A352-4848842F4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997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CB8D51-3D52-65BC-F577-BFCE9AC68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9B192-23B2-563A-B1BD-46135C062C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61DA39-0788-BE0B-C39D-949574254F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69AA3-E259-E849-A61B-422BBB57799E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724816-8AE6-2648-9382-86AD667A44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126E1-8133-F144-1F61-9D10117DE4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2B648-CDE5-744E-A352-4848842F4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39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C46938-BDAF-9149-AB13-B24577D22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283318"/>
            <a:ext cx="117043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920246-93A3-6C46-9853-624ACD175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3840" y="1794075"/>
            <a:ext cx="11704320" cy="4780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9724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0.png"/><Relationship Id="rId5" Type="http://schemas.openxmlformats.org/officeDocument/2006/relationships/image" Target="../media/image47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8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NULL"/><Relationship Id="rId9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NUL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95CDD-1AA9-574F-BF7A-96731F5FC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998" y="3023165"/>
            <a:ext cx="11564002" cy="1220056"/>
          </a:xfrm>
          <a:effectLst/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000" b="1" cap="small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CS 2243: ALGORITHMS FOR DATA SCIENCE</a:t>
            </a:r>
            <a:br>
              <a:rPr lang="en-US" sz="4000" b="1" cap="small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</a:br>
            <a:r>
              <a:rPr lang="en-US" sz="4000" b="1" cap="small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LECTURE 14 (10/23)</a:t>
            </a:r>
            <a:endParaRPr lang="en-US" sz="4000" b="1" cap="small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Helvetica Neue" panose="02000503000000020004" pitchFamily="2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108D775-0962-EA41-8BC7-BDAD26E256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923660"/>
              </p:ext>
            </p:extLst>
          </p:nvPr>
        </p:nvGraphicFramePr>
        <p:xfrm>
          <a:off x="465585" y="4243221"/>
          <a:ext cx="11260828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60828">
                  <a:extLst>
                    <a:ext uri="{9D8B030D-6E8A-4147-A177-3AD203B41FA5}">
                      <a16:colId xmlns:a16="http://schemas.microsoft.com/office/drawing/2014/main" val="2692926107"/>
                    </a:ext>
                  </a:extLst>
                </a:gridCol>
              </a:tblGrid>
              <a:tr h="513508">
                <a:tc>
                  <a:txBody>
                    <a:bodyPr/>
                    <a:lstStyle/>
                    <a:p>
                      <a:pPr algn="ctr"/>
                      <a:r>
                        <a:rPr lang="en-US" sz="3600" b="0" cap="small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SQ LOWER BOUNDS </a:t>
                      </a:r>
                      <a:r>
                        <a:rPr lang="en-US" sz="3600" b="0" cap="small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(RECIPES </a:t>
                      </a:r>
                      <a:r>
                        <a:rPr lang="en-US" sz="3600" b="0" cap="small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+ APPLICATIONS)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5692906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0CACD459-FA22-E124-7E30-4E7462CB8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961" y="1969961"/>
            <a:ext cx="1068076" cy="105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EC42B6-EADE-E44A-8128-D84909D623E4}"/>
              </a:ext>
            </a:extLst>
          </p:cNvPr>
          <p:cNvSpPr txBox="1"/>
          <p:nvPr/>
        </p:nvSpPr>
        <p:spPr>
          <a:xfrm>
            <a:off x="313998" y="263040"/>
            <a:ext cx="33402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Tensor decomposition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Sum-of-squares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Supervised learning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Computational complexity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Statistical physics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Generative modeling</a:t>
            </a:r>
          </a:p>
        </p:txBody>
      </p:sp>
    </p:spTree>
    <p:extLst>
      <p:ext uri="{BB962C8B-B14F-4D97-AF65-F5344CB8AC3E}">
        <p14:creationId xmlns:p14="http://schemas.microsoft.com/office/powerpoint/2010/main" val="3619500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CED70E9-B01B-C681-AD5F-C665C285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294412"/>
            <a:ext cx="11704320" cy="52802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(Full) SQ lower bounds for supervised learning of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real-valued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functions are rare / hard to show. Reason: quirk of the SQ model 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sym typeface="Wingdings" pitchFamily="2" charset="2"/>
              </a:rPr>
              <a:t></a:t>
            </a:r>
          </a:p>
          <a:p>
            <a:pPr marL="0" indent="0">
              <a:buNone/>
            </a:pP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  <a:sym typeface="Wingdings" pitchFamily="2" charset="2"/>
            </a:endParaRPr>
          </a:p>
          <a:p>
            <a:pPr marL="0" indent="0">
              <a:buNone/>
            </a:pP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sym typeface="Wingdings" pitchFamily="2" charset="2"/>
              </a:rPr>
              <a:t>When functions are real-valued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  <a:sym typeface="Wingdings" pitchFamily="2" charset="2"/>
              </a:rPr>
              <a:t>but take on Boolean values a non-vanishing fraction of the time,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then this does not apply 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[C-</a:t>
            </a:r>
            <a:r>
              <a:rPr lang="en-US" b="1" dirty="0" err="1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Gollakota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-</a:t>
            </a:r>
            <a:r>
              <a:rPr lang="en-US" b="1" dirty="0" err="1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Klivans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-Meka ‘22]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: </a:t>
            </a:r>
            <a:r>
              <a:rPr lang="en-US" dirty="0">
                <a:sym typeface="Wingdings" pitchFamily="2" charset="2"/>
              </a:rPr>
              <a:t>Full SQ lower bounds for learning (real-valued) MLPs over Gaussian inputs</a:t>
            </a:r>
            <a:endParaRPr lang="en-US" b="1" dirty="0">
              <a:solidFill>
                <a:schemeClr val="accent5">
                  <a:lumMod val="60000"/>
                  <a:lumOff val="40000"/>
                </a:schemeClr>
              </a:solidFill>
              <a:sym typeface="Wingdings" pitchFamily="2" charset="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B68928-84E3-9163-6DBC-CCA439BF2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ABOUT SQ FOR REAL-VALUED FUNCTIONS?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C08F4A60-19F6-909D-48DB-4F9FD4BE834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3840" y="2305503"/>
                <a:ext cx="11704320" cy="2107126"/>
              </a:xfrm>
              <a:prstGeom prst="roundRect">
                <a:avLst>
                  <a:gd name="adj" fmla="val 6119"/>
                </a:avLst>
              </a:prstGeom>
              <a:solidFill>
                <a:schemeClr val="accent2">
                  <a:lumMod val="75000"/>
                  <a:alpha val="70000"/>
                </a:schemeClr>
              </a:solidFill>
              <a:ln w="12700" cap="flat" cmpd="sng" algn="ctr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91440" rIns="91440" bIns="91440" rtlCol="0" anchor="ctr" anchorCtr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Obs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[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Vempala-Wilmes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‘20]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Suppose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A6B727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ℱ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is a finite collection of functions such that for every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A6B727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𝑓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A6B727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,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A6B727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𝑔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A6B727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∈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A6B727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ℱ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A6B727">
                                    <a:lumMod val="40000"/>
                                    <a:lumOff val="6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32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A6B727">
                                    <a:lumMod val="40000"/>
                                    <a:lumOff val="6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Pr</m:t>
                            </m:r>
                          </m:e>
                          <m:lim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A6B727">
                                    <a:lumMod val="40000"/>
                                    <a:lumOff val="6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A6B727">
                                    <a:lumMod val="40000"/>
                                    <a:lumOff val="6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~</m:t>
                            </m:r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A6B727">
                                    <a:lumMod val="40000"/>
                                    <a:lumOff val="6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𝑞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A6B727">
                                    <a:lumMod val="40000"/>
                                    <a:lumOff val="6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A6B727">
                                    <a:lumMod val="40000"/>
                                    <a:lumOff val="6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A6B727">
                                        <a:lumMod val="40000"/>
                                        <a:lumOff val="60000"/>
                                      </a:srgb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A6B727">
                                        <a:lumMod val="40000"/>
                                        <a:lumOff val="60000"/>
                                      </a:srgb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</m:d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A6B727">
                                    <a:lumMod val="40000"/>
                                    <a:lumOff val="6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</m:t>
                            </m:r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A6B727">
                                    <a:lumMod val="40000"/>
                                    <a:lumOff val="6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A6B727">
                                        <a:lumMod val="40000"/>
                                        <a:lumOff val="60000"/>
                                      </a:srgb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A6B727">
                                        <a:lumMod val="40000"/>
                                        <a:lumOff val="60000"/>
                                      </a:srgb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A6B727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=0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 Then there exists a statistical query that will rule out a constant fraction of functions in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A6B727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ℱ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even with tolerance 0.1</a:t>
                </a:r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C08F4A60-19F6-909D-48DB-4F9FD4BE8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2305503"/>
                <a:ext cx="11704320" cy="2107126"/>
              </a:xfrm>
              <a:prstGeom prst="roundRect">
                <a:avLst>
                  <a:gd name="adj" fmla="val 6119"/>
                </a:avLst>
              </a:prstGeom>
              <a:blipFill>
                <a:blip r:embed="rId2"/>
                <a:stretch>
                  <a:fillRect/>
                </a:stretch>
              </a:blipFill>
              <a:ln w="12700" cap="flat" cmpd="sng" algn="ctr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45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2CED8-B50D-E18D-91EE-5D4C25D3F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711325"/>
            <a:ext cx="11704320" cy="3435350"/>
          </a:xfrm>
        </p:spPr>
        <p:txBody>
          <a:bodyPr numCol="1" anchor="ctr" anchorCtr="0"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Statistical query lower bounds for supervised problems</a:t>
            </a:r>
          </a:p>
          <a:p>
            <a:pPr marL="0" indent="0" algn="ctr">
              <a:buNone/>
            </a:pPr>
            <a:r>
              <a:rPr lang="en-US" sz="28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(statistical query dimension, application to MLP)</a:t>
            </a:r>
          </a:p>
          <a:p>
            <a:pPr marL="0" indent="0" algn="ctr">
              <a:buNone/>
            </a:pPr>
            <a:endParaRPr lang="en-US" sz="1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Statistical query lower bounds for unsupervised problems</a:t>
            </a:r>
          </a:p>
          <a:p>
            <a:pPr marL="0" indent="0" algn="ctr">
              <a:buNone/>
            </a:pPr>
            <a:r>
              <a:rPr lang="en-US" sz="28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(statistical dimension, moment matching, applications)</a:t>
            </a:r>
          </a:p>
        </p:txBody>
      </p:sp>
    </p:spTree>
    <p:extLst>
      <p:ext uri="{BB962C8B-B14F-4D97-AF65-F5344CB8AC3E}">
        <p14:creationId xmlns:p14="http://schemas.microsoft.com/office/powerpoint/2010/main" val="1089611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D29B2-3E0C-91D9-D0A2-21DF5BB31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4502150" algn="l"/>
              </a:tabLst>
            </a:pPr>
            <a:r>
              <a:rPr lang="en-US" dirty="0"/>
              <a:t>SQ LOWER BOUNDS FOR UNSUPERVISED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87B274-2200-846D-DD7B-562C6978E0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Instead of families of functions </a:t>
                </a:r>
                <a:r>
                  <a:rPr lang="en-US" dirty="0" err="1"/>
                  <a:t>w.r.t.</a:t>
                </a:r>
                <a:r>
                  <a:rPr lang="en-US" dirty="0"/>
                  <a:t> some input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we now consider families of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distributions</a:t>
                </a:r>
                <a:endParaRPr lang="en-US" dirty="0"/>
              </a:p>
              <a:p>
                <a:pPr marL="0" indent="0">
                  <a:buNone/>
                </a:pPr>
                <a:endParaRPr lang="en-US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be a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reference distribution </a:t>
                </a:r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(typically a simple distribution like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Unif</m:t>
                    </m:r>
                    <m:d>
                      <m:dPr>
                        <m:ctrlP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Id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Pairwise correlation </a:t>
                </a:r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between two distributions relative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:</a:t>
                </a:r>
              </a:p>
              <a:p>
                <a:pPr marL="0" indent="0">
                  <a:buNone/>
                </a:pPr>
                <a:endParaRPr lang="en-US" sz="500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87B274-2200-846D-DD7B-562C6978E0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10" t="-2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3894CB7-F036-EFC2-4BC8-78951E718A41}"/>
                  </a:ext>
                </a:extLst>
              </p:cNvPr>
              <p:cNvSpPr txBox="1"/>
              <p:nvPr/>
            </p:nvSpPr>
            <p:spPr>
              <a:xfrm>
                <a:off x="1816100" y="5281459"/>
                <a:ext cx="8559800" cy="10881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𝐷</m:t>
                          </m:r>
                        </m:sub>
                      </m:sSub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𝔼</m:t>
                          </m:r>
                        </m:e>
                        <m: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~</m:t>
                          </m:r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𝐷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418AB3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418AB3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418AB3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418AB3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418AB3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𝐷</m:t>
                                  </m:r>
                                  <m:d>
                                    <m:dPr>
                                      <m:ctrlP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418AB3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418AB3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−1</m:t>
                              </m:r>
                            </m:e>
                          </m:d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418AB3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418AB3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418AB3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2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418AB3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418AB3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𝐷</m:t>
                                  </m:r>
                                  <m:d>
                                    <m:dPr>
                                      <m:ctrlP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418AB3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418AB3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EC306">
                      <a:lumMod val="20000"/>
                      <a:lumOff val="8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3894CB7-F036-EFC2-4BC8-78951E718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100" y="5281459"/>
                <a:ext cx="8559800" cy="1088183"/>
              </a:xfrm>
              <a:prstGeom prst="rect">
                <a:avLst/>
              </a:prstGeom>
              <a:blipFill>
                <a:blip r:embed="rId3"/>
                <a:stretch>
                  <a:fillRect t="-1149" b="-5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Brace 3">
            <a:extLst>
              <a:ext uri="{FF2B5EF4-FFF2-40B4-BE49-F238E27FC236}">
                <a16:creationId xmlns:a16="http://schemas.microsoft.com/office/drawing/2014/main" id="{31F4B680-0247-235C-7A56-1D98F478FAFD}"/>
              </a:ext>
            </a:extLst>
          </p:cNvPr>
          <p:cNvSpPr/>
          <p:nvPr/>
        </p:nvSpPr>
        <p:spPr>
          <a:xfrm rot="5400000">
            <a:off x="6380521" y="4274765"/>
            <a:ext cx="204943" cy="1808251"/>
          </a:xfrm>
          <a:prstGeom prst="leftBrac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F076003-F321-B0AA-6C05-8ABD81D7AD15}"/>
              </a:ext>
            </a:extLst>
          </p:cNvPr>
          <p:cNvCxnSpPr>
            <a:cxnSpLocks/>
          </p:cNvCxnSpPr>
          <p:nvPr/>
        </p:nvCxnSpPr>
        <p:spPr>
          <a:xfrm flipV="1">
            <a:off x="6493267" y="3682652"/>
            <a:ext cx="396048" cy="1393767"/>
          </a:xfrm>
          <a:prstGeom prst="straightConnector1">
            <a:avLst/>
          </a:prstGeom>
          <a:ln w="254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8CDDA57-A546-2C91-C612-36588BE794FF}"/>
                  </a:ext>
                </a:extLst>
              </p:cNvPr>
              <p:cNvSpPr txBox="1"/>
              <p:nvPr/>
            </p:nvSpPr>
            <p:spPr>
              <a:xfrm>
                <a:off x="4435427" y="3335346"/>
                <a:ext cx="7797391" cy="1291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accent3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Given SQ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3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, note that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𝝍</m:t>
                          </m:r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d>
                      <m:r>
                        <a:rPr lang="en-US" sz="2400" b="1" i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</m:t>
                          </m:r>
                          <m:r>
                            <a:rPr lang="en-US" sz="2400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𝑫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b="1" i="1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𝝍</m:t>
                          </m:r>
                          <m:d>
                            <m:dPr>
                              <m:ctrlPr>
                                <a:rPr lang="en-US" sz="2400" b="1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d>
                      <m:r>
                        <a:rPr lang="en-US" sz="2400" b="0" i="0" smtClean="0">
                          <a:solidFill>
                            <a:schemeClr val="accent3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accent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accent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chemeClr val="accent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chemeClr val="accent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40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  <m:d>
                                    <m:dPr>
                                      <m:ctrlPr>
                                        <a:rPr lang="en-US" sz="240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3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8CDDA57-A546-2C91-C612-36588BE794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5427" y="3335346"/>
                <a:ext cx="7797391" cy="1291507"/>
              </a:xfrm>
              <a:prstGeom prst="rect">
                <a:avLst/>
              </a:prstGeom>
              <a:blipFill>
                <a:blip r:embed="rId4"/>
                <a:stretch>
                  <a:fillRect t="-3883" b="-1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C4582E2-10F1-A2D2-760D-91C3CB098820}"/>
                  </a:ext>
                </a:extLst>
              </p:cNvPr>
              <p:cNvSpPr txBox="1"/>
              <p:nvPr/>
            </p:nvSpPr>
            <p:spPr>
              <a:xfrm>
                <a:off x="10803604" y="3241076"/>
                <a:ext cx="6925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“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”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C4582E2-10F1-A2D2-760D-91C3CB0988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3604" y="3241076"/>
                <a:ext cx="692562" cy="523220"/>
              </a:xfrm>
              <a:prstGeom prst="rect">
                <a:avLst/>
              </a:prstGeom>
              <a:blipFill>
                <a:blip r:embed="rId5"/>
                <a:stretch>
                  <a:fillRect l="-19643" t="-14286" r="-23214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870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D29B2-3E0C-91D9-D0A2-21DF5BB31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4502150" algn="l"/>
              </a:tabLst>
            </a:pPr>
            <a:r>
              <a:rPr lang="en-US" dirty="0"/>
              <a:t>SQ LOWER BOUNDS FOR UNSUPERVISED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87B274-2200-846D-DD7B-562C6978E0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2641600"/>
                <a:ext cx="11704320" cy="393308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Given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of distributions, define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average correlation </a:t>
                </a:r>
                <a:r>
                  <a:rPr lang="en-US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w.r.t.</a:t>
                </a:r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by</a:t>
                </a:r>
              </a:p>
              <a:p>
                <a:pPr marL="0" indent="0">
                  <a:buNone/>
                </a:pPr>
                <a:endParaRPr lang="en-US" sz="500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smtClean="0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3200" i="1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3200" b="0" i="1" smtClean="0"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sz="3200" b="0" i="1" smtClean="0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sz="3200" b="0" i="1" smtClean="0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sz="3200" b="0" i="1" smtClean="0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sz="3200" b="0" i="1" smtClean="0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sz="3200" b="0" i="1" smtClean="0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i="1"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418AB3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418AB3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418AB3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418AB3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418AB3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418AB3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FEC306">
                      <a:lumMod val="20000"/>
                      <a:lumOff val="8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87B274-2200-846D-DD7B-562C6978E0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2641600"/>
                <a:ext cx="11704320" cy="3933082"/>
              </a:xfrm>
              <a:blipFill>
                <a:blip r:embed="rId2"/>
                <a:stretch>
                  <a:fillRect l="-1410" t="-30547" b="-9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3894CB7-F036-EFC2-4BC8-78951E718A41}"/>
                  </a:ext>
                </a:extLst>
              </p:cNvPr>
              <p:cNvSpPr txBox="1"/>
              <p:nvPr/>
            </p:nvSpPr>
            <p:spPr>
              <a:xfrm>
                <a:off x="1816100" y="1294411"/>
                <a:ext cx="8559800" cy="10881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𝐷</m:t>
                          </m:r>
                        </m:sub>
                      </m:sSub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𝔼</m:t>
                          </m:r>
                        </m:e>
                        <m: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~</m:t>
                          </m:r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𝐷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418AB3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418AB3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418AB3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418AB3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418AB3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𝐷</m:t>
                                  </m:r>
                                  <m:d>
                                    <m:dPr>
                                      <m:ctrlP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418AB3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418AB3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−1</m:t>
                              </m:r>
                            </m:e>
                          </m:d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418AB3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418AB3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418AB3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2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418AB3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418AB3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𝐷</m:t>
                                  </m:r>
                                  <m:d>
                                    <m:dPr>
                                      <m:ctrlP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418AB3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418AB3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EC306">
                      <a:lumMod val="20000"/>
                      <a:lumOff val="8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3894CB7-F036-EFC2-4BC8-78951E718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100" y="1294411"/>
                <a:ext cx="8559800" cy="1088183"/>
              </a:xfrm>
              <a:prstGeom prst="rect">
                <a:avLst/>
              </a:prstGeom>
              <a:blipFill>
                <a:blip r:embed="rId3"/>
                <a:stretch>
                  <a:fillRect t="-1149" b="-5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AE4937A6-E1D8-D68A-3DCF-4E6E8F21B215}"/>
                  </a:ext>
                </a:extLst>
              </p:cNvPr>
              <p:cNvSpPr/>
              <p:nvPr/>
            </p:nvSpPr>
            <p:spPr>
              <a:xfrm>
                <a:off x="243840" y="5058043"/>
                <a:ext cx="11704320" cy="1011092"/>
              </a:xfrm>
              <a:prstGeom prst="round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Set of distributions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18AB3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has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statistical dimension </a:t>
                </a:r>
                <a14:m>
                  <m:oMath xmlns:m="http://schemas.openxmlformats.org/officeDocument/2006/math">
                    <m:r>
                      <a:rPr kumimoji="0" lang="el-GR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EC306">
                            <a:lumMod val="60000"/>
                            <a:lumOff val="4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≥</m:t>
                    </m:r>
                    <m:r>
                      <a:rPr kumimoji="0" lang="el-GR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EC306">
                            <a:lumMod val="60000"/>
                            <a:lumOff val="4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𝜟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with respect to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18AB3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𝐷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with average correlation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18AB3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𝛾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if for every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18AB3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𝑇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18AB3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⊆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𝑇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of size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18AB3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≥</m:t>
                    </m:r>
                    <m:d>
                      <m:dPr>
                        <m:begChr m:val="|"/>
                        <m:endChr m:val="|"/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18AB3">
                                    <a:lumMod val="40000"/>
                                    <a:lumOff val="6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18AB3">
                                    <a:lumMod val="40000"/>
                                    <a:lumOff val="6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18AB3">
                                    <a:lumMod val="40000"/>
                                    <a:lumOff val="6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18AB3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/</m:t>
                    </m:r>
                    <m:r>
                      <a:rPr kumimoji="0" lang="el-GR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EC306">
                            <a:lumMod val="60000"/>
                            <a:lumOff val="4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𝜟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𝜌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𝑇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18AB3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≤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18AB3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𝛾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18AB3">
                      <a:lumMod val="40000"/>
                      <a:lumOff val="6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AE4937A6-E1D8-D68A-3DCF-4E6E8F21B2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5058043"/>
                <a:ext cx="11704320" cy="1011092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bg1">
                    <a:lumMod val="9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80341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D29B2-3E0C-91D9-D0A2-21DF5BB31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4502150" algn="l"/>
              </a:tabLst>
            </a:pPr>
            <a:r>
              <a:rPr lang="en-US" dirty="0"/>
              <a:t>SQ LOWER BOUNDS FOR UNSUPERVISED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4CF27216-0CDC-B850-A207-E43A313D624E}"/>
                  </a:ext>
                </a:extLst>
              </p:cNvPr>
              <p:cNvSpPr/>
              <p:nvPr/>
            </p:nvSpPr>
            <p:spPr>
              <a:xfrm>
                <a:off x="243840" y="1294412"/>
                <a:ext cx="11704320" cy="1011092"/>
              </a:xfrm>
              <a:prstGeom prst="round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Set of distributions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18AB3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has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statistical dimension </a:t>
                </a:r>
                <a14:m>
                  <m:oMath xmlns:m="http://schemas.openxmlformats.org/officeDocument/2006/math">
                    <m:r>
                      <a:rPr kumimoji="0" lang="el-GR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EC306">
                            <a:lumMod val="60000"/>
                            <a:lumOff val="4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≥</m:t>
                    </m:r>
                    <m:r>
                      <a:rPr kumimoji="0" lang="el-GR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EC306">
                            <a:lumMod val="60000"/>
                            <a:lumOff val="4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𝜟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with respect to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18AB3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𝐷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with average correlation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18AB3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𝛾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if for every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18AB3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𝑇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18AB3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⊆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𝑇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of size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18AB3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≥</m:t>
                    </m:r>
                    <m:d>
                      <m:dPr>
                        <m:begChr m:val="|"/>
                        <m:endChr m:val="|"/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18AB3">
                                    <a:lumMod val="40000"/>
                                    <a:lumOff val="6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18AB3">
                                    <a:lumMod val="40000"/>
                                    <a:lumOff val="6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18AB3">
                                    <a:lumMod val="40000"/>
                                    <a:lumOff val="6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18AB3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/</m:t>
                    </m:r>
                    <m:r>
                      <a:rPr kumimoji="0" lang="el-GR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EC306">
                            <a:lumMod val="60000"/>
                            <a:lumOff val="4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𝜟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𝜌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𝑇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18AB3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≤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18AB3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𝛾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18AB3">
                      <a:lumMod val="40000"/>
                      <a:lumOff val="6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4CF27216-0CDC-B850-A207-E43A313D62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1294412"/>
                <a:ext cx="11704320" cy="101109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bg1">
                    <a:lumMod val="9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3">
                <a:extLst>
                  <a:ext uri="{FF2B5EF4-FFF2-40B4-BE49-F238E27FC236}">
                    <a16:creationId xmlns:a16="http://schemas.microsoft.com/office/drawing/2014/main" id="{404D27D9-546C-2A56-5032-2EC0B6EA93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3840" y="2570307"/>
                <a:ext cx="11704320" cy="1982190"/>
              </a:xfrm>
              <a:prstGeom prst="roundRect">
                <a:avLst>
                  <a:gd name="adj" fmla="val 6119"/>
                </a:avLst>
              </a:prstGeom>
              <a:solidFill>
                <a:schemeClr val="accent2">
                  <a:lumMod val="75000"/>
                  <a:alpha val="70000"/>
                </a:schemeClr>
              </a:solidFill>
              <a:ln w="12700" cap="flat" cmpd="sng" algn="ctr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91440" rIns="91440" bIns="91440" rtlCol="0" anchor="ctr" anchorCtr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Thm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[Feldman-Grigorescu-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Reyzin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-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Vempala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-Xiao ‘12]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Suppose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𝑇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is a finite collection of distributions with statistical dimension </a:t>
                </a:r>
                <a14:m>
                  <m:oMath xmlns:m="http://schemas.openxmlformats.org/officeDocument/2006/math">
                    <m:r>
                      <a:rPr kumimoji="0" lang="el-GR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A6B727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≥</m:t>
                    </m:r>
                    <m:r>
                      <a:rPr kumimoji="0" lang="el-GR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A6B727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𝜟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with respect to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A6B727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𝐷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with avg. corr.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A6B727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𝛾</m:t>
                    </m:r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A6B727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.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Then any statistical query algorithm for learning distributions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requires tolerance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DF53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DF53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𝜸</m:t>
                        </m:r>
                      </m:e>
                    </m:ra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or at least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DF5327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Ω</m:t>
                    </m:r>
                    <m:d>
                      <m:d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DF53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l-GR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DF53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𝜟</m:t>
                        </m:r>
                      </m:e>
                    </m: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F5327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queries</a:t>
                </a:r>
              </a:p>
            </p:txBody>
          </p:sp>
        </mc:Choice>
        <mc:Fallback xmlns="">
          <p:sp>
            <p:nvSpPr>
              <p:cNvPr id="8" name="Content Placeholder 3">
                <a:extLst>
                  <a:ext uri="{FF2B5EF4-FFF2-40B4-BE49-F238E27FC236}">
                    <a16:creationId xmlns:a16="http://schemas.microsoft.com/office/drawing/2014/main" id="{404D27D9-546C-2A56-5032-2EC0B6EA93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2570307"/>
                <a:ext cx="11704320" cy="1982190"/>
              </a:xfrm>
              <a:prstGeom prst="roundRect">
                <a:avLst>
                  <a:gd name="adj" fmla="val 6119"/>
                </a:avLst>
              </a:prstGeom>
              <a:blipFill>
                <a:blip r:embed="rId3"/>
                <a:stretch>
                  <a:fillRect/>
                </a:stretch>
              </a:blipFill>
              <a:ln w="12700" cap="flat" cmpd="sng" algn="ctr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4EA9944D-4771-FFAA-E679-992A36840E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4817300"/>
                <a:ext cx="11704320" cy="220390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Intuition: </a:t>
                </a:r>
                <a:r>
                  <a:rPr lang="en-US" sz="2800" dirty="0"/>
                  <a:t>suppose that for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&gt;1/</m:t>
                    </m:r>
                    <m:r>
                      <a:rPr lang="el-GR" sz="2800" i="1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n-US" sz="2800" dirty="0"/>
                  <a:t>fraction of distributions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, some statistical query has expectation much farther tha</a:t>
                </a:r>
                <a:r>
                  <a:rPr lang="en-US" sz="2800" dirty="0"/>
                  <a:t>n its expectation </a:t>
                </a:r>
                <a:r>
                  <a:rPr lang="en-US" sz="2800" dirty="0" err="1"/>
                  <a:t>w.r.t.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sz="28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800" b="1" dirty="0">
                    <a:solidFill>
                      <a:schemeClr val="accent3"/>
                    </a:solidFill>
                  </a:rPr>
                  <a:t>Then the average correlation among those distributions is too large</a:t>
                </a:r>
              </a:p>
              <a:p>
                <a:pPr marL="0" indent="0">
                  <a:buNone/>
                </a:pPr>
                <a:r>
                  <a:rPr lang="en-US" sz="2800" dirty="0"/>
                  <a:t>Proof closely tracks the SQ dimension proof for supervised learning (see board)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4EA9944D-4771-FFAA-E679-992A36840E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4817300"/>
                <a:ext cx="11704320" cy="2203904"/>
              </a:xfrm>
              <a:blipFill>
                <a:blip r:embed="rId4"/>
                <a:stretch>
                  <a:fillRect l="-1193" t="-5172" r="-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80460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D29B2-3E0C-91D9-D0A2-21DF5BB31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4502150" algn="l"/>
              </a:tabLst>
            </a:pPr>
            <a:r>
              <a:rPr lang="en-US" dirty="0"/>
              <a:t>HOW TO LOWER BOUND STATISTICAL DIMENSION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4EA9944D-4771-FFAA-E679-992A36840E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572679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Say we wanted to show an SQ lower bound for mixtures of Gaussians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Goal: </a:t>
                </a:r>
                <a:r>
                  <a:rPr lang="en-US" dirty="0"/>
                  <a:t>design set of Gaussian mixtures which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mostly have tiny pairwise correlation with each other relative to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𝐈𝐝</m:t>
                        </m:r>
                      </m:e>
                    </m:d>
                  </m:oMath>
                </a14:m>
                <a:endParaRPr lang="en-US" b="1" dirty="0">
                  <a:solidFill>
                    <a:schemeClr val="accent3"/>
                  </a:solidFill>
                </a:endParaRPr>
              </a:p>
              <a:p>
                <a:pPr marL="0" indent="0">
                  <a:buNone/>
                </a:pPr>
                <a:endParaRPr lang="en-US" sz="100" b="1" dirty="0">
                  <a:solidFill>
                    <a:schemeClr val="accent3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3"/>
                    </a:solidFill>
                  </a:rPr>
                  <a:t>How to get tiny pairwise correlation?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Idea: </a:t>
                </a:r>
                <a:r>
                  <a:rPr lang="en-US" dirty="0"/>
                  <a:t>“moment matching”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4EA9944D-4771-FFAA-E679-992A36840E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5726793"/>
              </a:xfrm>
              <a:blipFill>
                <a:blip r:embed="rId2"/>
                <a:stretch>
                  <a:fillRect l="-1410" t="-2434" r="-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086E9E07-5C73-8488-EFF8-0E1C29C949C0}"/>
              </a:ext>
            </a:extLst>
          </p:cNvPr>
          <p:cNvGrpSpPr/>
          <p:nvPr/>
        </p:nvGrpSpPr>
        <p:grpSpPr>
          <a:xfrm>
            <a:off x="2606702" y="4356514"/>
            <a:ext cx="2702955" cy="1645436"/>
            <a:chOff x="-36359" y="7203910"/>
            <a:chExt cx="3628717" cy="2208998"/>
          </a:xfrm>
        </p:grpSpPr>
        <p:pic>
          <p:nvPicPr>
            <p:cNvPr id="7" name="Picture 6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808A98D7-FB82-B4B3-3B8B-9E393E6AD3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5818"/>
            <a:stretch/>
          </p:blipFill>
          <p:spPr>
            <a:xfrm>
              <a:off x="-36359" y="7203910"/>
              <a:ext cx="3628717" cy="2208998"/>
            </a:xfrm>
            <a:prstGeom prst="round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0D8461F-B0EA-AF60-16CB-E770921DDCD5}"/>
                </a:ext>
              </a:extLst>
            </p:cNvPr>
            <p:cNvSpPr/>
            <p:nvPr/>
          </p:nvSpPr>
          <p:spPr>
            <a:xfrm>
              <a:off x="3105177" y="8032296"/>
              <a:ext cx="457200" cy="6037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9A0D04E-F6BF-949D-AEEF-099035D890D6}"/>
              </a:ext>
            </a:extLst>
          </p:cNvPr>
          <p:cNvCxnSpPr>
            <a:cxnSpLocks/>
          </p:cNvCxnSpPr>
          <p:nvPr/>
        </p:nvCxnSpPr>
        <p:spPr>
          <a:xfrm>
            <a:off x="5500439" y="5209688"/>
            <a:ext cx="1059379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7E6E893-4D04-55BF-1265-2F3C2BF8AD92}"/>
                  </a:ext>
                </a:extLst>
              </p:cNvPr>
              <p:cNvSpPr txBox="1"/>
              <p:nvPr/>
            </p:nvSpPr>
            <p:spPr>
              <a:xfrm>
                <a:off x="9662069" y="5678784"/>
                <a:ext cx="70410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EC306">
                      <a:lumMod val="60000"/>
                      <a:lumOff val="4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7E6E893-4D04-55BF-1265-2F3C2BF8A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2069" y="5678784"/>
                <a:ext cx="704103" cy="646331"/>
              </a:xfrm>
              <a:prstGeom prst="rect">
                <a:avLst/>
              </a:prstGeom>
              <a:blipFill>
                <a:blip r:embed="rId5"/>
                <a:stretch>
                  <a:fillRect l="-3509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63A0639-B2E1-EA40-315D-D1AA5E10C7A5}"/>
                  </a:ext>
                </a:extLst>
              </p:cNvPr>
              <p:cNvSpPr txBox="1"/>
              <p:nvPr/>
            </p:nvSpPr>
            <p:spPr>
              <a:xfrm>
                <a:off x="376155" y="6142143"/>
                <a:ext cx="6624084" cy="584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EC306">
                                <a:lumMod val="60000"/>
                                <a:lumOff val="4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60000"/>
                                <a:lumOff val="4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𝔼</m:t>
                        </m:r>
                      </m:e>
                      <m:sub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60000"/>
                                <a:lumOff val="4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𝒙</m:t>
                        </m:r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60000"/>
                                <a:lumOff val="4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~</m:t>
                        </m:r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60000"/>
                                <a:lumOff val="4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𝑨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60000"/>
                                <a:lumOff val="4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EC306">
                                    <a:lumMod val="60000"/>
                                    <a:lumOff val="4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EC306">
                                    <a:lumMod val="60000"/>
                                    <a:lumOff val="4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sup>
                            <m: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EC306">
                                    <a:lumMod val="60000"/>
                                    <a:lumOff val="4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𝒊</m:t>
                            </m:r>
                          </m:sup>
                        </m:sSup>
                      </m:e>
                    </m:d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EC306">
                            <a:lumMod val="60000"/>
                            <a:lumOff val="4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60000"/>
                                <a:lumOff val="4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60000"/>
                                <a:lumOff val="4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𝔼</m:t>
                        </m:r>
                      </m:e>
                      <m:sub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60000"/>
                                <a:lumOff val="4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𝒙</m:t>
                        </m:r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60000"/>
                                <a:lumOff val="4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~</m:t>
                        </m:r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60000"/>
                                <a:lumOff val="4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𝑵</m:t>
                        </m:r>
                        <m:d>
                          <m:dPr>
                            <m:ctrlP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EC306">
                                    <a:lumMod val="60000"/>
                                    <a:lumOff val="4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EC306">
                                    <a:lumMod val="60000"/>
                                    <a:lumOff val="4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𝟎</m:t>
                            </m:r>
                            <m: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EC306">
                                    <a:lumMod val="60000"/>
                                    <a:lumOff val="4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EC306">
                                    <a:lumMod val="60000"/>
                                    <a:lumOff val="4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𝟏</m:t>
                            </m:r>
                          </m:e>
                        </m:d>
                      </m:sub>
                    </m:sSub>
                    <m:d>
                      <m:dPr>
                        <m:begChr m:val="["/>
                        <m:endChr m:val="]"/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60000"/>
                                <a:lumOff val="4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EC306">
                                    <a:lumMod val="60000"/>
                                    <a:lumOff val="4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EC306">
                                    <a:lumMod val="60000"/>
                                    <a:lumOff val="4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sup>
                            <m: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EC306">
                                    <a:lumMod val="60000"/>
                                    <a:lumOff val="4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𝒊</m:t>
                            </m:r>
                          </m:sup>
                        </m:sSup>
                      </m:e>
                    </m:d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for all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EC306">
                            <a:lumMod val="60000"/>
                            <a:lumOff val="4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EC306">
                            <a:lumMod val="60000"/>
                            <a:lumOff val="4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≤</m:t>
                    </m:r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EC306">
                            <a:lumMod val="60000"/>
                            <a:lumOff val="4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𝒊</m:t>
                    </m:r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EC306">
                            <a:lumMod val="60000"/>
                            <a:lumOff val="4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≤</m:t>
                    </m:r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EC306">
                            <a:lumMod val="60000"/>
                            <a:lumOff val="4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𝒎</m:t>
                    </m:r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EC306">
                      <a:lumMod val="60000"/>
                      <a:lumOff val="4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63A0639-B2E1-EA40-315D-D1AA5E10C7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55" y="6142143"/>
                <a:ext cx="6624084" cy="584391"/>
              </a:xfrm>
              <a:prstGeom prst="rect">
                <a:avLst/>
              </a:prstGeom>
              <a:blipFill>
                <a:blip r:embed="rId6"/>
                <a:stretch>
                  <a:fillRect t="-6383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559CC36C-E8BA-8022-9BC3-917747C6D1A6}"/>
              </a:ext>
            </a:extLst>
          </p:cNvPr>
          <p:cNvSpPr txBox="1"/>
          <p:nvPr/>
        </p:nvSpPr>
        <p:spPr>
          <a:xfrm>
            <a:off x="8880269" y="6313071"/>
            <a:ext cx="3067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“parallel pancakes”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5FB0D7D-62E0-4048-04B4-F20D4E72C3D0}"/>
              </a:ext>
            </a:extLst>
          </p:cNvPr>
          <p:cNvGrpSpPr/>
          <p:nvPr/>
        </p:nvGrpSpPr>
        <p:grpSpPr>
          <a:xfrm>
            <a:off x="7013768" y="3128670"/>
            <a:ext cx="3733002" cy="2533385"/>
            <a:chOff x="10527275" y="17500179"/>
            <a:chExt cx="5652170" cy="38358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90875D8-F00B-4B54-2289-682CCD66A51F}"/>
                </a:ext>
              </a:extLst>
            </p:cNvPr>
            <p:cNvSpPr/>
            <p:nvPr/>
          </p:nvSpPr>
          <p:spPr>
            <a:xfrm rot="1800000">
              <a:off x="10527275" y="20176040"/>
              <a:ext cx="4106583" cy="914400"/>
            </a:xfrm>
            <a:prstGeom prst="ellipse">
              <a:avLst/>
            </a:prstGeom>
            <a:noFill/>
            <a:ln w="38100" cap="flat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32653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endParaRP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8BF45016-ADD8-42E8-729D-E2811A280EF9}"/>
                </a:ext>
              </a:extLst>
            </p:cNvPr>
            <p:cNvCxnSpPr/>
            <p:nvPr/>
          </p:nvCxnSpPr>
          <p:spPr>
            <a:xfrm flipV="1">
              <a:off x="11993326" y="17500179"/>
              <a:ext cx="2720297" cy="3835820"/>
            </a:xfrm>
            <a:prstGeom prst="straightConnector1">
              <a:avLst/>
            </a:prstGeom>
            <a:noFill/>
            <a:ln w="63500" cap="flat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 lim="800000"/>
              <a:tailEnd type="stealth" w="lg" len="lg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E64035E-0726-50E1-33CA-048E701717B8}"/>
                </a:ext>
              </a:extLst>
            </p:cNvPr>
            <p:cNvSpPr/>
            <p:nvPr/>
          </p:nvSpPr>
          <p:spPr>
            <a:xfrm rot="1800000">
              <a:off x="12072862" y="18054942"/>
              <a:ext cx="4106583" cy="914400"/>
            </a:xfrm>
            <a:prstGeom prst="ellipse">
              <a:avLst/>
            </a:prstGeom>
            <a:noFill/>
            <a:ln w="38100" cap="flat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32653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7A88787-719C-8FBA-B5AD-1833DF9A416B}"/>
                </a:ext>
              </a:extLst>
            </p:cNvPr>
            <p:cNvSpPr/>
            <p:nvPr/>
          </p:nvSpPr>
          <p:spPr>
            <a:xfrm rot="1800000">
              <a:off x="11263168" y="19079449"/>
              <a:ext cx="4106583" cy="914400"/>
            </a:xfrm>
            <a:prstGeom prst="ellipse">
              <a:avLst/>
            </a:prstGeom>
            <a:noFill/>
            <a:ln w="38100" cap="flat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32653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508C3C6-2C3C-3DC2-0682-A479676A7C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956214" y="18271405"/>
              <a:ext cx="276900" cy="276900"/>
            </a:xfrm>
            <a:prstGeom prst="ellipse">
              <a:avLst/>
            </a:prstGeom>
            <a:solidFill>
              <a:srgbClr val="344754"/>
            </a:solidFill>
            <a:ln w="1270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32653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D0537BC-5BBE-B097-06D2-AE1361B85E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168931" y="19352480"/>
              <a:ext cx="276900" cy="276900"/>
            </a:xfrm>
            <a:prstGeom prst="ellipse">
              <a:avLst/>
            </a:prstGeom>
            <a:solidFill>
              <a:srgbClr val="344754"/>
            </a:solidFill>
            <a:ln w="1270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32653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265204D-5413-4C02-209A-BED51C4014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364523" y="20461276"/>
              <a:ext cx="276900" cy="276900"/>
            </a:xfrm>
            <a:prstGeom prst="ellipse">
              <a:avLst/>
            </a:prstGeom>
            <a:solidFill>
              <a:srgbClr val="344754"/>
            </a:solidFill>
            <a:ln w="1270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32653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8B02491-AB08-B90D-A6DA-CF2CA3AD2A4D}"/>
                  </a:ext>
                </a:extLst>
              </p:cNvPr>
              <p:cNvSpPr txBox="1"/>
              <p:nvPr/>
            </p:nvSpPr>
            <p:spPr>
              <a:xfrm>
                <a:off x="9904270" y="3252501"/>
                <a:ext cx="55406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𝑣</m:t>
                      </m:r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418AB3">
                      <a:lumMod val="40000"/>
                      <a:lumOff val="6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8B02491-AB08-B90D-A6DA-CF2CA3AD2A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4270" y="3252501"/>
                <a:ext cx="554061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483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28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D29B2-3E0C-91D9-D0A2-21DF5BB31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4502150" algn="l"/>
              </a:tabLst>
            </a:pPr>
            <a:r>
              <a:rPr lang="en-US" dirty="0"/>
              <a:t>HOW TO LOWER BOUND STATISTICAL DIMENSION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4EA9944D-4771-FFAA-E679-992A36840E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572679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Say we wanted to show an SQ lower bound for mixtures of Gaussians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Goal: </a:t>
                </a:r>
                <a:r>
                  <a:rPr lang="en-US" dirty="0"/>
                  <a:t>design set of Gaussian mixtures which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mostly have tiny pairwise correlation with each other relative to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𝐈𝐝</m:t>
                        </m:r>
                      </m:e>
                    </m:d>
                  </m:oMath>
                </a14:m>
                <a:endParaRPr lang="en-US" b="1" dirty="0">
                  <a:solidFill>
                    <a:schemeClr val="accent3"/>
                  </a:solidFill>
                </a:endParaRPr>
              </a:p>
              <a:p>
                <a:pPr marL="0" indent="0">
                  <a:buNone/>
                </a:pPr>
                <a:endParaRPr lang="en-US" sz="100" b="1" dirty="0">
                  <a:solidFill>
                    <a:schemeClr val="accent3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3"/>
                    </a:solidFill>
                  </a:rPr>
                  <a:t>How to get tiny pairwise correlation?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Idea: </a:t>
                </a:r>
                <a:r>
                  <a:rPr lang="en-US" dirty="0"/>
                  <a:t>“moment matching”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4EA9944D-4771-FFAA-E679-992A36840E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5726793"/>
              </a:xfrm>
              <a:blipFill>
                <a:blip r:embed="rId2"/>
                <a:stretch>
                  <a:fillRect l="-1410" t="-2434" r="-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40268697-7ED3-74D7-CF53-ED2700423EC2}"/>
              </a:ext>
            </a:extLst>
          </p:cNvPr>
          <p:cNvGrpSpPr/>
          <p:nvPr/>
        </p:nvGrpSpPr>
        <p:grpSpPr>
          <a:xfrm>
            <a:off x="7013768" y="3128670"/>
            <a:ext cx="3733002" cy="2533385"/>
            <a:chOff x="10527275" y="17500179"/>
            <a:chExt cx="5652170" cy="38358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C81ED50-671D-16F0-AEC6-5B5F50C6FC20}"/>
                </a:ext>
              </a:extLst>
            </p:cNvPr>
            <p:cNvSpPr/>
            <p:nvPr/>
          </p:nvSpPr>
          <p:spPr>
            <a:xfrm rot="1800000">
              <a:off x="10527275" y="20176040"/>
              <a:ext cx="4106583" cy="914400"/>
            </a:xfrm>
            <a:prstGeom prst="ellipse">
              <a:avLst/>
            </a:prstGeom>
            <a:noFill/>
            <a:ln w="38100" cap="flat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32653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8B6DD35-BF99-BDE7-B000-B4C1B0D07285}"/>
                </a:ext>
              </a:extLst>
            </p:cNvPr>
            <p:cNvCxnSpPr/>
            <p:nvPr/>
          </p:nvCxnSpPr>
          <p:spPr>
            <a:xfrm flipV="1">
              <a:off x="11993326" y="17500179"/>
              <a:ext cx="2720297" cy="3835820"/>
            </a:xfrm>
            <a:prstGeom prst="straightConnector1">
              <a:avLst/>
            </a:prstGeom>
            <a:noFill/>
            <a:ln w="63500" cap="flat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 lim="800000"/>
              <a:tailEnd type="stealth" w="lg" len="lg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200496D-724C-36EF-93F3-65CFE2B21651}"/>
                </a:ext>
              </a:extLst>
            </p:cNvPr>
            <p:cNvSpPr/>
            <p:nvPr/>
          </p:nvSpPr>
          <p:spPr>
            <a:xfrm rot="1800000">
              <a:off x="12072862" y="18054942"/>
              <a:ext cx="4106583" cy="914400"/>
            </a:xfrm>
            <a:prstGeom prst="ellipse">
              <a:avLst/>
            </a:prstGeom>
            <a:noFill/>
            <a:ln w="38100" cap="flat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32653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4012ED7-2BFD-7881-2CAE-830ED33C3A99}"/>
                </a:ext>
              </a:extLst>
            </p:cNvPr>
            <p:cNvSpPr/>
            <p:nvPr/>
          </p:nvSpPr>
          <p:spPr>
            <a:xfrm rot="1800000">
              <a:off x="11263168" y="19079449"/>
              <a:ext cx="4106583" cy="914400"/>
            </a:xfrm>
            <a:prstGeom prst="ellipse">
              <a:avLst/>
            </a:prstGeom>
            <a:noFill/>
            <a:ln w="38100" cap="flat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32653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ACEDD4E-4450-988D-161D-D6AB07D05F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956214" y="18271405"/>
              <a:ext cx="276900" cy="276900"/>
            </a:xfrm>
            <a:prstGeom prst="ellipse">
              <a:avLst/>
            </a:prstGeom>
            <a:solidFill>
              <a:srgbClr val="344754"/>
            </a:solidFill>
            <a:ln w="1270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32653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A3489B7-2862-CB91-CDB7-1D5043C61C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168931" y="19352480"/>
              <a:ext cx="276900" cy="276900"/>
            </a:xfrm>
            <a:prstGeom prst="ellipse">
              <a:avLst/>
            </a:prstGeom>
            <a:solidFill>
              <a:srgbClr val="344754"/>
            </a:solidFill>
            <a:ln w="1270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32653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FAD0A49-624C-68FE-7DF9-7312FF0AC2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364523" y="20461276"/>
              <a:ext cx="276900" cy="276900"/>
            </a:xfrm>
            <a:prstGeom prst="ellipse">
              <a:avLst/>
            </a:prstGeom>
            <a:solidFill>
              <a:srgbClr val="344754"/>
            </a:solidFill>
            <a:ln w="1270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32653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DC3C573-C22C-5FEA-1E48-A35463AA3F01}"/>
                  </a:ext>
                </a:extLst>
              </p:cNvPr>
              <p:cNvSpPr txBox="1"/>
              <p:nvPr/>
            </p:nvSpPr>
            <p:spPr>
              <a:xfrm>
                <a:off x="9904270" y="3252501"/>
                <a:ext cx="55406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𝑣</m:t>
                      </m:r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418AB3">
                      <a:lumMod val="40000"/>
                      <a:lumOff val="6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DC3C573-C22C-5FEA-1E48-A35463AA3F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4270" y="3252501"/>
                <a:ext cx="554061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7E6E893-4D04-55BF-1265-2F3C2BF8AD92}"/>
                  </a:ext>
                </a:extLst>
              </p:cNvPr>
              <p:cNvSpPr txBox="1"/>
              <p:nvPr/>
            </p:nvSpPr>
            <p:spPr>
              <a:xfrm>
                <a:off x="9662069" y="5678784"/>
                <a:ext cx="70410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EC306">
                      <a:lumMod val="60000"/>
                      <a:lumOff val="4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7E6E893-4D04-55BF-1265-2F3C2BF8A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2069" y="5678784"/>
                <a:ext cx="704103" cy="646331"/>
              </a:xfrm>
              <a:prstGeom prst="rect">
                <a:avLst/>
              </a:prstGeom>
              <a:blipFill>
                <a:blip r:embed="rId4"/>
                <a:stretch>
                  <a:fillRect l="-3509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559CC36C-E8BA-8022-9BC3-917747C6D1A6}"/>
              </a:ext>
            </a:extLst>
          </p:cNvPr>
          <p:cNvSpPr txBox="1"/>
          <p:nvPr/>
        </p:nvSpPr>
        <p:spPr>
          <a:xfrm>
            <a:off x="8880269" y="6313071"/>
            <a:ext cx="3067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“parallel pancakes”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4061135-BE10-EC59-5362-BF4E0806ECEE}"/>
                  </a:ext>
                </a:extLst>
              </p:cNvPr>
              <p:cNvSpPr txBox="1"/>
              <p:nvPr/>
            </p:nvSpPr>
            <p:spPr>
              <a:xfrm>
                <a:off x="228513" y="3578333"/>
                <a:ext cx="7301982" cy="31536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EC306">
                      <a:lumMod val="20000"/>
                      <a:lumOff val="8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Two key properties:</a:t>
                </a:r>
              </a:p>
              <a:p>
                <a:pPr marL="514350" marR="0" lvl="0" indent="-51435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AutoNum type="arabicPeriod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moments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𝑣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moments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𝑁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0,</m:t>
                        </m:r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Id</m:t>
                        </m:r>
                      </m:e>
                    </m:d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EC306">
                      <a:lumMod val="20000"/>
                      <a:lumOff val="8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514350" marR="0" lvl="0" indent="-51435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AutoNum type="arabicPeriod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for typical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𝑣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′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projection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𝑣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along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𝑣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′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looks like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𝑁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0,1</m:t>
                        </m:r>
                      </m:e>
                    </m:d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EC306">
                      <a:lumMod val="20000"/>
                      <a:lumOff val="8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R="0" lvl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(method of moments and dimensionality reduction fail)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4061135-BE10-EC59-5362-BF4E0806EC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13" y="3578333"/>
                <a:ext cx="7301982" cy="3153684"/>
              </a:xfrm>
              <a:prstGeom prst="rect">
                <a:avLst/>
              </a:prstGeom>
              <a:blipFill>
                <a:blip r:embed="rId5"/>
                <a:stretch>
                  <a:fillRect l="-2257" r="-694" b="-4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4963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D29B2-3E0C-91D9-D0A2-21DF5BB31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4502150" algn="l"/>
              </a:tabLst>
            </a:pPr>
            <a:r>
              <a:rPr lang="en-US" dirty="0"/>
              <a:t>HOW TO LOWER BOUND STATISTICAL DIMENSION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4EA9944D-4771-FFAA-E679-992A36840E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572679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Say we wanted to show an SQ lower bound for mixtures of Gaussians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Goal: </a:t>
                </a:r>
                <a:r>
                  <a:rPr lang="en-US" dirty="0"/>
                  <a:t>design set of Gaussian mixtures which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mostly have tiny pairwise correlation with each other relative to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𝐈𝐝</m:t>
                        </m:r>
                      </m:e>
                    </m:d>
                  </m:oMath>
                </a14:m>
                <a:endParaRPr lang="en-US" b="1" dirty="0">
                  <a:solidFill>
                    <a:schemeClr val="accent3"/>
                  </a:solidFill>
                </a:endParaRPr>
              </a:p>
              <a:p>
                <a:pPr marL="0" indent="0">
                  <a:buNone/>
                </a:pPr>
                <a:endParaRPr lang="en-US" sz="100" b="1" dirty="0">
                  <a:solidFill>
                    <a:schemeClr val="accent3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3"/>
                    </a:solidFill>
                  </a:rPr>
                  <a:t>How to get tiny pairwise correlation?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Idea: </a:t>
                </a:r>
                <a:r>
                  <a:rPr lang="en-US" dirty="0"/>
                  <a:t>“moment matching”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4EA9944D-4771-FFAA-E679-992A36840E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5726793"/>
              </a:xfrm>
              <a:blipFill>
                <a:blip r:embed="rId2"/>
                <a:stretch>
                  <a:fillRect l="-1410" t="-2434" r="-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3">
                <a:extLst>
                  <a:ext uri="{FF2B5EF4-FFF2-40B4-BE49-F238E27FC236}">
                    <a16:creationId xmlns:a16="http://schemas.microsoft.com/office/drawing/2014/main" id="{28FECE58-272A-94DB-9A98-1EF8031306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3840" y="4157807"/>
                <a:ext cx="11704320" cy="2560493"/>
              </a:xfrm>
              <a:prstGeom prst="roundRect">
                <a:avLst>
                  <a:gd name="adj" fmla="val 6119"/>
                </a:avLst>
              </a:prstGeom>
              <a:solidFill>
                <a:schemeClr val="accent2">
                  <a:lumMod val="75000"/>
                  <a:alpha val="70000"/>
                </a:schemeClr>
              </a:solidFill>
              <a:ln w="12700" cap="flat" cmpd="sng" algn="ctr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91440" rIns="91440" bIns="91440" rtlCol="0" anchor="ctr" anchorCtr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Thm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[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Diakonikolas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-Kane-Stewart ‘17]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Let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A6B727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be a distribution over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A6B727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ℝ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whose first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A6B727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moments match those of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A6B727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𝑁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0,</m:t>
                        </m:r>
                        <m: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e>
                    </m: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i.e.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noFill/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noFill/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𝔼</m:t>
                        </m:r>
                      </m:e>
                      <m:sub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noFill/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𝒙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noFill/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~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noFill/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𝑨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noFill/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noFill/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noFill/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sup>
                            <m: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noFill/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𝒊</m:t>
                            </m:r>
                          </m:sup>
                        </m:sSup>
                      </m:e>
                    </m:d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noFill/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noFill/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noFill/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𝔼</m:t>
                        </m:r>
                      </m:e>
                      <m:sub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noFill/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𝒙</m:t>
                        </m:r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noFill/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~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noFill/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𝑵</m:t>
                        </m:r>
                        <m:d>
                          <m:dPr>
                            <m:ctrlP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noFill/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noFill/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𝟎</m:t>
                            </m:r>
                            <m: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noFill/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noFill/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𝟏</m:t>
                            </m:r>
                          </m:e>
                        </m:d>
                      </m:sub>
                    </m:sSub>
                    <m:d>
                      <m:dPr>
                        <m:begChr m:val="["/>
                        <m:endChr m:val="]"/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noFill/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noFill/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noFill/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sup>
                            <m: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noFill/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𝒊</m:t>
                            </m:r>
                          </m:sup>
                        </m:sSup>
                      </m:e>
                    </m:d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noFill/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for all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noFill/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noFill/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≤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noFill/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𝒊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noFill/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≤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noFill/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𝒎</m:t>
                    </m:r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noFill/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Then for any unit vectors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A6B727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𝑢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A6B727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A6B727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𝑣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𝑢</m:t>
                                  </m:r>
                                </m:sub>
                              </m:sSub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𝑣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  <m:d>
                            <m:d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0,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2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Id</m:t>
                              </m:r>
                            </m:e>
                          </m:d>
                        </m:sub>
                      </m:sSub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≤</m:t>
                      </m:r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6920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69200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69200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69200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𝑢</m:t>
                                  </m:r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69200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69200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6920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𝑚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6920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+1</m:t>
                          </m:r>
                        </m:sup>
                      </m:sSup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</m:t>
                              </m:r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</m:t>
                              </m:r>
                            </m:e>
                          </m:d>
                        </m:e>
                        <m:sub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  <m:d>
                            <m:d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0,</m:t>
                              </m:r>
                              <m:r>
                                <a:rPr kumimoji="0" lang="en-US" sz="2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6B727">
                      <a:lumMod val="40000"/>
                      <a:lumOff val="6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Content Placeholder 3">
                <a:extLst>
                  <a:ext uri="{FF2B5EF4-FFF2-40B4-BE49-F238E27FC236}">
                    <a16:creationId xmlns:a16="http://schemas.microsoft.com/office/drawing/2014/main" id="{28FECE58-272A-94DB-9A98-1EF8031306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4157807"/>
                <a:ext cx="11704320" cy="2560493"/>
              </a:xfrm>
              <a:prstGeom prst="roundRect">
                <a:avLst>
                  <a:gd name="adj" fmla="val 6119"/>
                </a:avLst>
              </a:prstGeom>
              <a:blipFill>
                <a:blip r:embed="rId3"/>
                <a:stretch>
                  <a:fillRect/>
                </a:stretch>
              </a:blipFill>
              <a:ln w="12700" cap="flat" cmpd="sng" algn="ctr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D661F92-84AB-5EFF-F103-F7940395299B}"/>
                  </a:ext>
                </a:extLst>
              </p:cNvPr>
              <p:cNvSpPr txBox="1"/>
              <p:nvPr/>
            </p:nvSpPr>
            <p:spPr>
              <a:xfrm>
                <a:off x="2783958" y="5145857"/>
                <a:ext cx="6624084" cy="584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EC306">
                                <a:lumMod val="60000"/>
                                <a:lumOff val="4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60000"/>
                                <a:lumOff val="4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𝔼</m:t>
                        </m:r>
                      </m:e>
                      <m:sub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60000"/>
                                <a:lumOff val="4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𝒙</m:t>
                        </m:r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60000"/>
                                <a:lumOff val="4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~</m:t>
                        </m:r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60000"/>
                                <a:lumOff val="4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𝑨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60000"/>
                                <a:lumOff val="4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EC306">
                                    <a:lumMod val="60000"/>
                                    <a:lumOff val="4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EC306">
                                    <a:lumMod val="60000"/>
                                    <a:lumOff val="4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sup>
                            <m: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EC306">
                                    <a:lumMod val="60000"/>
                                    <a:lumOff val="4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𝒊</m:t>
                            </m:r>
                          </m:sup>
                        </m:sSup>
                      </m:e>
                    </m:d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EC306">
                            <a:lumMod val="60000"/>
                            <a:lumOff val="4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60000"/>
                                <a:lumOff val="4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60000"/>
                                <a:lumOff val="4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𝔼</m:t>
                        </m:r>
                      </m:e>
                      <m:sub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60000"/>
                                <a:lumOff val="4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𝒙</m:t>
                        </m:r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60000"/>
                                <a:lumOff val="4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~</m:t>
                        </m:r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60000"/>
                                <a:lumOff val="4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𝑵</m:t>
                        </m:r>
                        <m:d>
                          <m:dPr>
                            <m:ctrlP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EC306">
                                    <a:lumMod val="60000"/>
                                    <a:lumOff val="4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EC306">
                                    <a:lumMod val="60000"/>
                                    <a:lumOff val="4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𝟎</m:t>
                            </m:r>
                            <m: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EC306">
                                    <a:lumMod val="60000"/>
                                    <a:lumOff val="4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EC306">
                                    <a:lumMod val="60000"/>
                                    <a:lumOff val="4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𝟏</m:t>
                            </m:r>
                          </m:e>
                        </m:d>
                      </m:sub>
                    </m:sSub>
                    <m:d>
                      <m:dPr>
                        <m:begChr m:val="["/>
                        <m:endChr m:val="]"/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60000"/>
                                <a:lumOff val="4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EC306">
                                    <a:lumMod val="60000"/>
                                    <a:lumOff val="4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EC306">
                                    <a:lumMod val="60000"/>
                                    <a:lumOff val="4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sup>
                            <m: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EC306">
                                    <a:lumMod val="60000"/>
                                    <a:lumOff val="4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𝒊</m:t>
                            </m:r>
                          </m:sup>
                        </m:sSup>
                      </m:e>
                    </m:d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for all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EC306">
                            <a:lumMod val="60000"/>
                            <a:lumOff val="4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EC306">
                            <a:lumMod val="60000"/>
                            <a:lumOff val="4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≤</m:t>
                    </m:r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EC306">
                            <a:lumMod val="60000"/>
                            <a:lumOff val="4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𝒊</m:t>
                    </m:r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EC306">
                            <a:lumMod val="60000"/>
                            <a:lumOff val="4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≤</m:t>
                    </m:r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EC306">
                            <a:lumMod val="60000"/>
                            <a:lumOff val="4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𝒎</m:t>
                    </m:r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EC306">
                      <a:lumMod val="60000"/>
                      <a:lumOff val="4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D661F92-84AB-5EFF-F103-F794039529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958" y="5145857"/>
                <a:ext cx="6624084" cy="584391"/>
              </a:xfrm>
              <a:prstGeom prst="rect">
                <a:avLst/>
              </a:prstGeom>
              <a:blipFill>
                <a:blip r:embed="rId4"/>
                <a:stretch>
                  <a:fillRect t="-8511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8570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D29B2-3E0C-91D9-D0A2-21DF5BB31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4502150" algn="l"/>
              </a:tabLst>
            </a:pPr>
            <a:r>
              <a:rPr lang="en-US" dirty="0"/>
              <a:t>HOW TO LOWER BOUND STATISTICAL DIMENSION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4EA9944D-4771-FFAA-E679-992A36840E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528027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General recipe for SQ lower bounds:</a:t>
                </a:r>
                <a:endParaRPr lang="en-US" sz="4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Construct </a:t>
                </a:r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1-dimensional moment-matching example </a:t>
                </a:r>
                <a:r>
                  <a:rPr lang="en-US" sz="2800" dirty="0"/>
                  <a:t>using a distribution from the distribution family in question (e.g. Gaussian mixtures) </a:t>
                </a:r>
                <a:r>
                  <a:rPr lang="en-US" sz="2800" b="1" dirty="0">
                    <a:solidFill>
                      <a:schemeClr val="accent3"/>
                    </a:solidFill>
                  </a:rPr>
                  <a:t>---- highly problem-specific, this is where all the hard work goes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“Hide” it along some direction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2800" dirty="0"/>
                  <a:t> should still be a member of the distribution family)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Hard for any SQ algorithm to distinguish whether samples come from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2800" dirty="0"/>
                  <a:t> or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(0,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Id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using either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DF532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DF5327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DF532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DF5327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p>
                            <m:r>
                              <a:rPr lang="el-GR" sz="2800" b="1">
                                <a:solidFill>
                                  <a:srgbClr val="DF532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𝛀</m:t>
                            </m:r>
                            <m:d>
                              <m:dPr>
                                <m:ctrlPr>
                                  <a:rPr lang="en-US" sz="2800" b="1" i="1">
                                    <a:solidFill>
                                      <a:srgbClr val="DF5327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solidFill>
                                      <a:srgbClr val="DF5327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sup>
                        </m:sSup>
                      </m:sup>
                    </m:sSup>
                  </m:oMath>
                </a14:m>
                <a:r>
                  <a:rPr lang="en-US" sz="2800" dirty="0"/>
                  <a:t> tolerance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rgbClr val="DF532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DF5327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DF5327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l-GR" sz="2800" b="1" i="0">
                            <a:solidFill>
                              <a:srgbClr val="DF53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𝛀</m:t>
                        </m:r>
                        <m:d>
                          <m:dPr>
                            <m:ctrlPr>
                              <a:rPr lang="en-US" sz="2800" b="1" i="1">
                                <a:solidFill>
                                  <a:srgbClr val="DF532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rgbClr val="DF532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800" dirty="0"/>
                  <a:t> tolerance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4EA9944D-4771-FFAA-E679-992A36840E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5280270"/>
              </a:xfrm>
              <a:blipFill>
                <a:blip r:embed="rId2"/>
                <a:stretch>
                  <a:fillRect l="-1193" t="-2158" r="-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22EE207-B1CC-BA7B-A508-BCCBF6271C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3840" y="5193925"/>
                <a:ext cx="11704320" cy="1465816"/>
              </a:xfrm>
              <a:prstGeom prst="roundRect">
                <a:avLst>
                  <a:gd name="adj" fmla="val 6119"/>
                </a:avLst>
              </a:prstGeom>
              <a:solidFill>
                <a:schemeClr val="accent2">
                  <a:lumMod val="75000"/>
                  <a:alpha val="70000"/>
                </a:schemeClr>
              </a:solidFill>
              <a:ln w="12700" cap="flat" cmpd="sng" algn="ctr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91440" rIns="91440" bIns="91440" rtlCol="0" anchor="ctr" anchorCtr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Thm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[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Diakonikolas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-Kane-Stewart ‘17]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Any SQ algorithm that learns general mixtures of Gaussians, i.e. of the form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=1</m:t>
                        </m:r>
                      </m:sub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418AB3">
                                    <a:lumMod val="40000"/>
                                    <a:lumOff val="60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418AB3">
                                    <a:lumMod val="40000"/>
                                    <a:lumOff val="60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418AB3">
                                    <a:lumMod val="40000"/>
                                    <a:lumOff val="60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418AB3">
                                    <a:lumMod val="40000"/>
                                    <a:lumOff val="60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418AB3">
                                        <a:lumMod val="40000"/>
                                        <a:lumOff val="60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418AB3">
                                        <a:lumMod val="40000"/>
                                        <a:lumOff val="60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418AB3">
                                        <a:lumMod val="40000"/>
                                        <a:lumOff val="60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rgbClr val="418AB3">
                                    <a:lumMod val="40000"/>
                                    <a:lumOff val="60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418AB3">
                                        <a:lumMod val="40000"/>
                                        <a:lumOff val="60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sz="2800" i="1">
                                    <a:solidFill>
                                      <a:srgbClr val="418AB3">
                                        <a:lumMod val="40000"/>
                                        <a:lumOff val="60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418AB3">
                                        <a:lumMod val="40000"/>
                                        <a:lumOff val="60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18AB3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requires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DF53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DF53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e>
                      <m:sup>
                        <m:sSup>
                          <m:sSupPr>
                            <m:ctrlP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DF5327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DF5327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𝒅</m:t>
                            </m:r>
                          </m:e>
                          <m:sup>
                            <m: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DF5327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𝛀</m:t>
                            </m:r>
                            <m:d>
                              <m:dPr>
                                <m:ctrlPr>
                                  <a:rPr kumimoji="0" lang="en-US" sz="2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DF5327"/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sz="2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DF5327"/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sup>
                        </m:sSup>
                      </m:sup>
                    </m:sSup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DF5327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queries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DF53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DF53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𝒅</m:t>
                        </m:r>
                      </m:e>
                      <m:sup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DF53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el-GR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DF53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𝜴</m:t>
                        </m:r>
                        <m:d>
                          <m:dPr>
                            <m:ctrlP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DF5327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DF5327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e>
                        </m:d>
                      </m:sup>
                    </m:sSup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tolerance.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22EE207-B1CC-BA7B-A508-BCCBF6271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5193925"/>
                <a:ext cx="11704320" cy="1465816"/>
              </a:xfrm>
              <a:prstGeom prst="roundRect">
                <a:avLst>
                  <a:gd name="adj" fmla="val 6119"/>
                </a:avLst>
              </a:prstGeom>
              <a:blipFill>
                <a:blip r:embed="rId3"/>
                <a:stretch>
                  <a:fillRect/>
                </a:stretch>
              </a:blipFill>
              <a:ln w="12700" cap="flat" cmpd="sng" algn="ctr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268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F04D7-029D-5AD4-9CA2-B7ACD7DC1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GENERATIVE MODELS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26DF047-A7B6-D8A1-D3B3-823026BCB70E}"/>
              </a:ext>
            </a:extLst>
          </p:cNvPr>
          <p:cNvGrpSpPr/>
          <p:nvPr/>
        </p:nvGrpSpPr>
        <p:grpSpPr>
          <a:xfrm>
            <a:off x="243840" y="1231427"/>
            <a:ext cx="3822370" cy="5273778"/>
            <a:chOff x="243840" y="1231427"/>
            <a:chExt cx="3822370" cy="52737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ounded Rectangle 11">
                  <a:extLst>
                    <a:ext uri="{FF2B5EF4-FFF2-40B4-BE49-F238E27FC236}">
                      <a16:creationId xmlns:a16="http://schemas.microsoft.com/office/drawing/2014/main" id="{280DF2DD-C8FF-ADC3-03A5-E5BD0BB94E79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671282" y="1231427"/>
                  <a:ext cx="394928" cy="5273778"/>
                </a:xfrm>
                <a:prstGeom prst="roundRect">
                  <a:avLst>
                    <a:gd name="adj" fmla="val 12228"/>
                  </a:avLst>
                </a:prstGeom>
                <a:solidFill>
                  <a:schemeClr val="accent2">
                    <a:alpha val="70000"/>
                  </a:schemeClr>
                </a:solidFill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A6B727">
                                <a:lumMod val="20000"/>
                                <a:lumOff val="8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A6B727">
                                <a:lumMod val="20000"/>
                                <a:lumOff val="8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2" name="Rounded Rectangle 11">
                  <a:extLst>
                    <a:ext uri="{FF2B5EF4-FFF2-40B4-BE49-F238E27FC236}">
                      <a16:creationId xmlns:a16="http://schemas.microsoft.com/office/drawing/2014/main" id="{280DF2DD-C8FF-ADC3-03A5-E5BD0BB94E7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1282" y="1231427"/>
                  <a:ext cx="394928" cy="5273778"/>
                </a:xfrm>
                <a:prstGeom prst="roundRect">
                  <a:avLst>
                    <a:gd name="adj" fmla="val 12228"/>
                  </a:avLst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Trapezoid 3">
              <a:extLst>
                <a:ext uri="{FF2B5EF4-FFF2-40B4-BE49-F238E27FC236}">
                  <a16:creationId xmlns:a16="http://schemas.microsoft.com/office/drawing/2014/main" id="{011547F2-DC87-1FB7-6F67-059D840AA9E5}"/>
                </a:ext>
              </a:extLst>
            </p:cNvPr>
            <p:cNvSpPr>
              <a:spLocks/>
            </p:cNvSpPr>
            <p:nvPr/>
          </p:nvSpPr>
          <p:spPr>
            <a:xfrm rot="16200000">
              <a:off x="-414755" y="2495401"/>
              <a:ext cx="5139560" cy="2757650"/>
            </a:xfrm>
            <a:prstGeom prst="trapezoid">
              <a:avLst>
                <a:gd name="adj" fmla="val 57670"/>
              </a:avLst>
            </a:prstGeom>
            <a:solidFill>
              <a:srgbClr val="446996">
                <a:alpha val="70000"/>
              </a:srgb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ounded Rectangle 4">
                  <a:extLst>
                    <a:ext uri="{FF2B5EF4-FFF2-40B4-BE49-F238E27FC236}">
                      <a16:creationId xmlns:a16="http://schemas.microsoft.com/office/drawing/2014/main" id="{7F03CB9E-28F9-0439-1BEE-D854D512791B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43840" y="2898311"/>
                  <a:ext cx="394928" cy="1940010"/>
                </a:xfrm>
                <a:prstGeom prst="roundRect">
                  <a:avLst>
                    <a:gd name="adj" fmla="val 12228"/>
                  </a:avLst>
                </a:prstGeom>
                <a:solidFill>
                  <a:schemeClr val="accent3">
                    <a:lumMod val="75000"/>
                    <a:alpha val="70000"/>
                  </a:schemeClr>
                </a:solidFill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69200">
                                <a:lumMod val="20000"/>
                                <a:lumOff val="8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69200">
                                <a:lumMod val="20000"/>
                                <a:lumOff val="8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𝑔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69200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" name="Rounded Rectangle 4">
                  <a:extLst>
                    <a:ext uri="{FF2B5EF4-FFF2-40B4-BE49-F238E27FC236}">
                      <a16:creationId xmlns:a16="http://schemas.microsoft.com/office/drawing/2014/main" id="{7F03CB9E-28F9-0439-1BEE-D854D51279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840" y="2898311"/>
                  <a:ext cx="394928" cy="1940010"/>
                </a:xfrm>
                <a:prstGeom prst="roundRect">
                  <a:avLst>
                    <a:gd name="adj" fmla="val 12228"/>
                  </a:avLst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8E5BDDB-E221-D442-0515-3A096BE1D9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lum bright="70000" contrast="-70000"/>
            </a:blip>
            <a:srcRect b="18455"/>
            <a:stretch/>
          </p:blipFill>
          <p:spPr>
            <a:xfrm rot="10800000">
              <a:off x="590645" y="2000097"/>
              <a:ext cx="3128760" cy="373643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AFE4F4A2-4BB5-4786-EB8E-B2C306AAB25F}"/>
                    </a:ext>
                  </a:extLst>
                </p:cNvPr>
                <p:cNvSpPr txBox="1"/>
                <p:nvPr/>
              </p:nvSpPr>
              <p:spPr>
                <a:xfrm>
                  <a:off x="1730961" y="5736528"/>
                  <a:ext cx="45320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18AB3">
                                <a:lumMod val="20000"/>
                                <a:lumOff val="8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𝐹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18AB3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AFE4F4A2-4BB5-4786-EB8E-B2C306AAB2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0961" y="5736528"/>
                  <a:ext cx="453201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759E5487-05AF-A71D-CFC9-BE9102184F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38243" y="1433194"/>
                <a:ext cx="7747347" cy="487023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:</a:t>
                </a:r>
                <a:r>
                  <a:rPr lang="en-US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 </a:t>
                </a:r>
                <a:r>
                  <a:rPr lang="en-US" dirty="0"/>
                  <a:t>parametric function (e.g. a neural network)</a:t>
                </a:r>
              </a:p>
              <a:p>
                <a:pPr marL="0" indent="0">
                  <a:buNone/>
                </a:pPr>
                <a:endParaRPr lang="en-US" sz="1050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Goal:</a:t>
                </a:r>
                <a:r>
                  <a:rPr lang="en-US" dirty="0"/>
                  <a:t> given samples from some real-world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, produce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for which the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pushforward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b="1" i="1" dirty="0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US" b="1" i="1" dirty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dirty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0" dirty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𝐈𝐝</m:t>
                        </m:r>
                      </m:e>
                    </m:d>
                    <m:r>
                      <a:rPr lang="en-US" b="1" i="1" dirty="0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dirty="0"/>
              </a:p>
              <a:p>
                <a:pPr marL="342900" indent="0">
                  <a:buNone/>
                </a:pPr>
                <a:r>
                  <a:rPr lang="en-US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To sample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0,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Id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:</a:t>
                </a:r>
              </a:p>
              <a:p>
                <a:pPr marL="8572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Nature samples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(0,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Id</m:t>
                    </m:r>
                    <m:r>
                      <a:rPr lang="en-US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3">
                      <a:lumMod val="60000"/>
                      <a:lumOff val="40000"/>
                    </a:schemeClr>
                  </a:solidFill>
                </a:endParaRPr>
              </a:p>
              <a:p>
                <a:pPr marL="8572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We observe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endParaRPr lang="en-US" dirty="0">
                  <a:solidFill>
                    <a:schemeClr val="bg2">
                      <a:lumMod val="9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1050" dirty="0"/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759E5487-05AF-A71D-CFC9-BE9102184F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38243" y="1433194"/>
                <a:ext cx="7747347" cy="4870235"/>
              </a:xfrm>
              <a:blipFill>
                <a:blip r:embed="rId6"/>
                <a:stretch>
                  <a:fillRect l="-2128" t="-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674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2CED8-B50D-E18D-91EE-5D4C25D3F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711325"/>
            <a:ext cx="11704320" cy="3435350"/>
          </a:xfrm>
        </p:spPr>
        <p:txBody>
          <a:bodyPr numCol="1" anchor="ctr" anchorCtr="0"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Statistical query lower bounds for supervised problems</a:t>
            </a:r>
          </a:p>
          <a:p>
            <a:pPr marL="0" indent="0" algn="ctr">
              <a:buNone/>
            </a:pPr>
            <a:r>
              <a:rPr lang="en-US" sz="28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(statistical query dimension, application to MLP)</a:t>
            </a:r>
          </a:p>
          <a:p>
            <a:pPr marL="0" indent="0" algn="ctr">
              <a:buNone/>
            </a:pPr>
            <a:endParaRPr lang="en-US" sz="1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Statistical query lower bounds for unsupervised problems</a:t>
            </a:r>
          </a:p>
          <a:p>
            <a:pPr marL="0" indent="0" algn="ctr">
              <a:buNone/>
            </a:pPr>
            <a:r>
              <a:rPr lang="en-US" sz="28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(statistical dimension, moment matching, applications)</a:t>
            </a:r>
          </a:p>
        </p:txBody>
      </p:sp>
    </p:spTree>
    <p:extLst>
      <p:ext uri="{BB962C8B-B14F-4D97-AF65-F5344CB8AC3E}">
        <p14:creationId xmlns:p14="http://schemas.microsoft.com/office/powerpoint/2010/main" val="41807295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471A9-30C9-A04E-B29A-C8633592A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LEARNING GENERATIVE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C4D38D53-76B2-7ED1-E91D-E99A20CB15C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3839" y="4135191"/>
                <a:ext cx="11704319" cy="2226049"/>
              </a:xfrm>
              <a:prstGeom prst="roundRect">
                <a:avLst>
                  <a:gd name="adj" fmla="val 6119"/>
                </a:avLst>
              </a:prstGeom>
              <a:solidFill>
                <a:schemeClr val="accent2">
                  <a:lumMod val="75000"/>
                  <a:alpha val="70000"/>
                </a:schemeClr>
              </a:solid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tIns="91440" bIns="91440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Thm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5E5E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[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5E5E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-Li-Li ‘22]: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For learning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pushforwards under 1-hidden-layer MLPs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A6B727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ℝ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A6B727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𝑟</m:t>
                        </m:r>
                      </m:sup>
                    </m:sSup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A6B727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→</m:t>
                    </m:r>
                    <m:sSup>
                      <m:sSup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A6B727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A6B727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ℝ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A6B727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𝑑</m:t>
                        </m:r>
                      </m:sup>
                    </m:sSup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with poly-bounded weights and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EC306">
                            <a:lumMod val="60000"/>
                            <a:lumOff val="4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𝒌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EC306">
                            <a:lumMod val="60000"/>
                            <a:lumOff val="4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EC306">
                            <a:lumMod val="60000"/>
                            <a:lumOff val="4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𝑶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EC306">
                            <a:lumMod val="60000"/>
                            <a:lumOff val="4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func>
                      <m:func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EC306">
                                <a:lumMod val="60000"/>
                                <a:lumOff val="4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en-US" sz="3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EC306">
                                <a:lumMod val="60000"/>
                                <a:lumOff val="4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𝐥𝐨𝐠</m:t>
                        </m:r>
                      </m:fName>
                      <m:e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EC306">
                                <a:lumMod val="60000"/>
                                <a:lumOff val="4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𝒓</m:t>
                        </m:r>
                      </m:e>
                    </m:func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EC306">
                            <a:lumMod val="60000"/>
                            <a:lumOff val="4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neurons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any SQ algorithm requires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DF5327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superpolynomially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DF5327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many queries or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DF5327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superpolynomial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DF5327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inverse tolerance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A6B727">
                      <a:lumMod val="20000"/>
                      <a:lumOff val="8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C4D38D53-76B2-7ED1-E91D-E99A20CB15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39" y="4135191"/>
                <a:ext cx="11704319" cy="2226049"/>
              </a:xfrm>
              <a:prstGeom prst="roundRect">
                <a:avLst>
                  <a:gd name="adj" fmla="val 6119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EE35563-8F3F-436C-C6E4-B5221672C618}"/>
                  </a:ext>
                </a:extLst>
              </p:cNvPr>
              <p:cNvSpPr txBox="1"/>
              <p:nvPr/>
            </p:nvSpPr>
            <p:spPr>
              <a:xfrm>
                <a:off x="9811970" y="110003"/>
                <a:ext cx="232961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18AB3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𝑟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18AB3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input dimension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18AB3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18AB3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</a:t>
                </a:r>
                <a:r>
                  <a:rPr kumimoji="0" 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418AB3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18AB3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output dimension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EE35563-8F3F-436C-C6E4-B5221672C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1970" y="110003"/>
                <a:ext cx="2329612" cy="707886"/>
              </a:xfrm>
              <a:prstGeom prst="rect">
                <a:avLst/>
              </a:prstGeom>
              <a:blipFill>
                <a:blip r:embed="rId4"/>
                <a:stretch>
                  <a:fillRect l="-541" t="-5263" r="-2703" b="-19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C5F616B1-8E8D-E10D-E959-F048B47F9ADA}"/>
              </a:ext>
            </a:extLst>
          </p:cNvPr>
          <p:cNvGrpSpPr/>
          <p:nvPr/>
        </p:nvGrpSpPr>
        <p:grpSpPr>
          <a:xfrm>
            <a:off x="1168395" y="1155594"/>
            <a:ext cx="2222915" cy="2629597"/>
            <a:chOff x="243838" y="1231427"/>
            <a:chExt cx="3822372" cy="52737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ounded Rectangle 3">
                  <a:extLst>
                    <a:ext uri="{FF2B5EF4-FFF2-40B4-BE49-F238E27FC236}">
                      <a16:creationId xmlns:a16="http://schemas.microsoft.com/office/drawing/2014/main" id="{8DC2C6E3-1DF3-A78A-419E-056C9DA6DA0E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671282" y="1231427"/>
                  <a:ext cx="394928" cy="5273778"/>
                </a:xfrm>
                <a:prstGeom prst="roundRect">
                  <a:avLst>
                    <a:gd name="adj" fmla="val 12228"/>
                  </a:avLst>
                </a:prstGeom>
                <a:solidFill>
                  <a:schemeClr val="accent2">
                    <a:alpha val="70000"/>
                  </a:schemeClr>
                </a:solidFill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A6B727">
                                <a:lumMod val="20000"/>
                                <a:lumOff val="8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A6B727">
                                <a:lumMod val="20000"/>
                                <a:lumOff val="8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" name="Rounded Rectangle 3">
                  <a:extLst>
                    <a:ext uri="{FF2B5EF4-FFF2-40B4-BE49-F238E27FC236}">
                      <a16:creationId xmlns:a16="http://schemas.microsoft.com/office/drawing/2014/main" id="{8DC2C6E3-1DF3-A78A-419E-056C9DA6DA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1282" y="1231427"/>
                  <a:ext cx="394928" cy="5273778"/>
                </a:xfrm>
                <a:prstGeom prst="roundRect">
                  <a:avLst>
                    <a:gd name="adj" fmla="val 12228"/>
                  </a:avLst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rapezoid 7">
              <a:extLst>
                <a:ext uri="{FF2B5EF4-FFF2-40B4-BE49-F238E27FC236}">
                  <a16:creationId xmlns:a16="http://schemas.microsoft.com/office/drawing/2014/main" id="{9DF1BBF8-BB20-DCE3-E9DF-D7765FB3B546}"/>
                </a:ext>
              </a:extLst>
            </p:cNvPr>
            <p:cNvSpPr>
              <a:spLocks/>
            </p:cNvSpPr>
            <p:nvPr/>
          </p:nvSpPr>
          <p:spPr>
            <a:xfrm rot="16200000">
              <a:off x="-414755" y="2495401"/>
              <a:ext cx="5139560" cy="2757650"/>
            </a:xfrm>
            <a:prstGeom prst="trapezoid">
              <a:avLst>
                <a:gd name="adj" fmla="val 57670"/>
              </a:avLst>
            </a:prstGeom>
            <a:solidFill>
              <a:srgbClr val="446996">
                <a:alpha val="70000"/>
              </a:srgb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ounded Rectangle 8">
                  <a:extLst>
                    <a:ext uri="{FF2B5EF4-FFF2-40B4-BE49-F238E27FC236}">
                      <a16:creationId xmlns:a16="http://schemas.microsoft.com/office/drawing/2014/main" id="{1D1AF90F-742A-3987-2A38-6825950B3788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43838" y="3178648"/>
                  <a:ext cx="394930" cy="1407390"/>
                </a:xfrm>
                <a:prstGeom prst="roundRect">
                  <a:avLst>
                    <a:gd name="adj" fmla="val 12228"/>
                  </a:avLst>
                </a:prstGeom>
                <a:solidFill>
                  <a:schemeClr val="accent3">
                    <a:lumMod val="75000"/>
                    <a:alpha val="70000"/>
                  </a:schemeClr>
                </a:solidFill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69200">
                                <a:lumMod val="20000"/>
                                <a:lumOff val="8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69200">
                                <a:lumMod val="20000"/>
                                <a:lumOff val="8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𝑔</m:t>
                        </m:r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69200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9" name="Rounded Rectangle 8">
                  <a:extLst>
                    <a:ext uri="{FF2B5EF4-FFF2-40B4-BE49-F238E27FC236}">
                      <a16:creationId xmlns:a16="http://schemas.microsoft.com/office/drawing/2014/main" id="{1D1AF90F-742A-3987-2A38-6825950B378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838" y="3178648"/>
                  <a:ext cx="394930" cy="1407390"/>
                </a:xfrm>
                <a:prstGeom prst="roundRect">
                  <a:avLst>
                    <a:gd name="adj" fmla="val 12228"/>
                  </a:avLst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587355E-60FD-B3E8-D308-60AF544ACC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lum bright="70000" contrast="-70000"/>
            </a:blip>
            <a:srcRect b="18455"/>
            <a:stretch/>
          </p:blipFill>
          <p:spPr>
            <a:xfrm rot="10800000">
              <a:off x="590645" y="2000097"/>
              <a:ext cx="3128760" cy="373643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0FE056C-3DB2-138A-4ABD-745AF41CC09A}"/>
                    </a:ext>
                  </a:extLst>
                </p:cNvPr>
                <p:cNvSpPr txBox="1"/>
                <p:nvPr/>
              </p:nvSpPr>
              <p:spPr>
                <a:xfrm>
                  <a:off x="1730961" y="5736527"/>
                  <a:ext cx="666611" cy="7407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18AB3">
                                <a:lumMod val="20000"/>
                                <a:lumOff val="8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𝐹</m:t>
                        </m:r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18AB3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0FE056C-3DB2-138A-4ABD-745AF41CC0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0961" y="5736527"/>
                  <a:ext cx="666611" cy="74071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6E71FA2-85FE-7AD4-2FA7-3E5E88F34647}"/>
                  </a:ext>
                </a:extLst>
              </p:cNvPr>
              <p:cNvSpPr txBox="1"/>
              <p:nvPr/>
            </p:nvSpPr>
            <p:spPr>
              <a:xfrm>
                <a:off x="3933759" y="1330347"/>
                <a:ext cx="7043017" cy="13946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C306">
                              <a:lumMod val="60000"/>
                              <a:lumOff val="4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𝐹</m:t>
                      </m:r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𝑗</m:t>
                          </m:r>
                        </m:sub>
                      </m:sSub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C306">
                              <a:lumMod val="60000"/>
                              <a:lumOff val="4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</m:sup>
                        <m:e>
                          <m:sSubSup>
                            <m:sSubSup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𝜆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𝑖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EC306">
                                          <a:lumMod val="60000"/>
                                          <a:lumOff val="4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EC306">
                                          <a:lumMod val="60000"/>
                                          <a:lumOff val="4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𝑗</m:t>
                                  </m:r>
                                </m:e>
                              </m:d>
                            </m:sup>
                          </m:sSubSup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kumimoji="0" lang="en-US" sz="32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ReLU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EC306">
                                          <a:lumMod val="60000"/>
                                          <a:lumOff val="4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kumimoji="0" lang="en-US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FEC306">
                                              <a:lumMod val="60000"/>
                                              <a:lumOff val="4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kumimoji="0" lang="en-US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FEC306">
                                              <a:lumMod val="60000"/>
                                              <a:lumOff val="4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kumimoji="0" lang="en-US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FEC306">
                                              <a:lumMod val="60000"/>
                                              <a:lumOff val="4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kumimoji="0" lang="en-US" sz="32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FEC306">
                                                  <a:lumMod val="60000"/>
                                                  <a:lumOff val="40000"/>
                                                </a:srgbClr>
                                              </a:solidFill>
                                              <a:effectLst>
                                                <a:outerShdw blurRad="50800" dist="38100" dir="2700000" algn="tl" rotWithShape="0">
                                                  <a:prstClr val="black">
                                                    <a:alpha val="40000"/>
                                                  </a:prstClr>
                                                </a:outerShdw>
                                              </a:effectLst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0" lang="en-US" sz="32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FEC306">
                                                  <a:lumMod val="60000"/>
                                                  <a:lumOff val="40000"/>
                                                </a:srgbClr>
                                              </a:solidFill>
                                              <a:effectLst>
                                                <a:outerShdw blurRad="50800" dist="38100" dir="2700000" algn="tl" rotWithShape="0">
                                                  <a:prstClr val="black">
                                                    <a:alpha val="40000"/>
                                                  </a:prstClr>
                                                </a:outerShdw>
                                              </a:effectLst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sup>
                                  </m:sSubSup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EC306">
                                          <a:lumMod val="60000"/>
                                          <a:lumOff val="4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EC306">
                                          <a:lumMod val="60000"/>
                                          <a:lumOff val="4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EC306">
                                          <a:lumMod val="60000"/>
                                          <a:lumOff val="4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EC306">
                                          <a:lumMod val="60000"/>
                                          <a:lumOff val="4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EC306">
                                          <a:lumMod val="60000"/>
                                          <a:lumOff val="4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𝑖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kumimoji="0" lang="en-US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FEC306">
                                              <a:lumMod val="60000"/>
                                              <a:lumOff val="4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FEC306">
                                              <a:lumMod val="60000"/>
                                              <a:lumOff val="4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𝑗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EC306">
                      <a:lumMod val="60000"/>
                      <a:lumOff val="4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6E71FA2-85FE-7AD4-2FA7-3E5E88F346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3759" y="1330347"/>
                <a:ext cx="7043017" cy="1394677"/>
              </a:xfrm>
              <a:prstGeom prst="rect">
                <a:avLst/>
              </a:prstGeom>
              <a:blipFill>
                <a:blip r:embed="rId9"/>
                <a:stretch>
                  <a:fillRect l="-1259" t="-114414" b="-181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234E922E-5107-FE05-61CC-1D0F3AF81178}"/>
              </a:ext>
            </a:extLst>
          </p:cNvPr>
          <p:cNvSpPr txBox="1"/>
          <p:nvPr/>
        </p:nvSpPr>
        <p:spPr>
          <a:xfrm>
            <a:off x="4347781" y="2786101"/>
            <a:ext cx="62149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18AB3">
                    <a:lumMod val="40000"/>
                    <a:lumOff val="6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“world’s simplest generative model”</a:t>
            </a:r>
          </a:p>
        </p:txBody>
      </p:sp>
    </p:spTree>
    <p:extLst>
      <p:ext uri="{BB962C8B-B14F-4D97-AF65-F5344CB8AC3E}">
        <p14:creationId xmlns:p14="http://schemas.microsoft.com/office/powerpoint/2010/main" val="1785930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D27E1-5488-D9B9-3393-3073CA8B3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SKETCH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F794E5-A962-A12E-C622-9216FBA5C7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39" y="1294411"/>
                <a:ext cx="11704320" cy="528027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Key technical ingredient: </a:t>
                </a:r>
                <a:r>
                  <a:rPr lang="en-US" dirty="0"/>
                  <a:t>construct 1D pushforward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which matches all low-order moments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en-US" b="0" dirty="0"/>
              </a:p>
              <a:p>
                <a:pPr marL="0" indent="0">
                  <a:buNone/>
                </a:pPr>
                <a:endParaRPr lang="en-US" sz="500" b="0" dirty="0"/>
              </a:p>
              <a:p>
                <a:pPr marL="460375" indent="0">
                  <a:buNone/>
                </a:pPr>
                <a:r>
                  <a:rPr lang="en-US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Can then construct a high-dimensional pushforward which is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b="1" dirty="0">
                    <a:solidFill>
                      <a:schemeClr val="accent6"/>
                    </a:solidFill>
                  </a:rPr>
                  <a:t> along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 and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Gaussian along all directions orthogonal to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</a:t>
                </a:r>
                <a:endParaRPr lang="en-US" b="1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F794E5-A962-A12E-C622-9216FBA5C7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39" y="1294411"/>
                <a:ext cx="11704320" cy="5280271"/>
              </a:xfrm>
              <a:blipFill>
                <a:blip r:embed="rId2"/>
                <a:stretch>
                  <a:fillRect l="-1410" t="-2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F77CFA4-C120-05EE-6402-76BBBFB1AA38}"/>
                  </a:ext>
                </a:extLst>
              </p:cNvPr>
              <p:cNvSpPr txBox="1"/>
              <p:nvPr/>
            </p:nvSpPr>
            <p:spPr>
              <a:xfrm>
                <a:off x="3041649" y="3639705"/>
                <a:ext cx="61087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C306">
                                  <a:lumMod val="20000"/>
                                  <a:lumOff val="8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C306">
                                  <a:lumMod val="20000"/>
                                  <a:lumOff val="8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𝐹</m:t>
                          </m:r>
                        </m:e>
                        <m:sup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C306">
                                  <a:lumMod val="20000"/>
                                  <a:lumOff val="8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C306">
                                  <a:lumMod val="20000"/>
                                  <a:lumOff val="8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C306">
                                  <a:lumMod val="20000"/>
                                  <a:lumOff val="8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𝑔</m:t>
                          </m:r>
                        </m:e>
                      </m:d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C306">
                              <a:lumMod val="20000"/>
                              <a:lumOff val="8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C306">
                              <a:lumMod val="20000"/>
                              <a:lumOff val="8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𝑈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C306">
                              <a:lumMod val="20000"/>
                              <a:lumOff val="8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⋅(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C306">
                              <a:lumMod val="20000"/>
                              <a:lumOff val="8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C306">
                                  <a:lumMod val="20000"/>
                                  <a:lumOff val="8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𝑔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C306">
                              <a:lumMod val="20000"/>
                              <a:lumOff val="8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C306">
                                  <a:lumMod val="20000"/>
                                  <a:lumOff val="8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C306">
                                  <a:lumMod val="20000"/>
                                  <a:lumOff val="8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𝑔</m:t>
                          </m:r>
                        </m:e>
                        <m:sub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C306">
                                  <a:lumMod val="20000"/>
                                  <a:lumOff val="8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C306">
                              <a:lumMod val="20000"/>
                              <a:lumOff val="8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,…,</m:t>
                      </m:r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C306">
                                  <a:lumMod val="20000"/>
                                  <a:lumOff val="8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C306">
                                  <a:lumMod val="20000"/>
                                  <a:lumOff val="8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𝑔</m:t>
                          </m:r>
                        </m:e>
                        <m:sub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C306">
                                  <a:lumMod val="20000"/>
                                  <a:lumOff val="8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</m:t>
                          </m:r>
                        </m:sub>
                      </m:sSub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C306">
                              <a:lumMod val="20000"/>
                              <a:lumOff val="8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EC306">
                      <a:lumMod val="20000"/>
                      <a:lumOff val="8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F77CFA4-C120-05EE-6402-76BBBFB1AA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1649" y="3639705"/>
                <a:ext cx="6108700" cy="584775"/>
              </a:xfrm>
              <a:prstGeom prst="rect">
                <a:avLst/>
              </a:prstGeom>
              <a:blipFill>
                <a:blip r:embed="rId3"/>
                <a:stretch>
                  <a:fillRect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613498A6-C351-996F-295E-554A414B54F6}"/>
              </a:ext>
            </a:extLst>
          </p:cNvPr>
          <p:cNvGrpSpPr/>
          <p:nvPr/>
        </p:nvGrpSpPr>
        <p:grpSpPr>
          <a:xfrm>
            <a:off x="8458998" y="3639705"/>
            <a:ext cx="3733002" cy="2533385"/>
            <a:chOff x="10527275" y="17500179"/>
            <a:chExt cx="5652170" cy="38358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3A738F1-F241-0D5E-6EE6-E9EFEBA2A3C5}"/>
                </a:ext>
              </a:extLst>
            </p:cNvPr>
            <p:cNvSpPr/>
            <p:nvPr/>
          </p:nvSpPr>
          <p:spPr>
            <a:xfrm rot="1800000">
              <a:off x="10527275" y="20176040"/>
              <a:ext cx="4106583" cy="914400"/>
            </a:xfrm>
            <a:prstGeom prst="ellipse">
              <a:avLst/>
            </a:prstGeom>
            <a:noFill/>
            <a:ln w="38100" cap="flat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32653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endParaRP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C8101435-1B5C-995C-F581-F8775E5C1AD2}"/>
                </a:ext>
              </a:extLst>
            </p:cNvPr>
            <p:cNvCxnSpPr/>
            <p:nvPr/>
          </p:nvCxnSpPr>
          <p:spPr>
            <a:xfrm flipV="1">
              <a:off x="11993326" y="17500179"/>
              <a:ext cx="2720297" cy="3835820"/>
            </a:xfrm>
            <a:prstGeom prst="straightConnector1">
              <a:avLst/>
            </a:prstGeom>
            <a:noFill/>
            <a:ln w="63500" cap="flat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 lim="800000"/>
              <a:tailEnd type="stealth" w="lg" len="lg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E7B0920-675C-BD44-59C9-FB7BCDB41C1A}"/>
                </a:ext>
              </a:extLst>
            </p:cNvPr>
            <p:cNvSpPr/>
            <p:nvPr/>
          </p:nvSpPr>
          <p:spPr>
            <a:xfrm rot="1800000">
              <a:off x="12072862" y="18054942"/>
              <a:ext cx="4106583" cy="914400"/>
            </a:xfrm>
            <a:prstGeom prst="ellipse">
              <a:avLst/>
            </a:prstGeom>
            <a:noFill/>
            <a:ln w="38100" cap="flat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32653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65E19AC-CC9E-94C6-A2BF-2B678DF56ED6}"/>
                </a:ext>
              </a:extLst>
            </p:cNvPr>
            <p:cNvSpPr/>
            <p:nvPr/>
          </p:nvSpPr>
          <p:spPr>
            <a:xfrm rot="1800000">
              <a:off x="11263168" y="19079449"/>
              <a:ext cx="4106583" cy="914400"/>
            </a:xfrm>
            <a:prstGeom prst="ellipse">
              <a:avLst/>
            </a:prstGeom>
            <a:noFill/>
            <a:ln w="38100" cap="flat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32653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C091667-204E-A0DA-DCA7-1D5BF7E4D8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956214" y="18271405"/>
              <a:ext cx="276900" cy="276900"/>
            </a:xfrm>
            <a:prstGeom prst="ellipse">
              <a:avLst/>
            </a:prstGeom>
            <a:solidFill>
              <a:srgbClr val="344754"/>
            </a:solidFill>
            <a:ln w="1270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32653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0AF2198-864E-CF37-86B4-E9E7DC0842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168931" y="19352480"/>
              <a:ext cx="276900" cy="276900"/>
            </a:xfrm>
            <a:prstGeom prst="ellipse">
              <a:avLst/>
            </a:prstGeom>
            <a:solidFill>
              <a:srgbClr val="344754"/>
            </a:solidFill>
            <a:ln w="1270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32653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F5843D6-D2D5-5759-9D66-89C41B4155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364523" y="20461276"/>
              <a:ext cx="276900" cy="276900"/>
            </a:xfrm>
            <a:prstGeom prst="ellipse">
              <a:avLst/>
            </a:prstGeom>
            <a:solidFill>
              <a:srgbClr val="344754"/>
            </a:solidFill>
            <a:ln w="1270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32653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528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D27E1-5488-D9B9-3393-3073CA8B3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SKETCH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F794E5-A962-A12E-C622-9216FBA5C7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39" y="1294411"/>
                <a:ext cx="11704320" cy="528027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Key technical ingredient: </a:t>
                </a:r>
                <a:r>
                  <a:rPr lang="en-US" dirty="0"/>
                  <a:t>construct 1D pushforward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which matches all low-order moments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en-US" b="0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dirty="0"/>
                  <a:t>In 1D, 2-layer networks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b="0" dirty="0"/>
                  <a:t> piecewise linear functions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F794E5-A962-A12E-C622-9216FBA5C7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39" y="1294411"/>
                <a:ext cx="11704320" cy="5280271"/>
              </a:xfrm>
              <a:blipFill>
                <a:blip r:embed="rId2"/>
                <a:stretch>
                  <a:fillRect l="-1410" t="-2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1966A771-37A9-CF7D-B0C7-395C9798A1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349"/>
          <a:stretch/>
        </p:blipFill>
        <p:spPr>
          <a:xfrm>
            <a:off x="2370761" y="3288466"/>
            <a:ext cx="7450474" cy="2208998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B23CFD-60FC-6AD6-566E-A612EC7DC796}"/>
              </a:ext>
            </a:extLst>
          </p:cNvPr>
          <p:cNvSpPr txBox="1"/>
          <p:nvPr/>
        </p:nvSpPr>
        <p:spPr>
          <a:xfrm>
            <a:off x="243838" y="5653782"/>
            <a:ext cx="1170432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F532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Main issue: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18AB3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20000"/>
                    <a:lumOff val="8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the slopes are infinite... to implement this with 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EC306">
                    <a:lumMod val="20000"/>
                    <a:lumOff val="8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ReLU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20000"/>
                    <a:lumOff val="8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network, we’d need infinitely large weights!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20000"/>
                    <a:lumOff val="8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Wingdings" pitchFamily="2" charset="2"/>
              </a:rPr>
              <a:t>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EC306">
                  <a:lumMod val="20000"/>
                  <a:lumOff val="80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983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60415D67-DF7C-5A6F-5F36-6B872B4F92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349"/>
          <a:stretch/>
        </p:blipFill>
        <p:spPr>
          <a:xfrm>
            <a:off x="2370763" y="3288466"/>
            <a:ext cx="7450474" cy="2208998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ED27E1-5488-D9B9-3393-3073CA8B3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SKETCH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F794E5-A962-A12E-C622-9216FBA5C7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39" y="1294411"/>
                <a:ext cx="11704320" cy="528027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Key technical ingredient: </a:t>
                </a:r>
                <a:r>
                  <a:rPr lang="en-US" dirty="0"/>
                  <a:t>construct 1D pushforward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which matches all low-order moments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en-US" b="0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dirty="0"/>
                  <a:t>In 1D, 2-layer networks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b="0" dirty="0"/>
                  <a:t> piecewise linear functions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F794E5-A962-A12E-C622-9216FBA5C7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39" y="1294411"/>
                <a:ext cx="11704320" cy="5280271"/>
              </a:xfrm>
              <a:blipFill>
                <a:blip r:embed="rId3"/>
                <a:stretch>
                  <a:fillRect l="-1410" t="-2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DB23CFD-60FC-6AD6-566E-A612EC7DC796}"/>
              </a:ext>
            </a:extLst>
          </p:cNvPr>
          <p:cNvSpPr txBox="1"/>
          <p:nvPr/>
        </p:nvSpPr>
        <p:spPr>
          <a:xfrm>
            <a:off x="243838" y="5653782"/>
            <a:ext cx="1170432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F532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Main issue: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18AB3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20000"/>
                    <a:lumOff val="8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the slopes are infinite... to implement this with 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EC306">
                    <a:lumMod val="20000"/>
                    <a:lumOff val="8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ReLU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20000"/>
                    <a:lumOff val="8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network, we’d need infinitely large weights!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20000"/>
                    <a:lumOff val="8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Wingdings" pitchFamily="2" charset="2"/>
              </a:rPr>
              <a:t>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EC306">
                  <a:lumMod val="20000"/>
                  <a:lumOff val="80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4120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60415D67-DF7C-5A6F-5F36-6B872B4F92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349"/>
          <a:stretch/>
        </p:blipFill>
        <p:spPr>
          <a:xfrm>
            <a:off x="2370763" y="3288466"/>
            <a:ext cx="7450474" cy="2208998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ED27E1-5488-D9B9-3393-3073CA8B3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SKETCH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F794E5-A962-A12E-C622-9216FBA5C7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39" y="1294411"/>
                <a:ext cx="11704320" cy="528027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Key technical ingredient: </a:t>
                </a:r>
                <a:r>
                  <a:rPr lang="en-US" dirty="0"/>
                  <a:t>construct 1D pushforward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which matches all low-order moments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en-US" b="0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dirty="0"/>
                  <a:t>In 1D, 2-layer networks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b="0" dirty="0"/>
                  <a:t> piecewise linear functions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F794E5-A962-A12E-C622-9216FBA5C7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39" y="1294411"/>
                <a:ext cx="11704320" cy="5280271"/>
              </a:xfrm>
              <a:blipFill>
                <a:blip r:embed="rId3"/>
                <a:stretch>
                  <a:fillRect l="-1410" t="-2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DB23CFD-60FC-6AD6-566E-A612EC7DC796}"/>
              </a:ext>
            </a:extLst>
          </p:cNvPr>
          <p:cNvSpPr txBox="1"/>
          <p:nvPr/>
        </p:nvSpPr>
        <p:spPr>
          <a:xfrm>
            <a:off x="243838" y="5653782"/>
            <a:ext cx="1170432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F532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Main issue: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18AB3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20000"/>
                    <a:lumOff val="8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the slopes are infinite... to implement this with 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EC306">
                    <a:lumMod val="20000"/>
                    <a:lumOff val="8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ReLU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20000"/>
                    <a:lumOff val="8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network, we’d need infinitely large weights!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20000"/>
                    <a:lumOff val="8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Wingdings" pitchFamily="2" charset="2"/>
              </a:rPr>
              <a:t>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EC306">
                  <a:lumMod val="20000"/>
                  <a:lumOff val="80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63DA258-4602-5AED-69EB-9942B12FA4E2}"/>
              </a:ext>
            </a:extLst>
          </p:cNvPr>
          <p:cNvCxnSpPr/>
          <p:nvPr/>
        </p:nvCxnSpPr>
        <p:spPr>
          <a:xfrm>
            <a:off x="8120324" y="4076700"/>
            <a:ext cx="0" cy="304800"/>
          </a:xfrm>
          <a:prstGeom prst="line">
            <a:avLst/>
          </a:prstGeom>
          <a:ln w="889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0116581-1856-849D-AF11-3463D793F8C3}"/>
              </a:ext>
            </a:extLst>
          </p:cNvPr>
          <p:cNvCxnSpPr/>
          <p:nvPr/>
        </p:nvCxnSpPr>
        <p:spPr>
          <a:xfrm>
            <a:off x="8699500" y="4076700"/>
            <a:ext cx="0" cy="304800"/>
          </a:xfrm>
          <a:prstGeom prst="line">
            <a:avLst/>
          </a:prstGeom>
          <a:ln w="889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03D37E-8B0C-FA2B-18EC-53E0AAE25B28}"/>
              </a:ext>
            </a:extLst>
          </p:cNvPr>
          <p:cNvCxnSpPr>
            <a:cxnSpLocks/>
          </p:cNvCxnSpPr>
          <p:nvPr/>
        </p:nvCxnSpPr>
        <p:spPr>
          <a:xfrm flipH="1">
            <a:off x="8073581" y="4089400"/>
            <a:ext cx="667512" cy="0"/>
          </a:xfrm>
          <a:prstGeom prst="line">
            <a:avLst/>
          </a:prstGeom>
          <a:ln w="889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899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21DAC-94C7-8B35-5F80-4B525D22D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SKETCH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4F639-FF1B-BBC0-9C20-4A50B991C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3521365"/>
            <a:ext cx="11704320" cy="34806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Idea: </a:t>
            </a:r>
            <a:r>
              <a:rPr lang="en-US" dirty="0"/>
              <a:t>perturb the slopes of the function along a certain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ODE</a:t>
            </a:r>
          </a:p>
          <a:p>
            <a:pPr marL="460375" indent="0">
              <a:buNone/>
            </a:pP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- maintains the moments of the pushforward </a:t>
            </a:r>
          </a:p>
          <a:p>
            <a:pPr marL="460375" indent="0">
              <a:buNone/>
            </a:pP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- gradually decreases weights needed to implement function</a:t>
            </a:r>
          </a:p>
          <a:p>
            <a:pPr marL="460375" indent="0">
              <a:buNone/>
            </a:pPr>
            <a:endParaRPr lang="en-US" sz="1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11113" indent="0">
              <a:buNone/>
            </a:pPr>
            <a:r>
              <a:rPr lang="en-US" dirty="0"/>
              <a:t>To ensure bases of the bumps don’t collide, can only run ODE for small amount of time, but enough to get poly-bounded slopes</a:t>
            </a:r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3AA241F4-C17D-1C44-44EC-4CC80C60D4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79" y="1487466"/>
            <a:ext cx="10955642" cy="1840845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933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21DAC-94C7-8B35-5F80-4B525D22D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4F639-FF1B-BBC0-9C20-4A50B991C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294411"/>
            <a:ext cx="11704320" cy="34806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For the last lecture on complexity, we will explore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reduction-based lower bounds </a:t>
            </a:r>
            <a:r>
              <a:rPr lang="en-US" dirty="0"/>
              <a:t>and dive deeper into the connection between computational complexity of learning and </a:t>
            </a:r>
            <a:r>
              <a:rPr lang="en-US" b="1" dirty="0">
                <a:solidFill>
                  <a:schemeClr val="accent3"/>
                </a:solidFill>
              </a:rPr>
              <a:t>cryptography</a:t>
            </a:r>
          </a:p>
        </p:txBody>
      </p:sp>
    </p:spTree>
    <p:extLst>
      <p:ext uri="{BB962C8B-B14F-4D97-AF65-F5344CB8AC3E}">
        <p14:creationId xmlns:p14="http://schemas.microsoft.com/office/powerpoint/2010/main" val="2520506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757F4-7397-06DF-670E-4FAA9EDFC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RECAL: STATISTICAL QUERY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C4A98B-F405-2C97-EB1F-28AC1458D5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53966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Define the </a:t>
                </a:r>
                <a:r>
                  <a:rPr lang="en-US" b="1" dirty="0">
                    <a:solidFill>
                      <a:schemeClr val="accent3"/>
                    </a:solidFill>
                  </a:rPr>
                  <a:t>SQ</a:t>
                </a:r>
                <a:r>
                  <a:rPr lang="en-US" dirty="0"/>
                  <a:t> (statistical query) model of computation:</a:t>
                </a:r>
              </a:p>
              <a:p>
                <a:pPr marL="0" indent="0">
                  <a:buNone/>
                </a:pPr>
                <a:r>
                  <a:rPr lang="en-US" sz="3200" dirty="0"/>
                  <a:t>algorithm only interacts with dataset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20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320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3200" dirty="0"/>
                  <a:t> through:</a:t>
                </a:r>
              </a:p>
              <a:p>
                <a:pPr marL="0" indent="0">
                  <a:buNone/>
                </a:pPr>
                <a:endParaRPr lang="en-US" sz="3200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endParaRPr lang="en-US" sz="500" dirty="0"/>
              </a:p>
              <a:p>
                <a:pPr marL="0" indent="0">
                  <a:buNone/>
                </a:pPr>
                <a:endParaRPr lang="en-US" sz="500" dirty="0"/>
              </a:p>
              <a:p>
                <a:pPr marL="0" indent="0">
                  <a:buNone/>
                </a:pPr>
                <a:endParaRPr lang="en-US" sz="500" dirty="0"/>
              </a:p>
              <a:p>
                <a:pPr marL="0" indent="0">
                  <a:buNone/>
                </a:pPr>
                <a:endParaRPr lang="en-US" sz="500" dirty="0"/>
              </a:p>
              <a:p>
                <a:pPr marL="0" indent="0">
                  <a:buNone/>
                </a:pPr>
                <a:r>
                  <a:rPr lang="en-US" sz="3200" dirty="0"/>
                  <a:t>where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noise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32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n-US" sz="3200" dirty="0"/>
                  <a:t>for </a:t>
                </a:r>
                <a:r>
                  <a:rPr lang="en-US" sz="32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tolerance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𝝉</m:t>
                    </m:r>
                  </m:oMath>
                </a14:m>
                <a:r>
                  <a:rPr lang="en-US" sz="32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sz="3200" dirty="0"/>
                  <a:t>(corresponds to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lit/>
                          </m:rPr>
                          <a:rPr lang="en-US" sz="3200" i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3200" i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m:rPr>
                            <m:sty m:val="p"/>
                          </m:rPr>
                          <a:rPr lang="en-US" sz="3200" i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samples</m:t>
                        </m:r>
                      </m:e>
                    </m:rad>
                  </m:oMath>
                </a14:m>
                <a:r>
                  <a:rPr lang="en-US" sz="3200" dirty="0"/>
                  <a:t>)</a:t>
                </a:r>
              </a:p>
              <a:p>
                <a:pPr marL="0" indent="0">
                  <a:buNone/>
                </a:pPr>
                <a:endParaRPr lang="en-US" b="1" dirty="0">
                  <a:solidFill>
                    <a:schemeClr val="accent2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2"/>
                    </a:solidFill>
                  </a:rPr>
                  <a:t>Captures:</a:t>
                </a:r>
                <a:r>
                  <a:rPr lang="en-US" dirty="0"/>
                  <a:t> essentially any known learning algorithm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except for Gaussian elimination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C4A98B-F405-2C97-EB1F-28AC1458D5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5396675"/>
              </a:xfrm>
              <a:blipFill>
                <a:blip r:embed="rId2"/>
                <a:stretch>
                  <a:fillRect l="-1518" t="-2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statue of a person with a robe&#10;&#10;Description automatically generated">
            <a:extLst>
              <a:ext uri="{FF2B5EF4-FFF2-40B4-BE49-F238E27FC236}">
                <a16:creationId xmlns:a16="http://schemas.microsoft.com/office/drawing/2014/main" id="{627A8803-5C22-33D8-F489-2AB9FD5F8D5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1E1D7"/>
              </a:clrFrom>
              <a:clrTo>
                <a:srgbClr val="E1E1D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91396" y="2131331"/>
            <a:ext cx="1958486" cy="1958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4272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0980219-4116-C50F-7042-52307BB35F53}"/>
                  </a:ext>
                </a:extLst>
              </p:cNvPr>
              <p:cNvSpPr txBox="1"/>
              <p:nvPr/>
            </p:nvSpPr>
            <p:spPr>
              <a:xfrm>
                <a:off x="1522129" y="2987830"/>
                <a:ext cx="2556587" cy="578882"/>
              </a:xfrm>
              <a:prstGeom prst="roundRect">
                <a:avLst/>
              </a:prstGeom>
              <a:solidFill>
                <a:srgbClr val="143052"/>
              </a:solidFill>
              <a:ln w="38100">
                <a:solidFill>
                  <a:schemeClr val="accent5">
                    <a:lumMod val="60000"/>
                    <a:lumOff val="4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C306">
                              <a:lumMod val="60000"/>
                              <a:lumOff val="4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𝜓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C306">
                              <a:lumMod val="60000"/>
                              <a:lumOff val="4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:</m:t>
                      </m:r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6920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6920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ℝ</m:t>
                          </m:r>
                        </m:e>
                        <m:sup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6920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𝑚</m:t>
                          </m:r>
                        </m:sup>
                      </m:sSup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C306">
                              <a:lumMod val="60000"/>
                              <a:lumOff val="4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→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EC306">
                              <a:lumMod val="60000"/>
                              <a:lumOff val="4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ℝ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EC306">
                      <a:lumMod val="60000"/>
                      <a:lumOff val="4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0980219-4116-C50F-7042-52307BB35F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129" y="2987830"/>
                <a:ext cx="2556587" cy="578882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accent5">
                    <a:lumMod val="60000"/>
                    <a:lumOff val="4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DAA083-A5FB-0703-4251-B8BF1FA387A1}"/>
                  </a:ext>
                </a:extLst>
              </p:cNvPr>
              <p:cNvSpPr txBox="1"/>
              <p:nvPr/>
            </p:nvSpPr>
            <p:spPr>
              <a:xfrm>
                <a:off x="8584632" y="2810298"/>
                <a:ext cx="1958487" cy="942457"/>
              </a:xfrm>
              <a:prstGeom prst="roundRect">
                <a:avLst/>
              </a:prstGeom>
              <a:solidFill>
                <a:srgbClr val="143052"/>
              </a:solidFill>
              <a:ln w="38100">
                <a:solidFill>
                  <a:schemeClr val="accent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A6B727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6920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𝜓</m:t>
                          </m:r>
                          <m:d>
                            <m:d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69200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69200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𝑧</m:t>
                              </m:r>
                            </m:e>
                          </m:d>
                        </m:e>
                      </m:d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A6B727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m:rPr>
                          <m:sty m:val="p"/>
                        </m:rP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A6B727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noise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6B727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DAA083-A5FB-0703-4251-B8BF1FA387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4632" y="2810298"/>
                <a:ext cx="1958487" cy="94245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accent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42FA8F0-3D0B-8B29-F3C2-DE840DF41150}"/>
              </a:ext>
            </a:extLst>
          </p:cNvPr>
          <p:cNvCxnSpPr>
            <a:cxnSpLocks/>
          </p:cNvCxnSpPr>
          <p:nvPr/>
        </p:nvCxnSpPr>
        <p:spPr>
          <a:xfrm flipV="1">
            <a:off x="4205464" y="3281528"/>
            <a:ext cx="775384" cy="4895"/>
          </a:xfrm>
          <a:prstGeom prst="straightConnector1">
            <a:avLst/>
          </a:prstGeom>
          <a:ln w="508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7429722-23F7-5F6E-7D27-1ECB1171E70B}"/>
              </a:ext>
            </a:extLst>
          </p:cNvPr>
          <p:cNvCxnSpPr>
            <a:cxnSpLocks/>
          </p:cNvCxnSpPr>
          <p:nvPr/>
        </p:nvCxnSpPr>
        <p:spPr>
          <a:xfrm>
            <a:off x="7560430" y="3281528"/>
            <a:ext cx="775385" cy="3233"/>
          </a:xfrm>
          <a:prstGeom prst="straightConnector1">
            <a:avLst/>
          </a:prstGeom>
          <a:ln w="508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13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0128D-A1BE-E5D9-DF0D-6E5CA6319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PARITY WITH NOISE (LPN)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F15DC8-C6B8-E59C-C427-662EAD6330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2"/>
                <a:ext cx="11704320" cy="564359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Learning parity with noise </a:t>
                </a:r>
                <a:r>
                  <a:rPr lang="en-US" sz="2800" dirty="0"/>
                  <a:t>(noisy supervised learning task):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800" b="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, random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, given </a:t>
                </a:r>
                <a:r>
                  <a:rPr lang="en-US" sz="2800" dirty="0"/>
                  <a:t>dataset</a:t>
                </a:r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,…,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as follows:</a:t>
                </a:r>
              </a:p>
              <a:p>
                <a:pPr marL="0" indent="0" algn="ctr">
                  <a:buNone/>
                </a:pPr>
                <a:endParaRPr lang="en-US" sz="100" b="0" i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solidFill>
                                    <a:schemeClr val="accent5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sz="2800" b="0" i="0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  </m:t>
                      </m:r>
                      <m:r>
                        <a:rPr lang="en-US" sz="2800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b="0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0" i="1" smtClean="0">
                                  <a:solidFill>
                                    <a:schemeClr val="accent5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accent5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solidFill>
                                    <a:schemeClr val="accent5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a:rPr lang="en-US" sz="2800" b="0" i="0" smtClean="0">
                                  <a:solidFill>
                                    <a:schemeClr val="accent5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accent5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  <m:r>
                                <a:rPr lang="en-US" sz="2800" b="0" i="0" smtClean="0">
                                  <a:solidFill>
                                    <a:schemeClr val="accent5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accent5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  <m:r>
                                <a:rPr lang="en-US" sz="2800" b="0" i="0" smtClean="0">
                                  <a:solidFill>
                                    <a:schemeClr val="accent5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800" b="0" i="1" smtClean="0">
                                  <a:solidFill>
                                    <a:schemeClr val="accent5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1−</m:t>
                              </m:r>
                              <m:r>
                                <a:rPr lang="en-US" sz="2800" b="0" i="1" smtClean="0">
                                  <a:solidFill>
                                    <a:schemeClr val="accent5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e>
                              <m:r>
                                <a:rPr lang="en-US" sz="2800" b="0" i="1" smtClean="0">
                                  <a:solidFill>
                                    <a:schemeClr val="accent5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accent5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solidFill>
                                    <a:schemeClr val="accent5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0" smtClean="0">
                                  <a:solidFill>
                                    <a:schemeClr val="accent5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accent5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100" dirty="0"/>
              </a:p>
              <a:p>
                <a:pPr marL="0" indent="0">
                  <a:buNone/>
                </a:pPr>
                <a:r>
                  <a:rPr lang="en-US" sz="2800" b="1" dirty="0">
                    <a:solidFill>
                      <a:schemeClr val="accent3"/>
                    </a:solidFill>
                  </a:rPr>
                  <a:t>LPN hypothesis:</a:t>
                </a:r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hard to learn, in fact there is no poly-time alg. even to distinguish from random labels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F15DC8-C6B8-E59C-C427-662EAD6330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2"/>
                <a:ext cx="11704320" cy="5643598"/>
              </a:xfrm>
              <a:blipFill>
                <a:blip r:embed="rId2"/>
                <a:stretch>
                  <a:fillRect l="-1193" t="-213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5652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68928-84E3-9163-6DBC-CCA439BF2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SQ LOWER BOUND FOR NOISY PARITY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C08F4A60-19F6-909D-48DB-4F9FD4BE834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3840" y="1294411"/>
                <a:ext cx="11704320" cy="1303646"/>
              </a:xfrm>
              <a:prstGeom prst="roundRect">
                <a:avLst>
                  <a:gd name="adj" fmla="val 6119"/>
                </a:avLst>
              </a:prstGeom>
              <a:solidFill>
                <a:schemeClr val="accent2">
                  <a:lumMod val="75000"/>
                  <a:alpha val="70000"/>
                </a:schemeClr>
              </a:solidFill>
              <a:ln w="12700" cap="flat" cmpd="sng" algn="ctr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91440" rIns="91440" bIns="91440" rtlCol="0" anchor="ctr" anchorCtr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Thm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[Kearns et al. ‘94]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Any statistical query algorithm for learning parity with noise requires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DF53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DF53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e>
                      <m:sup>
                        <m:r>
                          <a:rPr kumimoji="0" lang="en-US" sz="32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DF53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𝛀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DF53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DF53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𝒅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DF53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sup>
                    </m:sSup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queries or tolerance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DF53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DF53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DF53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en-US" sz="32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DF53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𝛀</m:t>
                        </m:r>
                        <m:d>
                          <m:dPr>
                            <m:ctrlPr>
                              <a:rPr kumimoji="0" lang="en-US" sz="3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DF5327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3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DF5327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𝒅</m:t>
                            </m:r>
                          </m:e>
                        </m:d>
                      </m:sup>
                    </m:sSup>
                  </m:oMath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A6B727">
                      <a:lumMod val="40000"/>
                      <a:lumOff val="6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C08F4A60-19F6-909D-48DB-4F9FD4BE8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1294411"/>
                <a:ext cx="11704320" cy="1303646"/>
              </a:xfrm>
              <a:prstGeom prst="roundRect">
                <a:avLst>
                  <a:gd name="adj" fmla="val 6119"/>
                </a:avLst>
              </a:prstGeom>
              <a:blipFill>
                <a:blip r:embed="rId2"/>
                <a:stretch>
                  <a:fillRect/>
                </a:stretch>
              </a:blipFill>
              <a:ln w="12700" cap="flat" cmpd="sng" algn="ctr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7CED70E9-B01B-C681-AD5F-C665C2852C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2902857"/>
                <a:ext cx="11704320" cy="412205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Proof strategy: </a:t>
                </a:r>
                <a:r>
                  <a:rPr lang="en-US" dirty="0"/>
                  <a:t>consider any query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n-US" dirty="0"/>
                  <a:t>and</a:t>
                </a:r>
              </a:p>
              <a:p>
                <a:r>
                  <a:rPr lang="en-US" dirty="0"/>
                  <a:t>Argue that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as a random variable in the unknown parity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b="1" dirty="0"/>
                  <a:t>, </a:t>
                </a:r>
                <a:r>
                  <a:rPr lang="en-US" dirty="0"/>
                  <a:t>this quantity </a:t>
                </a:r>
                <a:r>
                  <a:rPr lang="en-US" b="1" dirty="0">
                    <a:solidFill>
                      <a:schemeClr val="accent3"/>
                    </a:solidFill>
                  </a:rPr>
                  <a:t>concentrates</a:t>
                </a:r>
                <a:r>
                  <a:rPr lang="en-US" dirty="0"/>
                  <a:t> around its expectation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r>
                  <a:rPr lang="en-US" dirty="0"/>
                  <a:t>For all but exponentially small fraction of subsets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a valid SQ oracle would simply answer the query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This oracle provides very little information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7CED70E9-B01B-C681-AD5F-C665C2852C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2902857"/>
                <a:ext cx="11704320" cy="4122057"/>
              </a:xfrm>
              <a:blipFill>
                <a:blip r:embed="rId3"/>
                <a:stretch>
                  <a:fillRect l="-1410" t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EC71514B-8F00-DBE0-5473-2A12FC5D0B4B}"/>
              </a:ext>
            </a:extLst>
          </p:cNvPr>
          <p:cNvGrpSpPr/>
          <p:nvPr/>
        </p:nvGrpSpPr>
        <p:grpSpPr>
          <a:xfrm>
            <a:off x="1436150" y="2061029"/>
            <a:ext cx="1727200" cy="290285"/>
            <a:chOff x="377371" y="2061029"/>
            <a:chExt cx="1727200" cy="290285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F45B251-4287-3DDA-2DFC-46C5E2833871}"/>
                </a:ext>
              </a:extLst>
            </p:cNvPr>
            <p:cNvCxnSpPr>
              <a:cxnSpLocks/>
            </p:cNvCxnSpPr>
            <p:nvPr/>
          </p:nvCxnSpPr>
          <p:spPr>
            <a:xfrm>
              <a:off x="377371" y="2061029"/>
              <a:ext cx="1727200" cy="290285"/>
            </a:xfrm>
            <a:prstGeom prst="line">
              <a:avLst/>
            </a:prstGeom>
            <a:ln w="635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03B0FE3-338F-9A04-7178-E2014EDD84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7371" y="2061029"/>
              <a:ext cx="1727200" cy="290285"/>
            </a:xfrm>
            <a:prstGeom prst="line">
              <a:avLst/>
            </a:prstGeom>
            <a:ln w="635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9231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CD28F-5AA0-FB46-CBFE-85E48EDA5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QUERY DIMENSION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6E7E0C-48AB-F9EB-2CC3-D690A34E13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General recipe for proving CSQ lower bounds for supervised problems: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statistical query dimension</a:t>
                </a:r>
              </a:p>
              <a:p>
                <a:pPr marL="0" indent="0">
                  <a:buNone/>
                </a:pPr>
                <a:endParaRPr lang="en-US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10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10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10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10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10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10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10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10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PARITY</m:t>
                    </m:r>
                    <m:r>
                      <a:rPr lang="en-US" b="0" i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:  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⊆[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has SQ dimension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n-US" dirty="0"/>
                  <a:t>with respect to uniform distribution</a:t>
                </a:r>
              </a:p>
              <a:p>
                <a:pPr marL="465138" indent="0">
                  <a:buNone/>
                </a:pPr>
                <a:r>
                  <a:rPr lang="en-US" dirty="0"/>
                  <a:t>Note: This approach lets us generalize to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sparse parity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6E7E0C-48AB-F9EB-2CC3-D690A34E13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10" t="-2638" b="-3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3D984514-7EFD-3EB0-E451-7E04D636C196}"/>
                  </a:ext>
                </a:extLst>
              </p:cNvPr>
              <p:cNvSpPr/>
              <p:nvPr/>
            </p:nvSpPr>
            <p:spPr>
              <a:xfrm>
                <a:off x="243840" y="2583117"/>
                <a:ext cx="11704320" cy="2137740"/>
              </a:xfrm>
              <a:prstGeom prst="round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 class of functions has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SQ dimension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18AB3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≥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18AB3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𝐷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w.r.t.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input distribution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𝑞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if there exist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18AB3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,…,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𝐷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in the class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s.t.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for all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18AB3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𝑖</m:t>
                    </m:r>
                    <m:r>
                      <a:rPr kumimoji="0" lang="en-US" sz="3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18AB3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≠</m:t>
                    </m:r>
                    <m:r>
                      <a:rPr kumimoji="0" lang="en-US" sz="3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18AB3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𝑗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" b="0" i="1" u="none" strike="noStrike" kern="1200" cap="none" spc="0" normalizeH="0" baseline="0" noProof="0" dirty="0">
                  <a:ln>
                    <a:noFill/>
                  </a:ln>
                  <a:solidFill>
                    <a:srgbClr val="FEC306">
                      <a:lumMod val="20000"/>
                      <a:lumOff val="8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𝔼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~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𝑞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≤</m:t>
                      </m:r>
                      <m:f>
                        <m:f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𝐷</m:t>
                          </m:r>
                        </m:den>
                      </m:f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418AB3">
                      <a:lumMod val="40000"/>
                      <a:lumOff val="6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3D984514-7EFD-3EB0-E451-7E04D636C1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2583117"/>
                <a:ext cx="11704320" cy="213774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bg1">
                    <a:lumMod val="9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696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68928-84E3-9163-6DBC-CCA439BF2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STATISTICAL QUERY DIMENSION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C08F4A60-19F6-909D-48DB-4F9FD4BE834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3840" y="1294411"/>
                <a:ext cx="11704320" cy="1608446"/>
              </a:xfrm>
              <a:prstGeom prst="roundRect">
                <a:avLst>
                  <a:gd name="adj" fmla="val 6119"/>
                </a:avLst>
              </a:prstGeom>
              <a:solidFill>
                <a:schemeClr val="accent2">
                  <a:lumMod val="75000"/>
                  <a:alpha val="70000"/>
                </a:schemeClr>
              </a:solidFill>
              <a:ln w="12700" cap="flat" cmpd="sng" algn="ctr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91440" rIns="91440" bIns="91440" rtlCol="0" anchor="ctr" anchorCtr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Thm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[Kearns et al. ’94,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Szörényi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‘09]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If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>
                            <a:lumMod val="85000"/>
                          </a:prst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ℱ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has SQ dimension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A6B727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𝐷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with respect to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A6B727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𝑞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then any CSQ algorithm for learning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>
                            <a:lumMod val="85000"/>
                          </a:prst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ℱ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from examples from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A6B727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𝑞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requires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DF5327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Ω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DF5327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DF5327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𝑫</m:t>
                    </m:r>
                    <m:sSup>
                      <m:sSup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DF53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DF53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𝝉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DF53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DF53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𝟐</m:t>
                        </m:r>
                      </m:sup>
                    </m:sSup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DF5327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queries or tolerance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DF5327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𝝉</m:t>
                    </m:r>
                  </m:oMath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A6B727">
                      <a:lumMod val="40000"/>
                      <a:lumOff val="6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C08F4A60-19F6-909D-48DB-4F9FD4BE8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1294411"/>
                <a:ext cx="11704320" cy="1608446"/>
              </a:xfrm>
              <a:prstGeom prst="roundRect">
                <a:avLst>
                  <a:gd name="adj" fmla="val 6119"/>
                </a:avLst>
              </a:prstGeom>
              <a:blipFill>
                <a:blip r:embed="rId2"/>
                <a:stretch>
                  <a:fillRect/>
                </a:stretch>
              </a:blipFill>
              <a:ln w="12700" cap="flat" cmpd="sng" algn="ctr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7CED70E9-B01B-C681-AD5F-C665C2852C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3128211"/>
                <a:ext cx="11704320" cy="389670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E.g. take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𝝉</m:t>
                    </m:r>
                    <m:r>
                      <a:rPr lang="en-US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g>
                      <m:e>
                        <m: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𝑫</m:t>
                        </m:r>
                      </m:e>
                    </m:rad>
                  </m:oMath>
                </a14:m>
                <a:r>
                  <a: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.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super-polynomially large, the SQ lower bound qualitatively implies that you either need super-polynomial #queries or super-polynomial #samples (inverse tolerance)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(see board)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7CED70E9-B01B-C681-AD5F-C665C2852C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3128211"/>
                <a:ext cx="11704320" cy="3896703"/>
              </a:xfrm>
              <a:blipFill>
                <a:blip r:embed="rId3"/>
                <a:stretch>
                  <a:fillRect l="-1518" t="-19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830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68928-84E3-9163-6DBC-CCA439BF2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SQ LOWER BOUND FOR MLPS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C08F4A60-19F6-909D-48DB-4F9FD4BE834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3840" y="1294411"/>
                <a:ext cx="11704320" cy="1608446"/>
              </a:xfrm>
              <a:prstGeom prst="roundRect">
                <a:avLst>
                  <a:gd name="adj" fmla="val 6119"/>
                </a:avLst>
              </a:prstGeom>
              <a:solidFill>
                <a:schemeClr val="accent2">
                  <a:lumMod val="75000"/>
                  <a:alpha val="70000"/>
                </a:schemeClr>
              </a:solidFill>
              <a:ln w="12700" cap="flat" cmpd="sng" algn="ctr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91440" rIns="91440" bIns="91440" rtlCol="0" anchor="ctr" anchorCtr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Thm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[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Diakonikolas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et al. ‘20]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Any CSQ algorithm for learning one-hidden-layer size-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A6B727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MLP’s over Gaussians,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even to constant error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requires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DF53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DF53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e>
                      <m:sup>
                        <m:sSup>
                          <m:sSup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DF5327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DF5327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𝒅</m:t>
                            </m:r>
                          </m:e>
                          <m:sup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DF5327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𝚯</m:t>
                            </m:r>
                            <m:d>
                              <m:dPr>
                                <m:ctrlP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DF5327"/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DF5327"/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𝟏</m:t>
                                </m:r>
                              </m:e>
                            </m:d>
                          </m:sup>
                        </m:sSup>
                      </m:sup>
                    </m:sSup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queries or tolerance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DF53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DF53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𝒅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DF53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en-US" sz="32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DF53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𝛀</m:t>
                        </m:r>
                        <m:d>
                          <m:d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DF5327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DF5327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𝒌</m:t>
                            </m:r>
                          </m:e>
                        </m:d>
                      </m:sup>
                    </m:sSup>
                  </m:oMath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A6B727">
                      <a:lumMod val="40000"/>
                      <a:lumOff val="6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C08F4A60-19F6-909D-48DB-4F9FD4BE8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1294411"/>
                <a:ext cx="11704320" cy="1608446"/>
              </a:xfrm>
              <a:prstGeom prst="roundRect">
                <a:avLst>
                  <a:gd name="adj" fmla="val 6119"/>
                </a:avLst>
              </a:prstGeom>
              <a:blipFill>
                <a:blip r:embed="rId2"/>
                <a:stretch>
                  <a:fillRect/>
                </a:stretch>
              </a:blipFill>
              <a:ln w="12700" cap="flat" cmpd="sng" algn="ctr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7CED70E9-B01B-C681-AD5F-C665C2852C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3236686"/>
                <a:ext cx="11704320" cy="3454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Let’s prove a weaker bound with a simpler proof, due to </a:t>
                </a:r>
                <a:r>
                  <a:rPr lang="en-US" b="1" dirty="0">
                    <a:solidFill>
                      <a:schemeClr val="bg1">
                        <a:lumMod val="75000"/>
                      </a:schemeClr>
                    </a:solidFill>
                  </a:rPr>
                  <a:t>[Goel-</a:t>
                </a:r>
                <a:r>
                  <a:rPr lang="en-US" b="1" dirty="0" err="1">
                    <a:solidFill>
                      <a:schemeClr val="bg1">
                        <a:lumMod val="75000"/>
                      </a:schemeClr>
                    </a:solidFill>
                  </a:rPr>
                  <a:t>Gollakota</a:t>
                </a:r>
                <a:r>
                  <a:rPr lang="en-US" b="1" dirty="0">
                    <a:solidFill>
                      <a:schemeClr val="bg1">
                        <a:lumMod val="75000"/>
                      </a:schemeClr>
                    </a:solidFill>
                  </a:rPr>
                  <a:t>-Jin-</a:t>
                </a:r>
                <a:r>
                  <a:rPr lang="en-US" b="1" dirty="0" err="1">
                    <a:solidFill>
                      <a:schemeClr val="bg1">
                        <a:lumMod val="75000"/>
                      </a:schemeClr>
                    </a:solidFill>
                  </a:rPr>
                  <a:t>Karmalkar</a:t>
                </a:r>
                <a:r>
                  <a:rPr lang="en-US" b="1" dirty="0">
                    <a:solidFill>
                      <a:schemeClr val="bg1">
                        <a:lumMod val="75000"/>
                      </a:schemeClr>
                    </a:solidFill>
                  </a:rPr>
                  <a:t>-</a:t>
                </a:r>
                <a:r>
                  <a:rPr lang="en-US" b="1" dirty="0" err="1">
                    <a:solidFill>
                      <a:schemeClr val="bg1">
                        <a:lumMod val="75000"/>
                      </a:schemeClr>
                    </a:solidFill>
                  </a:rPr>
                  <a:t>Klivans</a:t>
                </a:r>
                <a:r>
                  <a:rPr lang="en-US" b="1" dirty="0">
                    <a:solidFill>
                      <a:schemeClr val="bg1">
                        <a:lumMod val="75000"/>
                      </a:schemeClr>
                    </a:solidFill>
                  </a:rPr>
                  <a:t> ’20]</a:t>
                </a:r>
              </a:p>
              <a:p>
                <a:pPr marL="0" indent="0">
                  <a:buNone/>
                </a:pPr>
                <a:endParaRPr lang="en-US" sz="500" b="1" dirty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They exhibit a family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p>
                        <m:r>
                          <a:rPr lang="en-US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𝜴</m:t>
                        </m:r>
                        <m:d>
                          <m:dPr>
                            <m:ctrlPr>
                              <a:rPr lang="en-US" b="1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  <m:r>
                              <a:rPr lang="en-US" b="1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networks that are all </a:t>
                </a:r>
                <a:r>
                  <a:rPr lang="en-US" b="1" dirty="0">
                    <a:solidFill>
                      <a:schemeClr val="accent3"/>
                    </a:solidFill>
                  </a:rPr>
                  <a:t>exactly orthogonal </a:t>
                </a:r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to each other</a:t>
                </a:r>
              </a:p>
              <a:p>
                <a:pPr marL="0" indent="0" algn="ctr">
                  <a:buNone/>
                </a:pPr>
                <a:r>
                  <a:rPr lang="en-US" dirty="0"/>
                  <a:t>(see board)</a:t>
                </a:r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7CED70E9-B01B-C681-AD5F-C665C2852C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3236686"/>
                <a:ext cx="11704320" cy="3454400"/>
              </a:xfrm>
              <a:blipFill>
                <a:blip r:embed="rId3"/>
                <a:stretch>
                  <a:fillRect l="-1410" t="-4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264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7CED70E9-B01B-C681-AD5F-C665C2852C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556358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(Full) SQ lower bounds for supervised learning of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real-valued</a:t>
                </a:r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functions are rare / hard to show. Reason: quirk of the SQ model </a:t>
                </a:r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sym typeface="Wingdings" pitchFamily="2" charset="2"/>
                  </a:rPr>
                  <a:t></a:t>
                </a:r>
              </a:p>
              <a:p>
                <a:pPr marL="0" indent="0">
                  <a:buNone/>
                </a:pPr>
                <a:endParaRPr lang="en-US" dirty="0">
                  <a:sym typeface="Wingdings" pitchFamily="2" charset="2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  <a:sym typeface="Wingdings" pitchFamily="2" charset="2"/>
                </a:endParaRPr>
              </a:p>
              <a:p>
                <a:pPr marL="0" indent="0">
                  <a:buNone/>
                </a:pPr>
                <a:endParaRPr lang="en-US" dirty="0">
                  <a:sym typeface="Wingdings" pitchFamily="2" charset="2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  <a:sym typeface="Wingdings" pitchFamily="2" charset="2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  <a:sym typeface="Wingdings" pitchFamily="2" charset="2"/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sym typeface="Wingdings" pitchFamily="2" charset="2"/>
                  </a:rPr>
                  <a:t>Proof:</a:t>
                </a:r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sym typeface="Wingdings" pitchFamily="2" charset="2"/>
                  </a:rPr>
                  <a:t> find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𝝓</m:t>
                    </m:r>
                    <m:d>
                      <m:dPr>
                        <m:ctrlPr>
                          <a:rPr lang="en-US" b="1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𝒙</m:t>
                        </m:r>
                        <m:r>
                          <a:rPr lang="en-US" b="1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𝒇</m:t>
                        </m:r>
                        <m: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)</m:t>
                        </m:r>
                      </m:e>
                    </m:d>
                    <m:r>
                      <a:rPr lang="en-US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𝒗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(well-defined because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).</a:t>
                </a:r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2"/>
                    </a:solidFill>
                  </a:rPr>
                  <a:t>Answer to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𝜙</m:t>
                    </m:r>
                    <m:d>
                      <m:dPr>
                        <m:ctrlP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𝑥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𝑓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𝑥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 rules out all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 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&gt;0.1</m:t>
                    </m:r>
                  </m:oMath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7CED70E9-B01B-C681-AD5F-C665C2852C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5563589"/>
              </a:xfrm>
              <a:blipFill>
                <a:blip r:embed="rId2"/>
                <a:stretch>
                  <a:fillRect l="-1410" t="-2506" r="-868" b="-2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53B68928-84E3-9163-6DBC-CCA439BF2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ABOUT SQ FOR REAL-VALUED FUNCTIONS?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C08F4A60-19F6-909D-48DB-4F9FD4BE834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3840" y="2305503"/>
                <a:ext cx="11704320" cy="2107126"/>
              </a:xfrm>
              <a:prstGeom prst="roundRect">
                <a:avLst>
                  <a:gd name="adj" fmla="val 6119"/>
                </a:avLst>
              </a:prstGeom>
              <a:solidFill>
                <a:schemeClr val="accent2">
                  <a:lumMod val="75000"/>
                  <a:alpha val="70000"/>
                </a:schemeClr>
              </a:solidFill>
              <a:ln w="12700" cap="flat" cmpd="sng" algn="ctr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91440" rIns="91440" bIns="91440" rtlCol="0" anchor="ctr" anchorCtr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Obs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[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Vempala-Wilmes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‘20]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Suppose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A6B727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ℱ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is a finite collection of functions such that for every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A6B727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𝑓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A6B727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,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A6B727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𝑔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A6B727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∈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A6B727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ℱ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A6B727">
                                    <a:lumMod val="40000"/>
                                    <a:lumOff val="6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32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A6B727">
                                    <a:lumMod val="40000"/>
                                    <a:lumOff val="6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Pr</m:t>
                            </m:r>
                          </m:e>
                          <m:lim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A6B727">
                                    <a:lumMod val="40000"/>
                                    <a:lumOff val="6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A6B727">
                                    <a:lumMod val="40000"/>
                                    <a:lumOff val="6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~</m:t>
                            </m:r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A6B727">
                                    <a:lumMod val="40000"/>
                                    <a:lumOff val="6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𝑞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A6B727">
                                    <a:lumMod val="40000"/>
                                    <a:lumOff val="6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A6B727">
                                    <a:lumMod val="40000"/>
                                    <a:lumOff val="6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A6B727">
                                        <a:lumMod val="40000"/>
                                        <a:lumOff val="60000"/>
                                      </a:srgb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A6B727">
                                        <a:lumMod val="40000"/>
                                        <a:lumOff val="60000"/>
                                      </a:srgb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</m:d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A6B727">
                                    <a:lumMod val="40000"/>
                                    <a:lumOff val="6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</m:t>
                            </m:r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A6B727">
                                    <a:lumMod val="40000"/>
                                    <a:lumOff val="6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A6B727">
                                        <a:lumMod val="40000"/>
                                        <a:lumOff val="60000"/>
                                      </a:srgb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A6B727">
                                        <a:lumMod val="40000"/>
                                        <a:lumOff val="60000"/>
                                      </a:srgb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A6B727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=0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 Then there exists a statistical query that will rule out a constant fraction of functions in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A6B727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ℱ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even with tolerance 0.1</a:t>
                </a:r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C08F4A60-19F6-909D-48DB-4F9FD4BE8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2305503"/>
                <a:ext cx="11704320" cy="2107126"/>
              </a:xfrm>
              <a:prstGeom prst="roundRect">
                <a:avLst>
                  <a:gd name="adj" fmla="val 6119"/>
                </a:avLst>
              </a:prstGeom>
              <a:blipFill>
                <a:blip r:embed="rId3"/>
                <a:stretch>
                  <a:fillRect/>
                </a:stretch>
              </a:blipFill>
              <a:ln w="12700" cap="flat" cmpd="sng" algn="ctr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D572F92-8B1B-1ABF-BCBE-83E158FD4B8D}"/>
              </a:ext>
            </a:extLst>
          </p:cNvPr>
          <p:cNvCxnSpPr/>
          <p:nvPr/>
        </p:nvCxnSpPr>
        <p:spPr>
          <a:xfrm>
            <a:off x="3408947" y="4833864"/>
            <a:ext cx="5374105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F2334E7-5026-6D81-5916-7FBC575DB546}"/>
              </a:ext>
            </a:extLst>
          </p:cNvPr>
          <p:cNvCxnSpPr>
            <a:cxnSpLocks/>
          </p:cNvCxnSpPr>
          <p:nvPr/>
        </p:nvCxnSpPr>
        <p:spPr>
          <a:xfrm>
            <a:off x="3705728" y="4754880"/>
            <a:ext cx="0" cy="15240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2A42478-853B-D1ED-7BA8-5240433A0CC3}"/>
              </a:ext>
            </a:extLst>
          </p:cNvPr>
          <p:cNvCxnSpPr>
            <a:cxnSpLocks/>
          </p:cNvCxnSpPr>
          <p:nvPr/>
        </p:nvCxnSpPr>
        <p:spPr>
          <a:xfrm>
            <a:off x="4155011" y="4754880"/>
            <a:ext cx="0" cy="15240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0BCE92-4AFF-D7B5-916F-F7F8C6EBEFA0}"/>
              </a:ext>
            </a:extLst>
          </p:cNvPr>
          <p:cNvCxnSpPr>
            <a:cxnSpLocks/>
          </p:cNvCxnSpPr>
          <p:nvPr/>
        </p:nvCxnSpPr>
        <p:spPr>
          <a:xfrm>
            <a:off x="4529083" y="4754880"/>
            <a:ext cx="0" cy="15240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44DA852-F00C-C2FF-B224-82FB13E60D84}"/>
              </a:ext>
            </a:extLst>
          </p:cNvPr>
          <p:cNvCxnSpPr>
            <a:cxnSpLocks/>
          </p:cNvCxnSpPr>
          <p:nvPr/>
        </p:nvCxnSpPr>
        <p:spPr>
          <a:xfrm>
            <a:off x="4978366" y="4754880"/>
            <a:ext cx="0" cy="15240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677DF9C-A056-1C16-3828-2F52C6E2FA1F}"/>
              </a:ext>
            </a:extLst>
          </p:cNvPr>
          <p:cNvCxnSpPr>
            <a:cxnSpLocks/>
          </p:cNvCxnSpPr>
          <p:nvPr/>
        </p:nvCxnSpPr>
        <p:spPr>
          <a:xfrm>
            <a:off x="5413796" y="4754880"/>
            <a:ext cx="0" cy="15240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1C9F76D-4310-7694-5F0D-E086E5987010}"/>
              </a:ext>
            </a:extLst>
          </p:cNvPr>
          <p:cNvCxnSpPr>
            <a:cxnSpLocks/>
          </p:cNvCxnSpPr>
          <p:nvPr/>
        </p:nvCxnSpPr>
        <p:spPr>
          <a:xfrm>
            <a:off x="5863079" y="4754880"/>
            <a:ext cx="0" cy="15240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94CC448-DAFB-9648-DBB8-28F5DCA16D07}"/>
              </a:ext>
            </a:extLst>
          </p:cNvPr>
          <p:cNvCxnSpPr>
            <a:cxnSpLocks/>
          </p:cNvCxnSpPr>
          <p:nvPr/>
        </p:nvCxnSpPr>
        <p:spPr>
          <a:xfrm>
            <a:off x="6237151" y="4754880"/>
            <a:ext cx="0" cy="15240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272EE81-71EF-E91A-0D16-F987DABABCCB}"/>
              </a:ext>
            </a:extLst>
          </p:cNvPr>
          <p:cNvCxnSpPr>
            <a:cxnSpLocks/>
          </p:cNvCxnSpPr>
          <p:nvPr/>
        </p:nvCxnSpPr>
        <p:spPr>
          <a:xfrm>
            <a:off x="6686434" y="4754880"/>
            <a:ext cx="0" cy="15240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AF6C299-EA0D-ED1E-F9DA-0668E44F69AB}"/>
              </a:ext>
            </a:extLst>
          </p:cNvPr>
          <p:cNvCxnSpPr>
            <a:cxnSpLocks/>
          </p:cNvCxnSpPr>
          <p:nvPr/>
        </p:nvCxnSpPr>
        <p:spPr>
          <a:xfrm>
            <a:off x="7135717" y="4754880"/>
            <a:ext cx="0" cy="15240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6C77744-022A-C4CC-5E27-7AC4C451C68B}"/>
              </a:ext>
            </a:extLst>
          </p:cNvPr>
          <p:cNvCxnSpPr>
            <a:cxnSpLocks/>
          </p:cNvCxnSpPr>
          <p:nvPr/>
        </p:nvCxnSpPr>
        <p:spPr>
          <a:xfrm>
            <a:off x="7585000" y="4754880"/>
            <a:ext cx="0" cy="15240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7F42132-102D-0C7A-2F09-7F0DADCF9B1F}"/>
              </a:ext>
            </a:extLst>
          </p:cNvPr>
          <p:cNvCxnSpPr>
            <a:cxnSpLocks/>
          </p:cNvCxnSpPr>
          <p:nvPr/>
        </p:nvCxnSpPr>
        <p:spPr>
          <a:xfrm>
            <a:off x="7959072" y="4754880"/>
            <a:ext cx="0" cy="15240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CA4F04D-2648-3209-EE89-85890224F35A}"/>
              </a:ext>
            </a:extLst>
          </p:cNvPr>
          <p:cNvCxnSpPr>
            <a:cxnSpLocks/>
          </p:cNvCxnSpPr>
          <p:nvPr/>
        </p:nvCxnSpPr>
        <p:spPr>
          <a:xfrm>
            <a:off x="8408355" y="4754880"/>
            <a:ext cx="0" cy="15240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1C1D4A1-B447-0A47-3BE7-678A466DC9AE}"/>
                  </a:ext>
                </a:extLst>
              </p:cNvPr>
              <p:cNvSpPr txBox="1"/>
              <p:nvPr/>
            </p:nvSpPr>
            <p:spPr>
              <a:xfrm>
                <a:off x="3461819" y="4387194"/>
                <a:ext cx="515526" cy="3931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𝑣</m:t>
                          </m:r>
                        </m:e>
                        <m:sub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EC306">
                      <a:lumMod val="60000"/>
                      <a:lumOff val="4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1C1D4A1-B447-0A47-3BE7-678A466DC9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1819" y="4387194"/>
                <a:ext cx="515526" cy="393121"/>
              </a:xfrm>
              <a:prstGeom prst="rect">
                <a:avLst/>
              </a:prstGeom>
              <a:blipFill>
                <a:blip r:embed="rId4"/>
                <a:stretch>
                  <a:fillRect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6AA95C3-AE38-3218-B1B2-256FC197978D}"/>
                  </a:ext>
                </a:extLst>
              </p:cNvPr>
              <p:cNvSpPr txBox="1"/>
              <p:nvPr/>
            </p:nvSpPr>
            <p:spPr>
              <a:xfrm>
                <a:off x="3895731" y="4387194"/>
                <a:ext cx="515526" cy="3931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𝑣</m:t>
                          </m:r>
                        </m:e>
                        <m:sub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EC306">
                      <a:lumMod val="60000"/>
                      <a:lumOff val="4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6AA95C3-AE38-3218-B1B2-256FC19797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5731" y="4387194"/>
                <a:ext cx="515526" cy="393121"/>
              </a:xfrm>
              <a:prstGeom prst="rect">
                <a:avLst/>
              </a:prstGeom>
              <a:blipFill>
                <a:blip r:embed="rId5"/>
                <a:stretch>
                  <a:fillRect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9895C50-28E5-55DB-D533-2706710AE8E2}"/>
                  </a:ext>
                </a:extLst>
              </p:cNvPr>
              <p:cNvSpPr txBox="1"/>
              <p:nvPr/>
            </p:nvSpPr>
            <p:spPr>
              <a:xfrm>
                <a:off x="4298736" y="4387194"/>
                <a:ext cx="515526" cy="3944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𝑣</m:t>
                          </m:r>
                        </m:e>
                        <m:sub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EC306">
                      <a:lumMod val="60000"/>
                      <a:lumOff val="4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9895C50-28E5-55DB-D533-2706710AE8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736" y="4387194"/>
                <a:ext cx="515526" cy="394403"/>
              </a:xfrm>
              <a:prstGeom prst="rect">
                <a:avLst/>
              </a:prstGeom>
              <a:blipFill>
                <a:blip r:embed="rId6"/>
                <a:stretch>
                  <a:fillRect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01F32CE-9826-FDA0-AB74-FE9A8E969C51}"/>
                  </a:ext>
                </a:extLst>
              </p:cNvPr>
              <p:cNvSpPr txBox="1"/>
              <p:nvPr/>
            </p:nvSpPr>
            <p:spPr>
              <a:xfrm>
                <a:off x="1935419" y="4447691"/>
                <a:ext cx="60982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C306">
                              <a:lumMod val="60000"/>
                              <a:lumOff val="4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⋯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EC306">
                      <a:lumMod val="60000"/>
                      <a:lumOff val="4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01F32CE-9826-FDA0-AB74-FE9A8E969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419" y="4447691"/>
                <a:ext cx="609824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33F3215F-1081-278E-AC7C-4B7A3018C099}"/>
              </a:ext>
            </a:extLst>
          </p:cNvPr>
          <p:cNvSpPr txBox="1"/>
          <p:nvPr/>
        </p:nvSpPr>
        <p:spPr>
          <a:xfrm>
            <a:off x="3214040" y="481537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E4AAAEA-372D-46E8-7F8B-5CF86786318F}"/>
              </a:ext>
            </a:extLst>
          </p:cNvPr>
          <p:cNvSpPr txBox="1"/>
          <p:nvPr/>
        </p:nvSpPr>
        <p:spPr>
          <a:xfrm>
            <a:off x="8763245" y="481537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941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7" grpId="0"/>
      <p:bldP spid="28" grpId="0"/>
      <p:bldP spid="29" grpId="0"/>
      <p:bldP spid="31" grpId="0"/>
      <p:bldP spid="32" grpId="0"/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1952</Words>
  <Application>Microsoft Macintosh PowerPoint</Application>
  <PresentationFormat>Widescreen</PresentationFormat>
  <Paragraphs>218</Paragraphs>
  <Slides>26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Wingdings</vt:lpstr>
      <vt:lpstr>Office Theme</vt:lpstr>
      <vt:lpstr>1_Office Theme</vt:lpstr>
      <vt:lpstr>CS 2243: ALGORITHMS FOR DATA SCIENCE LECTURE 14 (10/23)</vt:lpstr>
      <vt:lpstr>PowerPoint Presentation</vt:lpstr>
      <vt:lpstr>RECAL: STATISTICAL QUERY</vt:lpstr>
      <vt:lpstr>LEARNING PARITY WITH NOISE (LPN)</vt:lpstr>
      <vt:lpstr>SQ LOWER BOUND FOR NOISY PARITY</vt:lpstr>
      <vt:lpstr>STATISTICAL QUERY DIMENSION</vt:lpstr>
      <vt:lpstr>STATISTICAL QUERY DIMENSION</vt:lpstr>
      <vt:lpstr>SQ LOWER BOUND FOR MLPS</vt:lpstr>
      <vt:lpstr>WHAT ABOUT SQ FOR REAL-VALUED FUNCTIONS?</vt:lpstr>
      <vt:lpstr>WHAT ABOUT SQ FOR REAL-VALUED FUNCTIONS?</vt:lpstr>
      <vt:lpstr>PowerPoint Presentation</vt:lpstr>
      <vt:lpstr>SQ LOWER BOUNDS FOR UNSUPERVISED PROBLEMS</vt:lpstr>
      <vt:lpstr>SQ LOWER BOUNDS FOR UNSUPERVISED PROBLEMS</vt:lpstr>
      <vt:lpstr>SQ LOWER BOUNDS FOR UNSUPERVISED PROBLEMS</vt:lpstr>
      <vt:lpstr>HOW TO LOWER BOUND STATISTICAL DIMENSION</vt:lpstr>
      <vt:lpstr>HOW TO LOWER BOUND STATISTICAL DIMENSION</vt:lpstr>
      <vt:lpstr>HOW TO LOWER BOUND STATISTICAL DIMENSION</vt:lpstr>
      <vt:lpstr>HOW TO LOWER BOUND STATISTICAL DIMENSION</vt:lpstr>
      <vt:lpstr>LEARNING GENERATIVE MODELS</vt:lpstr>
      <vt:lpstr>LEARNING GENERATIVE MODELS</vt:lpstr>
      <vt:lpstr>PROOF SKETCH</vt:lpstr>
      <vt:lpstr>PROOF SKETCH</vt:lpstr>
      <vt:lpstr>PROOF SKETCH</vt:lpstr>
      <vt:lpstr>PROOF SKETCH</vt:lpstr>
      <vt:lpstr>PROOF SKETCH</vt:lpstr>
      <vt:lpstr>NEXT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224: ALGORITHMS FOR DATA SCIENCE LECTURE 18 (11/6)</dc:title>
  <dc:creator>Sitan Chen</dc:creator>
  <cp:lastModifiedBy>Chen, Sitan</cp:lastModifiedBy>
  <cp:revision>7</cp:revision>
  <dcterms:created xsi:type="dcterms:W3CDTF">2023-11-08T03:58:31Z</dcterms:created>
  <dcterms:modified xsi:type="dcterms:W3CDTF">2024-10-23T01:20:15Z</dcterms:modified>
</cp:coreProperties>
</file>