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7"/>
  </p:notesMasterIdLst>
  <p:sldIdLst>
    <p:sldId id="777" r:id="rId3"/>
    <p:sldId id="543" r:id="rId4"/>
    <p:sldId id="540" r:id="rId5"/>
    <p:sldId id="542" r:id="rId6"/>
    <p:sldId id="1158" r:id="rId7"/>
    <p:sldId id="1161" r:id="rId8"/>
    <p:sldId id="1154" r:id="rId9"/>
    <p:sldId id="1155" r:id="rId10"/>
    <p:sldId id="1157" r:id="rId11"/>
    <p:sldId id="1153" r:id="rId12"/>
    <p:sldId id="1159" r:id="rId13"/>
    <p:sldId id="1147" r:id="rId14"/>
    <p:sldId id="1146" r:id="rId15"/>
    <p:sldId id="11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F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7"/>
    <p:restoredTop sz="82720"/>
  </p:normalViewPr>
  <p:slideViewPr>
    <p:cSldViewPr snapToGrid="0">
      <p:cViewPr varScale="1">
        <p:scale>
          <a:sx n="179" d="100"/>
          <a:sy n="179" d="100"/>
        </p:scale>
        <p:origin x="6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69C5C-7AA5-B64C-A548-C2D7C1D09C71}" type="datetimeFigureOut">
              <a:rPr lang="en-US" smtClean="0"/>
              <a:t>10/4/23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B8D60-A14C-BC41-BB11-B1E67964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45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C66BF-7D70-4D47-8FFD-04829FBD1F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60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C66BF-7D70-4D47-8FFD-04829FBD1F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0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C66BF-7D70-4D47-8FFD-04829FBD1F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92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B8D60-A14C-BC41-BB11-B1E6796469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40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B8D60-A14C-BC41-BB11-B1E6796469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70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8109E-7A6C-4883-3342-B7B262FADA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D938A1-9832-9395-FE1C-F38819380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123DF-963C-F956-6D7C-CF4AC407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3F131-DFE4-954A-BC81-FC7988A37CA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092CC-E3BA-D58E-2BE0-C7E8D7AB6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CAFBC-63FE-AEAF-19B2-7E8BD22A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DD39-1B86-0243-BE57-1374190F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A3A57-F0EB-10ED-C4A2-4918DED14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D0FE2-D455-3529-4ED0-56B113DC6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B5B9-F3C5-C95D-CD9B-E96154E56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3F131-DFE4-954A-BC81-FC7988A37CA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FF763-374E-FE3A-328F-766F663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DAF48-01CB-5749-DAFC-5EB47E539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DD39-1B86-0243-BE57-1374190F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46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AF8E51-C23D-358A-F0F7-782973981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5C8967-91FB-7FF5-3549-22C72AD07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B42C9-02F0-CDBC-F2E5-D572485BE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3F131-DFE4-954A-BC81-FC7988A37CA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3806E-D9FA-3533-EFBC-8C6835F6A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A3B17-15A3-5111-6FEF-BC129A410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DD39-1B86-0243-BE57-1374190F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44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37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4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89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17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47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8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9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26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4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811E3-74C2-BE89-C74D-8CE7651FE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7CAEB-237C-7C99-CB99-A603B0428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AE991-CA86-D73F-CE74-A11C5FEE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3F131-DFE4-954A-BC81-FC7988A37CA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197BA-A333-F57B-9B08-483881E30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DF9EA-B425-75B8-9C69-0712106D9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DD39-1B86-0243-BE57-1374190F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73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85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38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66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803D-B40E-B36B-703D-FE3A9D368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F2B86-8E44-FF5B-C85F-E340F9120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3BE0E-D31F-C7FA-DBEE-CFAAE425C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3F131-DFE4-954A-BC81-FC7988A37CA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A407D-5B0B-1EDE-4818-95C88B4B3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23CE2-9CC9-9801-592C-8A15DB221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DD39-1B86-0243-BE57-1374190F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9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4748D-D104-8686-D7E9-45EF86954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3BBCD-6EB8-69E6-0ED7-918F6A3D6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84D074-92D3-E3C2-6F04-4075E594B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A48978-27E2-A135-003E-DD7B57CFE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3F131-DFE4-954A-BC81-FC7988A37CA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488CF-7EB0-A43D-6ACC-D52FAB95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C9485-18C1-E906-B856-7FEF9D57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DD39-1B86-0243-BE57-1374190F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5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84A44-A3A3-64F7-543C-E6992D66F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E64B1-6F3F-7BB4-F265-7A58F3588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6A702-295C-85F6-4531-AB1EB2F4A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2E21E2-4743-CADF-4B79-FDAC4FFFB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9A5902-8608-3A44-2A1C-F81ED4CFE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26F70D-6EB5-2E63-DA24-6F6CE3E6C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3F131-DFE4-954A-BC81-FC7988A37CA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C614BD-32D7-361E-75E3-58F850D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D578F7-FB28-F05A-DE03-4BF133DCA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DD39-1B86-0243-BE57-1374190F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6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A7625-F043-B4E7-28F8-A71CA35EA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1C448E-251F-730B-7640-C67F78208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3F131-DFE4-954A-BC81-FC7988A37CA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EA28B-EC07-5561-0D23-FF4C8F11A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24D54-EA61-012D-49B2-4436A0046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DD39-1B86-0243-BE57-1374190F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38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A28AA9-F120-ABA2-EA1B-ECD42E00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3F131-DFE4-954A-BC81-FC7988A37CA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827862-DAC6-195B-562C-27B16822A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ED7DC-B91B-9D16-D417-69E162ED1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DD39-1B86-0243-BE57-1374190F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2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DCBBF-6A0A-18E7-8999-9729EBDD4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A4B97-62B7-21F6-20BC-B3A6CFA44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CE8B8-1C3D-E816-9130-B67256360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33427-9237-FEFD-6E35-2D76080B6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3F131-DFE4-954A-BC81-FC7988A37CA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4BFC1-910D-6FCF-537A-58BA2E6D6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DE108-AFEB-D645-4000-38A78EF2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DD39-1B86-0243-BE57-1374190F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5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DC32A-5890-D283-AB72-6A667C12C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2577D8-4777-E5E1-5B3C-325238E36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B7125-E52E-CEF1-57EF-9E9F5AA9B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AB7BD-14EE-E5DE-A91C-0FF935E84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3F131-DFE4-954A-BC81-FC7988A37CA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6D5E5-C0FE-C747-D978-C6D8EC1A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A07E9-200F-0078-E1BE-46DFDDD27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DD39-1B86-0243-BE57-1374190F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91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F4465-3CB3-D829-F439-CFE719006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5DD3D-B714-B833-7173-774A40AE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D4E33-B918-9E08-D214-664108CBC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3F131-DFE4-954A-BC81-FC7988A37CA5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8E76A-7BEE-ABBC-8512-4EEE0094B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4AA24-8418-C021-2DAB-E4F95BDA4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3DD39-1B86-0243-BE57-1374190F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2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72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hdphoto" Target="../media/hdphoto3.wdp"/><Relationship Id="rId18" Type="http://schemas.openxmlformats.org/officeDocument/2006/relationships/image" Target="../media/image14.png"/><Relationship Id="rId26" Type="http://schemas.openxmlformats.org/officeDocument/2006/relationships/image" Target="../media/image17.png"/><Relationship Id="rId3" Type="http://schemas.openxmlformats.org/officeDocument/2006/relationships/image" Target="../media/image4.jpeg"/><Relationship Id="rId21" Type="http://schemas.microsoft.com/office/2007/relationships/hdphoto" Target="../media/hdphoto7.wdp"/><Relationship Id="rId7" Type="http://schemas.openxmlformats.org/officeDocument/2006/relationships/image" Target="../media/image7.jpeg"/><Relationship Id="rId12" Type="http://schemas.openxmlformats.org/officeDocument/2006/relationships/image" Target="../media/image11.svg"/><Relationship Id="rId17" Type="http://schemas.microsoft.com/office/2007/relationships/hdphoto" Target="../media/hdphoto5.wdp"/><Relationship Id="rId25" Type="http://schemas.microsoft.com/office/2007/relationships/hdphoto" Target="../media/hdphoto10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24" Type="http://schemas.microsoft.com/office/2007/relationships/hdphoto" Target="../media/hdphoto9.wdp"/><Relationship Id="rId5" Type="http://schemas.microsoft.com/office/2007/relationships/hdphoto" Target="../media/hdphoto1.wdp"/><Relationship Id="rId15" Type="http://schemas.microsoft.com/office/2007/relationships/hdphoto" Target="../media/hdphoto4.wdp"/><Relationship Id="rId23" Type="http://schemas.microsoft.com/office/2007/relationships/hdphoto" Target="../media/hdphoto8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4.wdp"/><Relationship Id="rId18" Type="http://schemas.openxmlformats.org/officeDocument/2006/relationships/image" Target="../media/image4.jpeg"/><Relationship Id="rId26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6.jpeg"/><Relationship Id="rId7" Type="http://schemas.openxmlformats.org/officeDocument/2006/relationships/image" Target="../media/image11.svg"/><Relationship Id="rId12" Type="http://schemas.openxmlformats.org/officeDocument/2006/relationships/image" Target="../media/image21.png"/><Relationship Id="rId17" Type="http://schemas.microsoft.com/office/2007/relationships/hdphoto" Target="../media/hdphoto16.wdp"/><Relationship Id="rId25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3.png"/><Relationship Id="rId20" Type="http://schemas.microsoft.com/office/2007/relationships/hdphoto" Target="../media/hdphoto17.wdp"/><Relationship Id="rId29" Type="http://schemas.openxmlformats.org/officeDocument/2006/relationships/image" Target="../media/image17.png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microsoft.com/office/2007/relationships/hdphoto" Target="../media/hdphoto13.wdp"/><Relationship Id="rId24" Type="http://schemas.openxmlformats.org/officeDocument/2006/relationships/image" Target="../media/image5.png"/><Relationship Id="rId5" Type="http://schemas.microsoft.com/office/2007/relationships/hdphoto" Target="../media/hdphoto11.wdp"/><Relationship Id="rId15" Type="http://schemas.microsoft.com/office/2007/relationships/hdphoto" Target="../media/hdphoto15.wdp"/><Relationship Id="rId23" Type="http://schemas.openxmlformats.org/officeDocument/2006/relationships/image" Target="../media/image8.jpeg"/><Relationship Id="rId28" Type="http://schemas.microsoft.com/office/2007/relationships/hdphoto" Target="../media/hdphoto3.wdp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microsoft.com/office/2007/relationships/hdphoto" Target="../media/hdphoto12.wdp"/><Relationship Id="rId14" Type="http://schemas.openxmlformats.org/officeDocument/2006/relationships/image" Target="../media/image22.png"/><Relationship Id="rId22" Type="http://schemas.openxmlformats.org/officeDocument/2006/relationships/image" Target="../media/image7.jpeg"/><Relationship Id="rId27" Type="http://schemas.microsoft.com/office/2007/relationships/hdphoto" Target="../media/hdphoto2.wdp"/><Relationship Id="rId30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8" y="3023165"/>
            <a:ext cx="11564002" cy="1220056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CS 224: ALGORITHMS FOR DATA SCIENCE</a:t>
            </a:r>
            <a:b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</a:b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LECTURE 9 (10/4)</a:t>
            </a:r>
            <a:endParaRPr lang="en-US" sz="40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8D775-0962-EA41-8BC7-BDAD26E25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655442"/>
              </p:ext>
            </p:extLst>
          </p:nvPr>
        </p:nvGraphicFramePr>
        <p:xfrm>
          <a:off x="617172" y="4243221"/>
          <a:ext cx="1095765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7654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</a:tblGrid>
              <a:tr h="513508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small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ROBUST STATISTICS, ITERATIVE FILTERING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CACD459-FA22-E124-7E30-4E7462CB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61" y="1969961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C42B6-EADE-E44A-8128-D84909D623E4}"/>
              </a:ext>
            </a:extLst>
          </p:cNvPr>
          <p:cNvSpPr txBox="1"/>
          <p:nvPr/>
        </p:nvSpPr>
        <p:spPr>
          <a:xfrm>
            <a:off x="313998" y="263040"/>
            <a:ext cx="3340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Tensor decomposition</a:t>
            </a:r>
          </a:p>
          <a:p>
            <a:pPr>
              <a:defRPr/>
            </a:pPr>
            <a:r>
              <a:rPr lang="en-US" sz="2000" dirty="0"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</a:rPr>
              <a:t>Sum-of-squares</a:t>
            </a:r>
          </a:p>
          <a:p>
            <a:pPr>
              <a:defRPr/>
            </a:pPr>
            <a:r>
              <a:rPr lang="en-US" sz="2000" b="1" dirty="0"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</a:rPr>
              <a:t>Robustness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Supervised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Computational complexity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Statistical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Generative modeling</a:t>
            </a:r>
          </a:p>
        </p:txBody>
      </p:sp>
    </p:spTree>
    <p:extLst>
      <p:ext uri="{BB962C8B-B14F-4D97-AF65-F5344CB8AC3E}">
        <p14:creationId xmlns:p14="http://schemas.microsoft.com/office/powerpoint/2010/main" val="36195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0001-DA94-9B5C-A9E2-1EAD33EC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STRONG CONTAMINATION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631B9C-8391-F30C-721A-6DC24F37BA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Nature draws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i.i.d.</a:t>
                </a: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105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Adversary inspects these points, picks subset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, corrupts those points arbitrarily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105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We get the corrupted dataset but don’t know which points have been corrupted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3600" dirty="0"/>
              </a:p>
              <a:p>
                <a:pPr marL="0" indent="0">
                  <a:buNone/>
                </a:pPr>
                <a:endParaRPr lang="en-US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631B9C-8391-F30C-721A-6DC24F37BA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 r="-2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73CB893-37D5-195E-6FD8-5286F6DEA3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5099088"/>
                  </p:ext>
                </p:extLst>
              </p:nvPr>
            </p:nvGraphicFramePr>
            <p:xfrm>
              <a:off x="8603710" y="4440943"/>
              <a:ext cx="3432132" cy="22452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4044">
                      <a:extLst>
                        <a:ext uri="{9D8B030D-6E8A-4147-A177-3AD203B41FA5}">
                          <a16:colId xmlns:a16="http://schemas.microsoft.com/office/drawing/2014/main" val="1934037182"/>
                        </a:ext>
                      </a:extLst>
                    </a:gridCol>
                    <a:gridCol w="1144044">
                      <a:extLst>
                        <a:ext uri="{9D8B030D-6E8A-4147-A177-3AD203B41FA5}">
                          <a16:colId xmlns:a16="http://schemas.microsoft.com/office/drawing/2014/main" val="1217199436"/>
                        </a:ext>
                      </a:extLst>
                    </a:gridCol>
                    <a:gridCol w="1144044">
                      <a:extLst>
                        <a:ext uri="{9D8B030D-6E8A-4147-A177-3AD203B41FA5}">
                          <a16:colId xmlns:a16="http://schemas.microsoft.com/office/drawing/2014/main" val="3461405795"/>
                        </a:ext>
                      </a:extLst>
                    </a:gridCol>
                  </a:tblGrid>
                  <a:tr h="745325">
                    <a:tc>
                      <a:txBody>
                        <a:bodyPr/>
                        <a:lstStyle/>
                        <a:p>
                          <a:pPr algn="ctr"/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n>
                                <a:solidFill>
                                  <a:schemeClr val="bg1"/>
                                </a:solidFill>
                              </a:ln>
                              <a:solidFill>
                                <a:schemeClr val="bg1"/>
                              </a:solidFill>
                            </a:rPr>
                            <a:t>Oblivious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Adaptive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5510111"/>
                      </a:ext>
                    </a:extLst>
                  </a:tr>
                  <a:tr h="7453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Additive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Huber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Additive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𝜼</m:t>
                              </m:r>
                            </m:oMath>
                          </a14:m>
                          <a:endParaRPr lang="en-US" sz="1600" b="1" dirty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37943583"/>
                      </a:ext>
                    </a:extLst>
                  </a:tr>
                  <a:tr h="7546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Non-additive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TV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68430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73CB893-37D5-195E-6FD8-5286F6DEA3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5099088"/>
                  </p:ext>
                </p:extLst>
              </p:nvPr>
            </p:nvGraphicFramePr>
            <p:xfrm>
              <a:off x="8603710" y="4440943"/>
              <a:ext cx="3432132" cy="22452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4044">
                      <a:extLst>
                        <a:ext uri="{9D8B030D-6E8A-4147-A177-3AD203B41FA5}">
                          <a16:colId xmlns:a16="http://schemas.microsoft.com/office/drawing/2014/main" val="1934037182"/>
                        </a:ext>
                      </a:extLst>
                    </a:gridCol>
                    <a:gridCol w="1144044">
                      <a:extLst>
                        <a:ext uri="{9D8B030D-6E8A-4147-A177-3AD203B41FA5}">
                          <a16:colId xmlns:a16="http://schemas.microsoft.com/office/drawing/2014/main" val="1217199436"/>
                        </a:ext>
                      </a:extLst>
                    </a:gridCol>
                    <a:gridCol w="1144044">
                      <a:extLst>
                        <a:ext uri="{9D8B030D-6E8A-4147-A177-3AD203B41FA5}">
                          <a16:colId xmlns:a16="http://schemas.microsoft.com/office/drawing/2014/main" val="3461405795"/>
                        </a:ext>
                      </a:extLst>
                    </a:gridCol>
                  </a:tblGrid>
                  <a:tr h="745325">
                    <a:tc>
                      <a:txBody>
                        <a:bodyPr/>
                        <a:lstStyle/>
                        <a:p>
                          <a:pPr algn="ctr"/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n>
                                <a:solidFill>
                                  <a:schemeClr val="bg1"/>
                                </a:solidFill>
                              </a:ln>
                              <a:solidFill>
                                <a:schemeClr val="bg1"/>
                              </a:solidFill>
                            </a:rPr>
                            <a:t>Oblivious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Adaptive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5510111"/>
                      </a:ext>
                    </a:extLst>
                  </a:tr>
                  <a:tr h="7453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Additive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Huber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1111" t="-100000" r="-3333" b="-1118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7943583"/>
                      </a:ext>
                    </a:extLst>
                  </a:tr>
                  <a:tr h="7546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Non-additive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TV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684303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1145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4597B-4960-AFC5-8C1C-651659E78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LECTURE: ROBUST MEAN ESTIMATION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835831-6793-2CB7-6D97-3889FB5EED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Parameters:</a:t>
                </a:r>
              </a:p>
              <a:p>
                <a:pPr marL="0" indent="0">
                  <a:buNone/>
                </a:pPr>
                <a:r>
                  <a:rPr lang="en-US" dirty="0"/>
                  <a:t>Unknown mean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0" dirty="0"/>
                  <a:t>(Known) Corruption fraction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Given: </a:t>
                </a:r>
                <a:r>
                  <a:rPr lang="en-US" dirty="0"/>
                  <a:t>corrupted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from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Id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	   </a:t>
                </a:r>
                <a:r>
                  <a:rPr lang="en-US" b="1" dirty="0">
                    <a:solidFill>
                      <a:schemeClr val="accent6"/>
                    </a:solidFill>
                  </a:rPr>
                  <a:t>under strong contamination model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Goal:</a:t>
                </a: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estimate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as best as possible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835831-6793-2CB7-6D97-3889FB5EED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A1A495E1-1079-240A-7AAA-173511817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969" y="1294411"/>
            <a:ext cx="6149073" cy="143427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417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52CEA-1F0E-C8DA-586E-BBDBE058D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“AS BEST AS POSSIBLE”?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DC8B4C-8290-CD20-F1E7-D896443B22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528027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. </a:t>
                </a:r>
                <a:r>
                  <a:rPr lang="en-US" dirty="0"/>
                  <a:t>Then</a:t>
                </a:r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𝑇𝑉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r>
                  <a:rPr lang="en-US" dirty="0"/>
                  <a:t>so it’s impossible to distinguish whether our data is just </a:t>
                </a:r>
                <a:r>
                  <a:rPr lang="en-US" dirty="0" err="1"/>
                  <a:t>i.i.d.</a:t>
                </a:r>
                <a:r>
                  <a:rPr lang="en-US" dirty="0"/>
                  <a:t> samples from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,1)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</a:t>
                </a:r>
                <a:r>
                  <a:rPr lang="en-US" dirty="0"/>
                  <a:t>or whether our data is given by TV-contaminating samples from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dirty="0"/>
                  <a:t>Thus,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can’t hope to estimate the mean to error better than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</m:d>
                  </m:oMath>
                </a14:m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DC8B4C-8290-CD20-F1E7-D896443B22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5280270"/>
              </a:xfrm>
              <a:blipFill>
                <a:blip r:embed="rId2"/>
                <a:stretch>
                  <a:fillRect l="-1410" t="-2638" r="-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571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52CEA-1F0E-C8DA-586E-BBDBE058D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1-DIMENSIONAL PROBLEM IS EASY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DC8B4C-8290-CD20-F1E7-D896443B22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Taking the mean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will certainly fail, but </a:t>
                </a:r>
                <a:r>
                  <a:rPr lang="en-US" b="1" dirty="0">
                    <a:solidFill>
                      <a:schemeClr val="accent2"/>
                    </a:solidFill>
                  </a:rPr>
                  <a:t>when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b="1" dirty="0">
                    <a:solidFill>
                      <a:schemeClr val="accent2"/>
                    </a:solidFill>
                  </a:rPr>
                  <a:t>, various other approaches succeed</a:t>
                </a:r>
                <a:r>
                  <a:rPr lang="en-US" dirty="0"/>
                  <a:t> and achieve error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/>
                  <a:t>, e.g.</a:t>
                </a:r>
              </a:p>
              <a:p>
                <a:pPr marL="692150" indent="-288925"/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Median</a:t>
                </a:r>
              </a:p>
              <a:p>
                <a:pPr marL="692150" indent="-288925"/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Trimmed mean: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throw out the top and bottom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fraction of points, and take the mean of the rest</a:t>
                </a:r>
              </a:p>
              <a:p>
                <a:pPr marL="692150" indent="-288925"/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Huber M-estimation</a:t>
                </a: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 </a:t>
                </a:r>
                <a:r>
                  <a:rPr lang="en-US" dirty="0"/>
                  <a:t>minimize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</m:acc>
                          </m:e>
                        </m:d>
                      </m:e>
                    </m:nary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is the Huber loss</a:t>
                </a:r>
              </a:p>
              <a:p>
                <a:pPr marL="403225" indent="0">
                  <a:buNone/>
                </a:pPr>
                <a:endParaRPr lang="en-US" sz="700" dirty="0"/>
              </a:p>
              <a:p>
                <a:pPr marL="14288" indent="0">
                  <a:buNone/>
                </a:pPr>
                <a:r>
                  <a:rPr lang="en-US" dirty="0"/>
                  <a:t>Trimming-based and M-estimation based algorithms will suffer additional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𝐩𝐨𝐥𝐲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6"/>
                    </a:solidFill>
                  </a:rPr>
                  <a:t> factors</a:t>
                </a:r>
                <a:r>
                  <a:rPr lang="en-US" dirty="0"/>
                  <a:t> in the error. High-dimensional (Tukey) median does not, but it is </a:t>
                </a:r>
                <a:r>
                  <a:rPr lang="en-US" b="1" dirty="0">
                    <a:solidFill>
                      <a:schemeClr val="accent6"/>
                    </a:solidFill>
                  </a:rPr>
                  <a:t>computationally inefficient</a:t>
                </a:r>
              </a:p>
              <a:p>
                <a:pPr marL="692150" indent="-288925">
                  <a:buNone/>
                </a:pP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DC8B4C-8290-CD20-F1E7-D896443B22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b="-3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093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52CEA-1F0E-C8DA-586E-BBDBE058D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ROBUSTNESS IN HIGH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C8B4C-8290-CD20-F1E7-D896443B2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Prior to 2016, not known 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how to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robustly estimate the mean of a high-dimensional Gaussian,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even under the Huber contamination model, </a:t>
            </a:r>
            <a:r>
              <a:rPr lang="en-US" b="1" dirty="0">
                <a:solidFill>
                  <a:schemeClr val="accent2"/>
                </a:solidFill>
              </a:rPr>
              <a:t>in polynomial time</a:t>
            </a: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Today we will see a proof of this based on a framework called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iterative filtering </a:t>
            </a:r>
            <a:r>
              <a:rPr lang="en-US" dirty="0"/>
              <a:t>that was developed by these and other authors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1758D3E-817D-5272-531C-70E1996A221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3126079"/>
                <a:ext cx="11704320" cy="1772076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[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Diakonikolas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et al. ‘16]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There is a (practical)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polynomial-time algorithm for robustly estimating the mean of a Gaussian, even under strong contamination, to error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0" lang="en-US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(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𝜂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.</a:t>
                </a:r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1758D3E-817D-5272-531C-70E1996A22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126079"/>
                <a:ext cx="11704320" cy="1772076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625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37AA9126-8BEB-6A93-9594-2DB169721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3"/>
          <a:stretch/>
        </p:blipFill>
        <p:spPr bwMode="auto">
          <a:xfrm>
            <a:off x="8642681" y="252307"/>
            <a:ext cx="2093465" cy="23377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DFD7E1D-423A-7648-BDA9-E3CA2F954C4C}"/>
              </a:ext>
            </a:extLst>
          </p:cNvPr>
          <p:cNvSpPr/>
          <p:nvPr/>
        </p:nvSpPr>
        <p:spPr>
          <a:xfrm>
            <a:off x="361701" y="2416292"/>
            <a:ext cx="4086224" cy="2717800"/>
          </a:xfrm>
          <a:prstGeom prst="roundRect">
            <a:avLst>
              <a:gd name="adj" fmla="val 10403"/>
            </a:avLst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  <a:tabLst>
                <a:tab pos="2743200" algn="l"/>
              </a:tabLst>
            </a:pPr>
            <a:r>
              <a:rPr lang="en-US" sz="3600" dirty="0">
                <a:solidFill>
                  <a:srgbClr val="FEC306">
                    <a:lumMod val="20000"/>
                    <a:lumOff val="80000"/>
                  </a:srgbClr>
                </a:solidFill>
              </a:rPr>
              <a:t>setting where you </a:t>
            </a:r>
            <a:r>
              <a:rPr lang="en-US" sz="3600" b="1" dirty="0">
                <a:solidFill>
                  <a:srgbClr val="FEC306">
                    <a:lumMod val="60000"/>
                    <a:lumOff val="40000"/>
                  </a:srgbClr>
                </a:solidFill>
              </a:rPr>
              <a:t>know</a:t>
            </a:r>
            <a:r>
              <a:rPr lang="en-US" sz="3600" dirty="0">
                <a:solidFill>
                  <a:srgbClr val="FEC306">
                    <a:lumMod val="20000"/>
                    <a:lumOff val="80000"/>
                  </a:srgbClr>
                </a:solidFill>
              </a:rPr>
              <a:t> your ML system works </a:t>
            </a:r>
            <a:r>
              <a:rPr lang="en-US" sz="3600" dirty="0">
                <a:solidFill>
                  <a:srgbClr val="418AB3">
                    <a:lumMod val="20000"/>
                    <a:lumOff val="80000"/>
                  </a:srgbClr>
                </a:solidFill>
              </a:rPr>
              <a:t>(provably or empirically)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CBEE8D-511E-2643-A8B2-394EBFE5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STATISTICS</a:t>
            </a:r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63EFD184-D44D-A141-A3F0-A8E1F07854F7}"/>
              </a:ext>
            </a:extLst>
          </p:cNvPr>
          <p:cNvSpPr/>
          <p:nvPr/>
        </p:nvSpPr>
        <p:spPr>
          <a:xfrm>
            <a:off x="4447926" y="3550170"/>
            <a:ext cx="3319900" cy="736934"/>
          </a:xfrm>
          <a:custGeom>
            <a:avLst/>
            <a:gdLst>
              <a:gd name="connsiteX0" fmla="*/ 0 w 3319900"/>
              <a:gd name="connsiteY0" fmla="*/ 271393 h 736934"/>
              <a:gd name="connsiteX1" fmla="*/ 802308 w 3319900"/>
              <a:gd name="connsiteY1" fmla="*/ 8006 h 736934"/>
              <a:gd name="connsiteX2" fmla="*/ 1189630 w 3319900"/>
              <a:gd name="connsiteY2" fmla="*/ 656341 h 736934"/>
              <a:gd name="connsiteX3" fmla="*/ 1798278 w 3319900"/>
              <a:gd name="connsiteY3" fmla="*/ 575299 h 736934"/>
              <a:gd name="connsiteX4" fmla="*/ 1991573 w 3319900"/>
              <a:gd name="connsiteY4" fmla="*/ 210612 h 736934"/>
              <a:gd name="connsiteX5" fmla="*/ 2406926 w 3319900"/>
              <a:gd name="connsiteY5" fmla="*/ 575299 h 736934"/>
              <a:gd name="connsiteX6" fmla="*/ 3319900 w 3319900"/>
              <a:gd name="connsiteY6" fmla="*/ 291653 h 73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9900" h="736934" extrusionOk="0">
                <a:moveTo>
                  <a:pt x="0" y="271393"/>
                </a:moveTo>
                <a:cubicBezTo>
                  <a:pt x="149849" y="27338"/>
                  <a:pt x="483784" y="-20631"/>
                  <a:pt x="802308" y="8006"/>
                </a:cubicBezTo>
                <a:cubicBezTo>
                  <a:pt x="1128300" y="93593"/>
                  <a:pt x="947588" y="564073"/>
                  <a:pt x="1189630" y="656341"/>
                </a:cubicBezTo>
                <a:cubicBezTo>
                  <a:pt x="1257296" y="831178"/>
                  <a:pt x="1638013" y="779429"/>
                  <a:pt x="1798278" y="575299"/>
                </a:cubicBezTo>
                <a:cubicBezTo>
                  <a:pt x="1897312" y="448344"/>
                  <a:pt x="1893281" y="238832"/>
                  <a:pt x="1991573" y="210612"/>
                </a:cubicBezTo>
                <a:cubicBezTo>
                  <a:pt x="2239284" y="212470"/>
                  <a:pt x="2239108" y="441863"/>
                  <a:pt x="2406926" y="575299"/>
                </a:cubicBezTo>
                <a:cubicBezTo>
                  <a:pt x="2466655" y="602628"/>
                  <a:pt x="3011373" y="527728"/>
                  <a:pt x="3319900" y="291653"/>
                </a:cubicBezTo>
              </a:path>
            </a:pathLst>
          </a:custGeom>
          <a:noFill/>
          <a:ln w="76200">
            <a:solidFill>
              <a:schemeClr val="accent1">
                <a:lumMod val="40000"/>
                <a:lumOff val="60000"/>
              </a:schemeClr>
            </a:solidFill>
            <a:prstDash val="sysDot"/>
            <a:headEnd type="diamond"/>
            <a:tailEnd type="triangle" w="med" len="sm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05306"/>
                      <a:gd name="connsiteY0" fmla="*/ 228996 h 597013"/>
                      <a:gd name="connsiteX1" fmla="*/ 484615 w 2005306"/>
                      <a:gd name="connsiteY1" fmla="*/ 8862 h 597013"/>
                      <a:gd name="connsiteX2" fmla="*/ 718568 w 2005306"/>
                      <a:gd name="connsiteY2" fmla="*/ 550729 h 597013"/>
                      <a:gd name="connsiteX3" fmla="*/ 1086207 w 2005306"/>
                      <a:gd name="connsiteY3" fmla="*/ 482996 h 597013"/>
                      <a:gd name="connsiteX4" fmla="*/ 1219895 w 2005306"/>
                      <a:gd name="connsiteY4" fmla="*/ 8862 h 597013"/>
                      <a:gd name="connsiteX5" fmla="*/ 1453846 w 2005306"/>
                      <a:gd name="connsiteY5" fmla="*/ 482996 h 597013"/>
                      <a:gd name="connsiteX6" fmla="*/ 2005306 w 2005306"/>
                      <a:gd name="connsiteY6" fmla="*/ 245929 h 597013"/>
                      <a:gd name="connsiteX0" fmla="*/ 0 w 2005306"/>
                      <a:gd name="connsiteY0" fmla="*/ 226826 h 615917"/>
                      <a:gd name="connsiteX1" fmla="*/ 484615 w 2005306"/>
                      <a:gd name="connsiteY1" fmla="*/ 6692 h 615917"/>
                      <a:gd name="connsiteX2" fmla="*/ 718568 w 2005306"/>
                      <a:gd name="connsiteY2" fmla="*/ 548559 h 615917"/>
                      <a:gd name="connsiteX3" fmla="*/ 1086207 w 2005306"/>
                      <a:gd name="connsiteY3" fmla="*/ 480826 h 615917"/>
                      <a:gd name="connsiteX4" fmla="*/ 1202962 w 2005306"/>
                      <a:gd name="connsiteY4" fmla="*/ 176026 h 615917"/>
                      <a:gd name="connsiteX5" fmla="*/ 1453846 w 2005306"/>
                      <a:gd name="connsiteY5" fmla="*/ 480826 h 615917"/>
                      <a:gd name="connsiteX6" fmla="*/ 2005306 w 2005306"/>
                      <a:gd name="connsiteY6" fmla="*/ 243759 h 615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306" h="615917" extrusionOk="0">
                        <a:moveTo>
                          <a:pt x="0" y="226826"/>
                        </a:moveTo>
                        <a:cubicBezTo>
                          <a:pt x="133560" y="59589"/>
                          <a:pt x="307937" y="-25406"/>
                          <a:pt x="484615" y="6692"/>
                        </a:cubicBezTo>
                        <a:cubicBezTo>
                          <a:pt x="661731" y="72459"/>
                          <a:pt x="608647" y="469847"/>
                          <a:pt x="718568" y="548559"/>
                        </a:cubicBezTo>
                        <a:cubicBezTo>
                          <a:pt x="783379" y="662337"/>
                          <a:pt x="992621" y="626822"/>
                          <a:pt x="1086207" y="480826"/>
                        </a:cubicBezTo>
                        <a:cubicBezTo>
                          <a:pt x="1159193" y="384687"/>
                          <a:pt x="1130829" y="191175"/>
                          <a:pt x="1202962" y="176026"/>
                        </a:cubicBezTo>
                        <a:cubicBezTo>
                          <a:pt x="1346110" y="176516"/>
                          <a:pt x="1338627" y="408749"/>
                          <a:pt x="1453846" y="480826"/>
                        </a:cubicBezTo>
                        <a:cubicBezTo>
                          <a:pt x="1526121" y="511337"/>
                          <a:pt x="1850987" y="399328"/>
                          <a:pt x="2005306" y="24375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82CA8CCF-2D2D-E84C-8CB5-AE0BA4AF44AA}"/>
              </a:ext>
            </a:extLst>
          </p:cNvPr>
          <p:cNvSpPr txBox="1"/>
          <p:nvPr/>
        </p:nvSpPr>
        <p:spPr>
          <a:xfrm>
            <a:off x="361701" y="5145784"/>
            <a:ext cx="408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“spec”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D267D77C-6D42-F343-87A2-0D3E50F6D4EE}"/>
              </a:ext>
            </a:extLst>
          </p:cNvPr>
          <p:cNvSpPr txBox="1"/>
          <p:nvPr/>
        </p:nvSpPr>
        <p:spPr>
          <a:xfrm>
            <a:off x="7767826" y="5146731"/>
            <a:ext cx="408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reality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120F4C5-6078-2640-A57D-D5292A525E26}"/>
              </a:ext>
            </a:extLst>
          </p:cNvPr>
          <p:cNvSpPr/>
          <p:nvPr/>
        </p:nvSpPr>
        <p:spPr>
          <a:xfrm>
            <a:off x="7767826" y="2896436"/>
            <a:ext cx="4086224" cy="2044401"/>
          </a:xfrm>
          <a:prstGeom prst="roundRect">
            <a:avLst>
              <a:gd name="adj" fmla="val 10403"/>
            </a:avLst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  <a:tabLst>
                <a:tab pos="2743200" algn="l"/>
              </a:tabLst>
            </a:pPr>
            <a:r>
              <a:rPr lang="en-US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setting where you </a:t>
            </a:r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want to deploy </a:t>
            </a:r>
            <a:r>
              <a:rPr lang="en-US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your ML system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B258B335-CB16-FB44-B3A0-859E69945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794075"/>
            <a:ext cx="11704320" cy="47806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Disconnect </a:t>
            </a:r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between</a:t>
            </a:r>
            <a:endParaRPr lang="en-US" sz="3600" dirty="0"/>
          </a:p>
        </p:txBody>
      </p:sp>
      <p:pic>
        <p:nvPicPr>
          <p:cNvPr id="1026" name="Picture 2" descr="John Tukey - Wikipedia">
            <a:extLst>
              <a:ext uri="{FF2B5EF4-FFF2-40B4-BE49-F238E27FC236}">
                <a16:creationId xmlns:a16="http://schemas.microsoft.com/office/drawing/2014/main" id="{A70A0338-B8A1-6774-D46F-B1EC76538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36" y="179063"/>
            <a:ext cx="1921806" cy="233772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1FE6F3-C391-E2E0-4FB6-FC92C16A1628}"/>
              </a:ext>
            </a:extLst>
          </p:cNvPr>
          <p:cNvSpPr txBox="1"/>
          <p:nvPr/>
        </p:nvSpPr>
        <p:spPr>
          <a:xfrm>
            <a:off x="6570931" y="1723882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/>
                  </a:outerShdw>
                </a:effectLst>
              </a:rPr>
              <a:t>John Tukey</a:t>
            </a:r>
          </a:p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/>
                  </a:outerShdw>
                </a:effectLst>
              </a:rPr>
              <a:t>(1915-2000)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F0CAC-9392-7CE3-1AA7-90F6228ACD47}"/>
              </a:ext>
            </a:extLst>
          </p:cNvPr>
          <p:cNvSpPr txBox="1"/>
          <p:nvPr/>
        </p:nvSpPr>
        <p:spPr>
          <a:xfrm>
            <a:off x="9023205" y="1723882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tx1">
                      <a:alpha val="44795"/>
                    </a:schemeClr>
                  </a:glow>
                  <a:outerShdw blurRad="50800" dist="38100" dir="2700000" algn="tl" rotWithShape="0">
                    <a:prstClr val="black"/>
                  </a:outerShdw>
                </a:effectLst>
              </a:rPr>
              <a:t>Peter Huber</a:t>
            </a:r>
          </a:p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tx1">
                      <a:alpha val="44795"/>
                    </a:schemeClr>
                  </a:glow>
                  <a:outerShdw blurRad="50800" dist="38100" dir="2700000" algn="tl" rotWithShape="0">
                    <a:prstClr val="black"/>
                  </a:outerShdw>
                </a:effectLst>
              </a:rPr>
              <a:t>(1934-)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01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0" grpId="0" animBg="1"/>
      <p:bldP spid="1024" grpId="0"/>
      <p:bldP spid="233" grpId="0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EE8D-511E-2643-A8B2-394EBFE5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STATISTICS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82CA8CCF-2D2D-E84C-8CB5-AE0BA4AF44AA}"/>
              </a:ext>
            </a:extLst>
          </p:cNvPr>
          <p:cNvSpPr txBox="1"/>
          <p:nvPr/>
        </p:nvSpPr>
        <p:spPr>
          <a:xfrm>
            <a:off x="373576" y="6061525"/>
            <a:ext cx="408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“spec”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D267D77C-6D42-F343-87A2-0D3E50F6D4EE}"/>
              </a:ext>
            </a:extLst>
          </p:cNvPr>
          <p:cNvSpPr txBox="1"/>
          <p:nvPr/>
        </p:nvSpPr>
        <p:spPr>
          <a:xfrm>
            <a:off x="7732199" y="6062472"/>
            <a:ext cx="408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reality</a:t>
            </a:r>
          </a:p>
        </p:txBody>
      </p: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26EC955C-48FE-6E4D-9EAB-43A71E98FB2C}"/>
              </a:ext>
            </a:extLst>
          </p:cNvPr>
          <p:cNvGrpSpPr/>
          <p:nvPr/>
        </p:nvGrpSpPr>
        <p:grpSpPr>
          <a:xfrm>
            <a:off x="326354" y="1409303"/>
            <a:ext cx="4133446" cy="4721531"/>
            <a:chOff x="670729" y="1409303"/>
            <a:chExt cx="4133446" cy="472153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DFD7E1D-423A-7648-BDA9-E3CA2F954C4C}"/>
                </a:ext>
              </a:extLst>
            </p:cNvPr>
            <p:cNvSpPr/>
            <p:nvPr/>
          </p:nvSpPr>
          <p:spPr>
            <a:xfrm>
              <a:off x="717951" y="1409303"/>
              <a:ext cx="4086224" cy="4721531"/>
            </a:xfrm>
            <a:prstGeom prst="roundRect">
              <a:avLst>
                <a:gd name="adj" fmla="val 10403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E9E88BCF-32DB-904F-84B0-8739472EE638}"/>
                </a:ext>
              </a:extLst>
            </p:cNvPr>
            <p:cNvCxnSpPr>
              <a:cxnSpLocks/>
              <a:endCxn id="1046" idx="1"/>
            </p:cNvCxnSpPr>
            <p:nvPr/>
          </p:nvCxnSpPr>
          <p:spPr>
            <a:xfrm>
              <a:off x="2977893" y="4153454"/>
              <a:ext cx="651757" cy="181503"/>
            </a:xfrm>
            <a:prstGeom prst="line">
              <a:avLst/>
            </a:prstGeom>
            <a:ln w="12700">
              <a:solidFill>
                <a:srgbClr val="4276B9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D5DD5AC1-046D-BA4D-8209-8D7F033360C9}"/>
                </a:ext>
              </a:extLst>
            </p:cNvPr>
            <p:cNvGrpSpPr/>
            <p:nvPr/>
          </p:nvGrpSpPr>
          <p:grpSpPr>
            <a:xfrm>
              <a:off x="2587752" y="1524909"/>
              <a:ext cx="2011917" cy="1402451"/>
              <a:chOff x="1846855" y="1600325"/>
              <a:chExt cx="2603958" cy="1815146"/>
            </a:xfrm>
          </p:grpSpPr>
          <p:pic>
            <p:nvPicPr>
              <p:cNvPr id="1032" name="Picture 8" descr="Recognising Traffic Signs With 98% Accuracy Using Deep Learning | by Eddie  Forson | Towards Data Science">
                <a:extLst>
                  <a:ext uri="{FF2B5EF4-FFF2-40B4-BE49-F238E27FC236}">
                    <a16:creationId xmlns:a16="http://schemas.microsoft.com/office/drawing/2014/main" id="{57BA6759-3556-9545-BEBE-784C1B480F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835" r="12097"/>
              <a:stretch/>
            </p:blipFill>
            <p:spPr bwMode="auto">
              <a:xfrm>
                <a:off x="2373415" y="1600325"/>
                <a:ext cx="2077398" cy="1390127"/>
              </a:xfrm>
              <a:prstGeom prst="roundRect">
                <a:avLst>
                  <a:gd name="adj" fmla="val 9737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Yield Sign: What Does It Mean?">
                <a:extLst>
                  <a:ext uri="{FF2B5EF4-FFF2-40B4-BE49-F238E27FC236}">
                    <a16:creationId xmlns:a16="http://schemas.microsoft.com/office/drawing/2014/main" id="{70C14973-1C04-1143-84DC-B2A34C196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alphaModFix amt="66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96" r="20849" b="14389"/>
              <a:stretch/>
            </p:blipFill>
            <p:spPr bwMode="auto">
              <a:xfrm>
                <a:off x="2233160" y="1707901"/>
                <a:ext cx="2077398" cy="1390127"/>
              </a:xfrm>
              <a:prstGeom prst="roundRect">
                <a:avLst>
                  <a:gd name="adj" fmla="val 9737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D591A2FA-0E8F-2C46-8DE8-5E047ED42061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6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16" r="12482" b="14688"/>
              <a:stretch/>
            </p:blipFill>
            <p:spPr bwMode="auto">
              <a:xfrm>
                <a:off x="2107220" y="1813189"/>
                <a:ext cx="2075689" cy="1380745"/>
              </a:xfrm>
              <a:prstGeom prst="roundRect">
                <a:avLst>
                  <a:gd name="adj" fmla="val 10687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Pedestrian Safety Guide and Countermeasure Selection System">
                <a:extLst>
                  <a:ext uri="{FF2B5EF4-FFF2-40B4-BE49-F238E27FC236}">
                    <a16:creationId xmlns:a16="http://schemas.microsoft.com/office/drawing/2014/main" id="{271C75BD-F226-1144-BDFE-B111E40D6E12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7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69"/>
              <a:stretch/>
            </p:blipFill>
            <p:spPr bwMode="auto">
              <a:xfrm>
                <a:off x="1977038" y="1919702"/>
                <a:ext cx="2077712" cy="1380745"/>
              </a:xfrm>
              <a:prstGeom prst="roundRect">
                <a:avLst>
                  <a:gd name="adj" fmla="val 9690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14" descr="No U Turn Sign: What Does it Mean?">
                <a:extLst>
                  <a:ext uri="{FF2B5EF4-FFF2-40B4-BE49-F238E27FC236}">
                    <a16:creationId xmlns:a16="http://schemas.microsoft.com/office/drawing/2014/main" id="{CA28EC3C-F8B7-9D4F-948B-98F7D0E943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alphaModFix amt="8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6855" y="2026215"/>
                <a:ext cx="2082921" cy="1389256"/>
              </a:xfrm>
              <a:prstGeom prst="roundRect">
                <a:avLst>
                  <a:gd name="adj" fmla="val 8715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31" name="TextBox 1030">
              <a:extLst>
                <a:ext uri="{FF2B5EF4-FFF2-40B4-BE49-F238E27FC236}">
                  <a16:creationId xmlns:a16="http://schemas.microsoft.com/office/drawing/2014/main" id="{16DC57EE-C8C1-2F46-AFC4-28D04DAFFDDA}"/>
                </a:ext>
              </a:extLst>
            </p:cNvPr>
            <p:cNvSpPr txBox="1"/>
            <p:nvPr/>
          </p:nvSpPr>
          <p:spPr>
            <a:xfrm>
              <a:off x="2704501" y="2883592"/>
              <a:ext cx="2020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training set</a:t>
              </a:r>
            </a:p>
          </p:txBody>
        </p:sp>
        <p:sp>
          <p:nvSpPr>
            <p:cNvPr id="1033" name="Bent Arrow 1032">
              <a:extLst>
                <a:ext uri="{FF2B5EF4-FFF2-40B4-BE49-F238E27FC236}">
                  <a16:creationId xmlns:a16="http://schemas.microsoft.com/office/drawing/2014/main" id="{6401A665-F4BE-4F43-A8F2-0926E6F1FDFB}"/>
                </a:ext>
              </a:extLst>
            </p:cNvPr>
            <p:cNvSpPr/>
            <p:nvPr/>
          </p:nvSpPr>
          <p:spPr>
            <a:xfrm rot="5400000" flipV="1">
              <a:off x="1387014" y="1748613"/>
              <a:ext cx="789569" cy="1341686"/>
            </a:xfrm>
            <a:prstGeom prst="bentArrow">
              <a:avLst>
                <a:gd name="adj1" fmla="val 18131"/>
                <a:gd name="adj2" fmla="val 20752"/>
                <a:gd name="adj3" fmla="val 22479"/>
                <a:gd name="adj4" fmla="val 31982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040" name="Picture 16" descr="Gradient Descent Optimization &amp;amp; Challenges - PRIMO.ai">
              <a:extLst>
                <a:ext uri="{FF2B5EF4-FFF2-40B4-BE49-F238E27FC236}">
                  <a16:creationId xmlns:a16="http://schemas.microsoft.com/office/drawing/2014/main" id="{78624BF8-08D0-704B-873B-7B8E83D41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31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461" y="2963571"/>
              <a:ext cx="1684973" cy="8466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75D7CB39-8672-C04C-93FC-0093D8F6A4AF}"/>
                </a:ext>
              </a:extLst>
            </p:cNvPr>
            <p:cNvSpPr txBox="1"/>
            <p:nvPr/>
          </p:nvSpPr>
          <p:spPr>
            <a:xfrm>
              <a:off x="670729" y="3735927"/>
              <a:ext cx="22539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learning algorithm</a:t>
              </a:r>
            </a:p>
          </p:txBody>
        </p:sp>
        <p:sp>
          <p:nvSpPr>
            <p:cNvPr id="1035" name="Right Arrow 1034">
              <a:extLst>
                <a:ext uri="{FF2B5EF4-FFF2-40B4-BE49-F238E27FC236}">
                  <a16:creationId xmlns:a16="http://schemas.microsoft.com/office/drawing/2014/main" id="{BA505BCC-1CCE-FE42-8CA4-E8478A74757C}"/>
                </a:ext>
              </a:extLst>
            </p:cNvPr>
            <p:cNvSpPr/>
            <p:nvPr/>
          </p:nvSpPr>
          <p:spPr>
            <a:xfrm>
              <a:off x="2455263" y="3435870"/>
              <a:ext cx="1040436" cy="29068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6" name="Graphic 1045">
              <a:extLst>
                <a:ext uri="{FF2B5EF4-FFF2-40B4-BE49-F238E27FC236}">
                  <a16:creationId xmlns:a16="http://schemas.microsoft.com/office/drawing/2014/main" id="{AEBD77A8-F558-1644-B82D-3E824DCA1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29650" y="3273047"/>
              <a:ext cx="1069880" cy="21238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8FCB7C9F-F828-B947-AE0F-6D0FE431445F}"/>
                </a:ext>
              </a:extLst>
            </p:cNvPr>
            <p:cNvSpPr txBox="1"/>
            <p:nvPr/>
          </p:nvSpPr>
          <p:spPr>
            <a:xfrm>
              <a:off x="3352076" y="5451983"/>
              <a:ext cx="12441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classifier</a:t>
              </a:r>
            </a:p>
          </p:txBody>
        </p:sp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93F85A66-ED1C-7F4E-9F60-754842A317A9}"/>
                </a:ext>
              </a:extLst>
            </p:cNvPr>
            <p:cNvGrpSpPr/>
            <p:nvPr/>
          </p:nvGrpSpPr>
          <p:grpSpPr>
            <a:xfrm>
              <a:off x="946998" y="4264025"/>
              <a:ext cx="2084133" cy="1506082"/>
              <a:chOff x="5532819" y="4535424"/>
              <a:chExt cx="2084133" cy="1506082"/>
            </a:xfrm>
          </p:grpSpPr>
          <p:pic>
            <p:nvPicPr>
              <p:cNvPr id="277" name="Picture 14" descr="No U Turn Sign: What Does it Mean?">
                <a:extLst>
                  <a:ext uri="{FF2B5EF4-FFF2-40B4-BE49-F238E27FC236}">
                    <a16:creationId xmlns:a16="http://schemas.microsoft.com/office/drawing/2014/main" id="{952F33F3-BF8A-4942-94C9-FBD763EE8B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alphaModFix amt="8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7608" y="4535424"/>
                <a:ext cx="1609344" cy="1073392"/>
              </a:xfrm>
              <a:prstGeom prst="roundRect">
                <a:avLst>
                  <a:gd name="adj" fmla="val 8715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12" descr="Pedestrian Safety Guide and Countermeasure Selection System">
                <a:extLst>
                  <a:ext uri="{FF2B5EF4-FFF2-40B4-BE49-F238E27FC236}">
                    <a16:creationId xmlns:a16="http://schemas.microsoft.com/office/drawing/2014/main" id="{BAFC75D5-C7AE-2242-A9EC-BD6E39FEAF63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7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69"/>
              <a:stretch/>
            </p:blipFill>
            <p:spPr bwMode="auto">
              <a:xfrm>
                <a:off x="5888736" y="4608576"/>
                <a:ext cx="1605319" cy="1066816"/>
              </a:xfrm>
              <a:prstGeom prst="roundRect">
                <a:avLst>
                  <a:gd name="adj" fmla="val 9690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10">
                <a:extLst>
                  <a:ext uri="{FF2B5EF4-FFF2-40B4-BE49-F238E27FC236}">
                    <a16:creationId xmlns:a16="http://schemas.microsoft.com/office/drawing/2014/main" id="{9D52F465-EC46-984A-A0C8-88CA5B007F0D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6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16" r="12482" b="14688"/>
              <a:stretch/>
            </p:blipFill>
            <p:spPr bwMode="auto">
              <a:xfrm>
                <a:off x="5769864" y="4727448"/>
                <a:ext cx="1603756" cy="1066816"/>
              </a:xfrm>
              <a:prstGeom prst="roundRect">
                <a:avLst>
                  <a:gd name="adj" fmla="val 10687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6" descr="Yield Sign: What Does It Mean?">
                <a:extLst>
                  <a:ext uri="{FF2B5EF4-FFF2-40B4-BE49-F238E27FC236}">
                    <a16:creationId xmlns:a16="http://schemas.microsoft.com/office/drawing/2014/main" id="{D0379A12-CC98-3D4C-BA64-EB0D276E4A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alphaModFix amt="66000"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96" r="20849" b="14389"/>
              <a:stretch/>
            </p:blipFill>
            <p:spPr bwMode="auto">
              <a:xfrm>
                <a:off x="5641848" y="4846320"/>
                <a:ext cx="1605077" cy="1074065"/>
              </a:xfrm>
              <a:prstGeom prst="roundRect">
                <a:avLst>
                  <a:gd name="adj" fmla="val 9737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8" descr="Recognising Traffic Signs With 98% Accuracy Using Deep Learning | by Eddie  Forson | Towards Data Science">
                <a:extLst>
                  <a:ext uri="{FF2B5EF4-FFF2-40B4-BE49-F238E27FC236}">
                    <a16:creationId xmlns:a16="http://schemas.microsoft.com/office/drawing/2014/main" id="{0A3BD2D5-BDE2-364B-A147-BDC61576BE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835" r="12097"/>
              <a:stretch/>
            </p:blipFill>
            <p:spPr bwMode="auto">
              <a:xfrm>
                <a:off x="5532819" y="4967441"/>
                <a:ext cx="1605077" cy="1074065"/>
              </a:xfrm>
              <a:prstGeom prst="roundRect">
                <a:avLst>
                  <a:gd name="adj" fmla="val 9737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2097CEA2-0392-E149-AA33-065F15F74220}"/>
                </a:ext>
              </a:extLst>
            </p:cNvPr>
            <p:cNvSpPr txBox="1"/>
            <p:nvPr/>
          </p:nvSpPr>
          <p:spPr>
            <a:xfrm>
              <a:off x="1256522" y="5710162"/>
              <a:ext cx="9860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test set</a:t>
              </a:r>
            </a:p>
          </p:txBody>
        </p:sp>
        <p:sp>
          <p:nvSpPr>
            <p:cNvPr id="1048" name="Rounded Rectangle 1047">
              <a:extLst>
                <a:ext uri="{FF2B5EF4-FFF2-40B4-BE49-F238E27FC236}">
                  <a16:creationId xmlns:a16="http://schemas.microsoft.com/office/drawing/2014/main" id="{E76C9263-803B-CF47-A4B5-5F91842759FF}"/>
                </a:ext>
              </a:extLst>
            </p:cNvPr>
            <p:cNvSpPr/>
            <p:nvPr/>
          </p:nvSpPr>
          <p:spPr>
            <a:xfrm>
              <a:off x="800357" y="4145414"/>
              <a:ext cx="2395728" cy="1916111"/>
            </a:xfrm>
            <a:prstGeom prst="roundRect">
              <a:avLst>
                <a:gd name="adj" fmla="val 19537"/>
              </a:avLst>
            </a:prstGeom>
            <a:noFill/>
            <a:ln w="25400">
              <a:solidFill>
                <a:srgbClr val="508BD5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EFAD857E-2353-1246-877C-7FBC484D63F9}"/>
                </a:ext>
              </a:extLst>
            </p:cNvPr>
            <p:cNvCxnSpPr>
              <a:cxnSpLocks/>
              <a:endCxn id="1046" idx="1"/>
            </p:cNvCxnSpPr>
            <p:nvPr/>
          </p:nvCxnSpPr>
          <p:spPr>
            <a:xfrm flipV="1">
              <a:off x="3271803" y="4334957"/>
              <a:ext cx="357847" cy="1339157"/>
            </a:xfrm>
            <a:prstGeom prst="line">
              <a:avLst/>
            </a:prstGeom>
            <a:ln w="12700">
              <a:solidFill>
                <a:srgbClr val="4276B9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9" name="Rounded Rectangle 328">
            <a:extLst>
              <a:ext uri="{FF2B5EF4-FFF2-40B4-BE49-F238E27FC236}">
                <a16:creationId xmlns:a16="http://schemas.microsoft.com/office/drawing/2014/main" id="{F41AEF3D-C113-0847-909F-7561607D13C5}"/>
              </a:ext>
            </a:extLst>
          </p:cNvPr>
          <p:cNvSpPr/>
          <p:nvPr/>
        </p:nvSpPr>
        <p:spPr>
          <a:xfrm>
            <a:off x="7732199" y="1405288"/>
            <a:ext cx="4086224" cy="4721531"/>
          </a:xfrm>
          <a:prstGeom prst="roundRect">
            <a:avLst>
              <a:gd name="adj" fmla="val 10403"/>
            </a:avLst>
          </a:prstGeom>
          <a:solidFill>
            <a:srgbClr val="446996">
              <a:alpha val="70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E02DDA29-2455-CC4A-9160-A5A189BC365A}"/>
              </a:ext>
            </a:extLst>
          </p:cNvPr>
          <p:cNvCxnSpPr>
            <a:cxnSpLocks/>
            <a:endCxn id="337" idx="1"/>
          </p:cNvCxnSpPr>
          <p:nvPr/>
        </p:nvCxnSpPr>
        <p:spPr>
          <a:xfrm>
            <a:off x="9992141" y="4149439"/>
            <a:ext cx="651757" cy="181503"/>
          </a:xfrm>
          <a:prstGeom prst="line">
            <a:avLst/>
          </a:prstGeom>
          <a:ln w="12700">
            <a:solidFill>
              <a:srgbClr val="4276B9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" name="Picture 8" descr="Recognising Traffic Signs With 98% Accuracy Using Deep Learning | by Eddie  Forson | Towards Data Science">
            <a:extLst>
              <a:ext uri="{FF2B5EF4-FFF2-40B4-BE49-F238E27FC236}">
                <a16:creationId xmlns:a16="http://schemas.microsoft.com/office/drawing/2014/main" id="{4CF9C0DC-6690-C743-99B7-E99779A33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alphaModFix amt="8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35" r="12097"/>
          <a:stretch/>
        </p:blipFill>
        <p:spPr bwMode="auto">
          <a:xfrm>
            <a:off x="10008840" y="1520894"/>
            <a:ext cx="1605077" cy="1074065"/>
          </a:xfrm>
          <a:prstGeom prst="roundRect">
            <a:avLst>
              <a:gd name="adj" fmla="val 9737"/>
            </a:avLst>
          </a:prstGeom>
          <a:noFill/>
          <a:ln w="1905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6" descr="Yield Sign: What Does It Mean?">
            <a:extLst>
              <a:ext uri="{FF2B5EF4-FFF2-40B4-BE49-F238E27FC236}">
                <a16:creationId xmlns:a16="http://schemas.microsoft.com/office/drawing/2014/main" id="{A9B2E486-7595-1241-9A22-7A23DECE2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alphaModFix amt="66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halkSketch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96" r="20849" b="14389"/>
          <a:stretch/>
        </p:blipFill>
        <p:spPr bwMode="auto">
          <a:xfrm>
            <a:off x="9900474" y="1604011"/>
            <a:ext cx="1605077" cy="1074065"/>
          </a:xfrm>
          <a:prstGeom prst="roundRect">
            <a:avLst>
              <a:gd name="adj" fmla="val 9737"/>
            </a:avLst>
          </a:prstGeom>
          <a:noFill/>
          <a:ln w="1905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10">
            <a:extLst>
              <a:ext uri="{FF2B5EF4-FFF2-40B4-BE49-F238E27FC236}">
                <a16:creationId xmlns:a16="http://schemas.microsoft.com/office/drawing/2014/main" id="{FEF7FC00-F9C3-0648-99E4-ECB300B26ABF}"/>
              </a:ext>
            </a:extLst>
          </p:cNvPr>
          <p:cNvPicPr>
            <a:picLocks noChangeArrowheads="1"/>
          </p:cNvPicPr>
          <p:nvPr/>
        </p:nvPicPr>
        <p:blipFill rotWithShape="1">
          <a:blip r:embed="rId18">
            <a:alphaModFix amt="8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16" r="12482" b="14688"/>
          <a:stretch/>
        </p:blipFill>
        <p:spPr bwMode="auto">
          <a:xfrm>
            <a:off x="9803168" y="1685361"/>
            <a:ext cx="1603756" cy="1066816"/>
          </a:xfrm>
          <a:prstGeom prst="roundRect">
            <a:avLst>
              <a:gd name="adj" fmla="val 10687"/>
            </a:avLst>
          </a:prstGeom>
          <a:noFill/>
          <a:ln w="1905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Picture 12" descr="Pedestrian Safety Guide and Countermeasure Selection System">
            <a:extLst>
              <a:ext uri="{FF2B5EF4-FFF2-40B4-BE49-F238E27FC236}">
                <a16:creationId xmlns:a16="http://schemas.microsoft.com/office/drawing/2014/main" id="{B3A2A748-8210-F04C-9CFE-0082B96C4DB3}"/>
              </a:ext>
            </a:extLst>
          </p:cNvPr>
          <p:cNvPicPr>
            <a:picLocks noChangeArrowheads="1"/>
          </p:cNvPicPr>
          <p:nvPr/>
        </p:nvPicPr>
        <p:blipFill rotWithShape="1">
          <a:blip r:embed="rId20">
            <a:alphaModFix amt="8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69"/>
          <a:stretch/>
        </p:blipFill>
        <p:spPr bwMode="auto">
          <a:xfrm>
            <a:off x="9702584" y="1767657"/>
            <a:ext cx="1605319" cy="1066816"/>
          </a:xfrm>
          <a:prstGeom prst="roundRect">
            <a:avLst>
              <a:gd name="adj" fmla="val 9690"/>
            </a:avLst>
          </a:prstGeom>
          <a:noFill/>
          <a:ln w="1905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14" descr="No U Turn Sign: What Does it Mean?">
            <a:extLst>
              <a:ext uri="{FF2B5EF4-FFF2-40B4-BE49-F238E27FC236}">
                <a16:creationId xmlns:a16="http://schemas.microsoft.com/office/drawing/2014/main" id="{F462BD72-2B60-FC43-91A5-25DC8E50A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alphaModFix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962" t="-27142" r="40962" b="27142"/>
          <a:stretch/>
        </p:blipFill>
        <p:spPr bwMode="auto">
          <a:xfrm flipH="1" flipV="1">
            <a:off x="9602000" y="1849953"/>
            <a:ext cx="1609344" cy="1073392"/>
          </a:xfrm>
          <a:prstGeom prst="roundRect">
            <a:avLst>
              <a:gd name="adj" fmla="val 8715"/>
            </a:avLst>
          </a:prstGeom>
          <a:solidFill>
            <a:schemeClr val="tx1"/>
          </a:solidFill>
          <a:ln w="1905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2" name="TextBox 331">
            <a:extLst>
              <a:ext uri="{FF2B5EF4-FFF2-40B4-BE49-F238E27FC236}">
                <a16:creationId xmlns:a16="http://schemas.microsoft.com/office/drawing/2014/main" id="{38DF6A79-47D9-AB47-8F94-EC210DB33888}"/>
              </a:ext>
            </a:extLst>
          </p:cNvPr>
          <p:cNvSpPr txBox="1"/>
          <p:nvPr/>
        </p:nvSpPr>
        <p:spPr>
          <a:xfrm>
            <a:off x="9718749" y="2879577"/>
            <a:ext cx="2020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training set</a:t>
            </a:r>
          </a:p>
        </p:txBody>
      </p:sp>
      <p:sp>
        <p:nvSpPr>
          <p:cNvPr id="333" name="Bent Arrow 332">
            <a:extLst>
              <a:ext uri="{FF2B5EF4-FFF2-40B4-BE49-F238E27FC236}">
                <a16:creationId xmlns:a16="http://schemas.microsoft.com/office/drawing/2014/main" id="{B8128B72-0E87-D34B-8637-EAF79957BE95}"/>
              </a:ext>
            </a:extLst>
          </p:cNvPr>
          <p:cNvSpPr/>
          <p:nvPr/>
        </p:nvSpPr>
        <p:spPr>
          <a:xfrm rot="5400000" flipV="1">
            <a:off x="8401262" y="1744598"/>
            <a:ext cx="789569" cy="1341686"/>
          </a:xfrm>
          <a:prstGeom prst="bentArrow">
            <a:avLst>
              <a:gd name="adj1" fmla="val 18131"/>
              <a:gd name="adj2" fmla="val 20752"/>
              <a:gd name="adj3" fmla="val 22479"/>
              <a:gd name="adj4" fmla="val 3198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4" name="Picture 16" descr="Gradient Descent Optimization &amp;amp; Challenges - PRIMO.ai">
            <a:extLst>
              <a:ext uri="{FF2B5EF4-FFF2-40B4-BE49-F238E27FC236}">
                <a16:creationId xmlns:a16="http://schemas.microsoft.com/office/drawing/2014/main" id="{067EA335-FDFD-0947-B63F-3051E1C9F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31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09" y="2959556"/>
            <a:ext cx="1684973" cy="8466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" name="TextBox 334">
            <a:extLst>
              <a:ext uri="{FF2B5EF4-FFF2-40B4-BE49-F238E27FC236}">
                <a16:creationId xmlns:a16="http://schemas.microsoft.com/office/drawing/2014/main" id="{A5C949B5-BCD9-E547-8593-1330C6BDECF4}"/>
              </a:ext>
            </a:extLst>
          </p:cNvPr>
          <p:cNvSpPr txBox="1"/>
          <p:nvPr/>
        </p:nvSpPr>
        <p:spPr>
          <a:xfrm>
            <a:off x="7684977" y="3731912"/>
            <a:ext cx="2253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learning algorithm</a:t>
            </a:r>
          </a:p>
        </p:txBody>
      </p:sp>
      <p:sp>
        <p:nvSpPr>
          <p:cNvPr id="336" name="Right Arrow 335">
            <a:extLst>
              <a:ext uri="{FF2B5EF4-FFF2-40B4-BE49-F238E27FC236}">
                <a16:creationId xmlns:a16="http://schemas.microsoft.com/office/drawing/2014/main" id="{8AA4567A-5877-1645-A5B7-CAFAA2BD958C}"/>
              </a:ext>
            </a:extLst>
          </p:cNvPr>
          <p:cNvSpPr/>
          <p:nvPr/>
        </p:nvSpPr>
        <p:spPr>
          <a:xfrm>
            <a:off x="9469511" y="3431855"/>
            <a:ext cx="1040436" cy="29068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" name="Graphic 336">
            <a:extLst>
              <a:ext uri="{FF2B5EF4-FFF2-40B4-BE49-F238E27FC236}">
                <a16:creationId xmlns:a16="http://schemas.microsoft.com/office/drawing/2014/main" id="{8DA88033-CEB5-F848-A342-DF94901373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43898" y="3269032"/>
            <a:ext cx="1069880" cy="2123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8" name="TextBox 337">
            <a:extLst>
              <a:ext uri="{FF2B5EF4-FFF2-40B4-BE49-F238E27FC236}">
                <a16:creationId xmlns:a16="http://schemas.microsoft.com/office/drawing/2014/main" id="{92035687-DBCC-5F42-9BD4-68A051CA2919}"/>
              </a:ext>
            </a:extLst>
          </p:cNvPr>
          <p:cNvSpPr txBox="1"/>
          <p:nvPr/>
        </p:nvSpPr>
        <p:spPr>
          <a:xfrm>
            <a:off x="10366324" y="5447968"/>
            <a:ext cx="1244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classifier</a:t>
            </a:r>
          </a:p>
        </p:txBody>
      </p: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B61E6EDB-6A86-2C4C-BD33-D1C79F1A98DF}"/>
              </a:ext>
            </a:extLst>
          </p:cNvPr>
          <p:cNvGrpSpPr/>
          <p:nvPr/>
        </p:nvGrpSpPr>
        <p:grpSpPr>
          <a:xfrm>
            <a:off x="7961246" y="4260010"/>
            <a:ext cx="2084133" cy="1506082"/>
            <a:chOff x="5532819" y="4535424"/>
            <a:chExt cx="2084133" cy="1506082"/>
          </a:xfrm>
        </p:grpSpPr>
        <p:pic>
          <p:nvPicPr>
            <p:cNvPr id="343" name="Picture 14" descr="No U Turn Sign: What Does it Mean?">
              <a:extLst>
                <a:ext uri="{FF2B5EF4-FFF2-40B4-BE49-F238E27FC236}">
                  <a16:creationId xmlns:a16="http://schemas.microsoft.com/office/drawing/2014/main" id="{C12E92AA-2971-014B-96E9-22CA69C76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 amt="8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7608" y="4535424"/>
              <a:ext cx="1609344" cy="1073392"/>
            </a:xfrm>
            <a:prstGeom prst="roundRect">
              <a:avLst>
                <a:gd name="adj" fmla="val 8715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4" name="Picture 12" descr="Pedestrian Safety Guide and Countermeasure Selection System">
              <a:extLst>
                <a:ext uri="{FF2B5EF4-FFF2-40B4-BE49-F238E27FC236}">
                  <a16:creationId xmlns:a16="http://schemas.microsoft.com/office/drawing/2014/main" id="{DF256A48-AA74-F543-9F59-BF476149D17D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7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69"/>
            <a:stretch/>
          </p:blipFill>
          <p:spPr bwMode="auto">
            <a:xfrm>
              <a:off x="5888736" y="4608576"/>
              <a:ext cx="1605319" cy="1066816"/>
            </a:xfrm>
            <a:prstGeom prst="roundRect">
              <a:avLst>
                <a:gd name="adj" fmla="val 9690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5" name="Picture 10">
              <a:extLst>
                <a:ext uri="{FF2B5EF4-FFF2-40B4-BE49-F238E27FC236}">
                  <a16:creationId xmlns:a16="http://schemas.microsoft.com/office/drawing/2014/main" id="{F720FE78-FC3D-994E-A3DE-9D0334F9E30A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6" r="12482" b="14688"/>
            <a:stretch/>
          </p:blipFill>
          <p:spPr bwMode="auto">
            <a:xfrm>
              <a:off x="5769864" y="4727448"/>
              <a:ext cx="1603756" cy="1066816"/>
            </a:xfrm>
            <a:prstGeom prst="roundRect">
              <a:avLst>
                <a:gd name="adj" fmla="val 10687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6" name="Picture 6" descr="Yield Sign: What Does It Mean?">
              <a:extLst>
                <a:ext uri="{FF2B5EF4-FFF2-40B4-BE49-F238E27FC236}">
                  <a16:creationId xmlns:a16="http://schemas.microsoft.com/office/drawing/2014/main" id="{8FE6969E-8F8C-F141-AFF7-73200002B6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66000"/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96" r="20849" b="14389"/>
            <a:stretch/>
          </p:blipFill>
          <p:spPr bwMode="auto">
            <a:xfrm>
              <a:off x="5641848" y="4846320"/>
              <a:ext cx="1605077" cy="1074065"/>
            </a:xfrm>
            <a:prstGeom prst="roundRect">
              <a:avLst>
                <a:gd name="adj" fmla="val 9737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7" name="Picture 8" descr="Recognising Traffic Signs With 98% Accuracy Using Deep Learning | by Eddie  Forson | Towards Data Science">
              <a:extLst>
                <a:ext uri="{FF2B5EF4-FFF2-40B4-BE49-F238E27FC236}">
                  <a16:creationId xmlns:a16="http://schemas.microsoft.com/office/drawing/2014/main" id="{07842004-C35D-264F-817A-67D0585098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35" r="12097"/>
            <a:stretch/>
          </p:blipFill>
          <p:spPr bwMode="auto">
            <a:xfrm>
              <a:off x="5532819" y="4967441"/>
              <a:ext cx="1605077" cy="1074065"/>
            </a:xfrm>
            <a:prstGeom prst="roundRect">
              <a:avLst>
                <a:gd name="adj" fmla="val 9737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0" name="TextBox 339">
            <a:extLst>
              <a:ext uri="{FF2B5EF4-FFF2-40B4-BE49-F238E27FC236}">
                <a16:creationId xmlns:a16="http://schemas.microsoft.com/office/drawing/2014/main" id="{C949019F-537D-4241-AEEB-8B753C2D8B23}"/>
              </a:ext>
            </a:extLst>
          </p:cNvPr>
          <p:cNvSpPr txBox="1"/>
          <p:nvPr/>
        </p:nvSpPr>
        <p:spPr>
          <a:xfrm>
            <a:off x="8270770" y="5706147"/>
            <a:ext cx="986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test set</a:t>
            </a:r>
          </a:p>
        </p:txBody>
      </p:sp>
      <p:sp>
        <p:nvSpPr>
          <p:cNvPr id="341" name="Rounded Rectangle 340">
            <a:extLst>
              <a:ext uri="{FF2B5EF4-FFF2-40B4-BE49-F238E27FC236}">
                <a16:creationId xmlns:a16="http://schemas.microsoft.com/office/drawing/2014/main" id="{3FA5C810-E87F-444C-8968-96CEC4EF8BAE}"/>
              </a:ext>
            </a:extLst>
          </p:cNvPr>
          <p:cNvSpPr/>
          <p:nvPr/>
        </p:nvSpPr>
        <p:spPr>
          <a:xfrm>
            <a:off x="7814605" y="4141399"/>
            <a:ext cx="2395728" cy="1916111"/>
          </a:xfrm>
          <a:prstGeom prst="roundRect">
            <a:avLst>
              <a:gd name="adj" fmla="val 19537"/>
            </a:avLst>
          </a:prstGeom>
          <a:noFill/>
          <a:ln w="25400">
            <a:solidFill>
              <a:srgbClr val="508BD5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9BA94B07-CF5B-9B42-92DD-FC7C71844EC6}"/>
              </a:ext>
            </a:extLst>
          </p:cNvPr>
          <p:cNvCxnSpPr>
            <a:cxnSpLocks/>
            <a:endCxn id="337" idx="1"/>
          </p:cNvCxnSpPr>
          <p:nvPr/>
        </p:nvCxnSpPr>
        <p:spPr>
          <a:xfrm flipV="1">
            <a:off x="10286051" y="4330942"/>
            <a:ext cx="357847" cy="1339157"/>
          </a:xfrm>
          <a:prstGeom prst="line">
            <a:avLst/>
          </a:prstGeom>
          <a:ln w="12700">
            <a:solidFill>
              <a:srgbClr val="4276B9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5075078E-34E6-EF4A-A52C-FC980D002391}"/>
              </a:ext>
            </a:extLst>
          </p:cNvPr>
          <p:cNvSpPr/>
          <p:nvPr/>
        </p:nvSpPr>
        <p:spPr>
          <a:xfrm>
            <a:off x="4447926" y="3550640"/>
            <a:ext cx="3319900" cy="736934"/>
          </a:xfrm>
          <a:custGeom>
            <a:avLst/>
            <a:gdLst>
              <a:gd name="connsiteX0" fmla="*/ 0 w 3319900"/>
              <a:gd name="connsiteY0" fmla="*/ 271393 h 736934"/>
              <a:gd name="connsiteX1" fmla="*/ 802308 w 3319900"/>
              <a:gd name="connsiteY1" fmla="*/ 8006 h 736934"/>
              <a:gd name="connsiteX2" fmla="*/ 1189630 w 3319900"/>
              <a:gd name="connsiteY2" fmla="*/ 656341 h 736934"/>
              <a:gd name="connsiteX3" fmla="*/ 1798278 w 3319900"/>
              <a:gd name="connsiteY3" fmla="*/ 575299 h 736934"/>
              <a:gd name="connsiteX4" fmla="*/ 1991573 w 3319900"/>
              <a:gd name="connsiteY4" fmla="*/ 210612 h 736934"/>
              <a:gd name="connsiteX5" fmla="*/ 2406926 w 3319900"/>
              <a:gd name="connsiteY5" fmla="*/ 575299 h 736934"/>
              <a:gd name="connsiteX6" fmla="*/ 3319900 w 3319900"/>
              <a:gd name="connsiteY6" fmla="*/ 291653 h 73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9900" h="736934" extrusionOk="0">
                <a:moveTo>
                  <a:pt x="0" y="271393"/>
                </a:moveTo>
                <a:cubicBezTo>
                  <a:pt x="149849" y="27338"/>
                  <a:pt x="483784" y="-20631"/>
                  <a:pt x="802308" y="8006"/>
                </a:cubicBezTo>
                <a:cubicBezTo>
                  <a:pt x="1128300" y="93593"/>
                  <a:pt x="947588" y="564073"/>
                  <a:pt x="1189630" y="656341"/>
                </a:cubicBezTo>
                <a:cubicBezTo>
                  <a:pt x="1257296" y="831178"/>
                  <a:pt x="1638013" y="779429"/>
                  <a:pt x="1798278" y="575299"/>
                </a:cubicBezTo>
                <a:cubicBezTo>
                  <a:pt x="1897312" y="448344"/>
                  <a:pt x="1893281" y="238832"/>
                  <a:pt x="1991573" y="210612"/>
                </a:cubicBezTo>
                <a:cubicBezTo>
                  <a:pt x="2239284" y="212470"/>
                  <a:pt x="2239108" y="441863"/>
                  <a:pt x="2406926" y="575299"/>
                </a:cubicBezTo>
                <a:cubicBezTo>
                  <a:pt x="2466655" y="602628"/>
                  <a:pt x="3011373" y="527728"/>
                  <a:pt x="3319900" y="291653"/>
                </a:cubicBezTo>
              </a:path>
            </a:pathLst>
          </a:custGeom>
          <a:noFill/>
          <a:ln w="76200">
            <a:solidFill>
              <a:schemeClr val="accent1">
                <a:lumMod val="40000"/>
                <a:lumOff val="60000"/>
              </a:schemeClr>
            </a:solidFill>
            <a:prstDash val="sysDot"/>
            <a:headEnd type="diamond"/>
            <a:tailEnd type="triangle" w="med" len="sm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05306"/>
                      <a:gd name="connsiteY0" fmla="*/ 228996 h 597013"/>
                      <a:gd name="connsiteX1" fmla="*/ 484615 w 2005306"/>
                      <a:gd name="connsiteY1" fmla="*/ 8862 h 597013"/>
                      <a:gd name="connsiteX2" fmla="*/ 718568 w 2005306"/>
                      <a:gd name="connsiteY2" fmla="*/ 550729 h 597013"/>
                      <a:gd name="connsiteX3" fmla="*/ 1086207 w 2005306"/>
                      <a:gd name="connsiteY3" fmla="*/ 482996 h 597013"/>
                      <a:gd name="connsiteX4" fmla="*/ 1219895 w 2005306"/>
                      <a:gd name="connsiteY4" fmla="*/ 8862 h 597013"/>
                      <a:gd name="connsiteX5" fmla="*/ 1453846 w 2005306"/>
                      <a:gd name="connsiteY5" fmla="*/ 482996 h 597013"/>
                      <a:gd name="connsiteX6" fmla="*/ 2005306 w 2005306"/>
                      <a:gd name="connsiteY6" fmla="*/ 245929 h 597013"/>
                      <a:gd name="connsiteX0" fmla="*/ 0 w 2005306"/>
                      <a:gd name="connsiteY0" fmla="*/ 226826 h 615917"/>
                      <a:gd name="connsiteX1" fmla="*/ 484615 w 2005306"/>
                      <a:gd name="connsiteY1" fmla="*/ 6692 h 615917"/>
                      <a:gd name="connsiteX2" fmla="*/ 718568 w 2005306"/>
                      <a:gd name="connsiteY2" fmla="*/ 548559 h 615917"/>
                      <a:gd name="connsiteX3" fmla="*/ 1086207 w 2005306"/>
                      <a:gd name="connsiteY3" fmla="*/ 480826 h 615917"/>
                      <a:gd name="connsiteX4" fmla="*/ 1202962 w 2005306"/>
                      <a:gd name="connsiteY4" fmla="*/ 176026 h 615917"/>
                      <a:gd name="connsiteX5" fmla="*/ 1453846 w 2005306"/>
                      <a:gd name="connsiteY5" fmla="*/ 480826 h 615917"/>
                      <a:gd name="connsiteX6" fmla="*/ 2005306 w 2005306"/>
                      <a:gd name="connsiteY6" fmla="*/ 243759 h 615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306" h="615917" extrusionOk="0">
                        <a:moveTo>
                          <a:pt x="0" y="226826"/>
                        </a:moveTo>
                        <a:cubicBezTo>
                          <a:pt x="133560" y="59589"/>
                          <a:pt x="307937" y="-25406"/>
                          <a:pt x="484615" y="6692"/>
                        </a:cubicBezTo>
                        <a:cubicBezTo>
                          <a:pt x="661731" y="72459"/>
                          <a:pt x="608647" y="469847"/>
                          <a:pt x="718568" y="548559"/>
                        </a:cubicBezTo>
                        <a:cubicBezTo>
                          <a:pt x="783379" y="662337"/>
                          <a:pt x="992621" y="626822"/>
                          <a:pt x="1086207" y="480826"/>
                        </a:cubicBezTo>
                        <a:cubicBezTo>
                          <a:pt x="1159193" y="384687"/>
                          <a:pt x="1130829" y="191175"/>
                          <a:pt x="1202962" y="176026"/>
                        </a:cubicBezTo>
                        <a:cubicBezTo>
                          <a:pt x="1346110" y="176516"/>
                          <a:pt x="1338627" y="408749"/>
                          <a:pt x="1453846" y="480826"/>
                        </a:cubicBezTo>
                        <a:cubicBezTo>
                          <a:pt x="1526121" y="511337"/>
                          <a:pt x="1850987" y="399328"/>
                          <a:pt x="2005306" y="24375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C5503A9-DF9E-E94F-B124-2CE317726629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153053"/>
              </a:clrFrom>
              <a:clrTo>
                <a:srgbClr val="15305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5339" y="2431232"/>
            <a:ext cx="1312333" cy="1195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1797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EE8D-511E-2643-A8B2-394EBFE5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STATISTICS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D267D77C-6D42-F343-87A2-0D3E50F6D4EE}"/>
              </a:ext>
            </a:extLst>
          </p:cNvPr>
          <p:cNvSpPr txBox="1"/>
          <p:nvPr/>
        </p:nvSpPr>
        <p:spPr>
          <a:xfrm>
            <a:off x="7732199" y="6062472"/>
            <a:ext cx="408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reality</a:t>
            </a:r>
          </a:p>
        </p:txBody>
      </p:sp>
      <p:sp>
        <p:nvSpPr>
          <p:cNvPr id="329" name="Rounded Rectangle 328">
            <a:extLst>
              <a:ext uri="{FF2B5EF4-FFF2-40B4-BE49-F238E27FC236}">
                <a16:creationId xmlns:a16="http://schemas.microsoft.com/office/drawing/2014/main" id="{F41AEF3D-C113-0847-909F-7561607D13C5}"/>
              </a:ext>
            </a:extLst>
          </p:cNvPr>
          <p:cNvSpPr/>
          <p:nvPr/>
        </p:nvSpPr>
        <p:spPr>
          <a:xfrm>
            <a:off x="7732199" y="1405288"/>
            <a:ext cx="4086224" cy="4721531"/>
          </a:xfrm>
          <a:prstGeom prst="roundRect">
            <a:avLst>
              <a:gd name="adj" fmla="val 10403"/>
            </a:avLst>
          </a:prstGeom>
          <a:solidFill>
            <a:srgbClr val="446996">
              <a:alpha val="70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E02DDA29-2455-CC4A-9160-A5A189BC365A}"/>
              </a:ext>
            </a:extLst>
          </p:cNvPr>
          <p:cNvCxnSpPr>
            <a:cxnSpLocks/>
            <a:endCxn id="337" idx="1"/>
          </p:cNvCxnSpPr>
          <p:nvPr/>
        </p:nvCxnSpPr>
        <p:spPr>
          <a:xfrm>
            <a:off x="9992141" y="4149439"/>
            <a:ext cx="651757" cy="181503"/>
          </a:xfrm>
          <a:prstGeom prst="line">
            <a:avLst/>
          </a:prstGeom>
          <a:ln w="12700">
            <a:solidFill>
              <a:srgbClr val="4276B9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2" name="TextBox 331">
            <a:extLst>
              <a:ext uri="{FF2B5EF4-FFF2-40B4-BE49-F238E27FC236}">
                <a16:creationId xmlns:a16="http://schemas.microsoft.com/office/drawing/2014/main" id="{38DF6A79-47D9-AB47-8F94-EC210DB33888}"/>
              </a:ext>
            </a:extLst>
          </p:cNvPr>
          <p:cNvSpPr txBox="1"/>
          <p:nvPr/>
        </p:nvSpPr>
        <p:spPr>
          <a:xfrm>
            <a:off x="9718749" y="2879577"/>
            <a:ext cx="2020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training set</a:t>
            </a:r>
          </a:p>
        </p:txBody>
      </p:sp>
      <p:sp>
        <p:nvSpPr>
          <p:cNvPr id="333" name="Bent Arrow 332">
            <a:extLst>
              <a:ext uri="{FF2B5EF4-FFF2-40B4-BE49-F238E27FC236}">
                <a16:creationId xmlns:a16="http://schemas.microsoft.com/office/drawing/2014/main" id="{B8128B72-0E87-D34B-8637-EAF79957BE95}"/>
              </a:ext>
            </a:extLst>
          </p:cNvPr>
          <p:cNvSpPr/>
          <p:nvPr/>
        </p:nvSpPr>
        <p:spPr>
          <a:xfrm rot="5400000" flipV="1">
            <a:off x="8401262" y="1744598"/>
            <a:ext cx="789569" cy="1341686"/>
          </a:xfrm>
          <a:prstGeom prst="bentArrow">
            <a:avLst>
              <a:gd name="adj1" fmla="val 18131"/>
              <a:gd name="adj2" fmla="val 20752"/>
              <a:gd name="adj3" fmla="val 22479"/>
              <a:gd name="adj4" fmla="val 3198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4" name="Picture 16" descr="Gradient Descent Optimization &amp;amp; Challenges - PRIMO.ai">
            <a:extLst>
              <a:ext uri="{FF2B5EF4-FFF2-40B4-BE49-F238E27FC236}">
                <a16:creationId xmlns:a16="http://schemas.microsoft.com/office/drawing/2014/main" id="{067EA335-FDFD-0947-B63F-3051E1C9F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1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09" y="2959556"/>
            <a:ext cx="1684973" cy="8466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" name="TextBox 334">
            <a:extLst>
              <a:ext uri="{FF2B5EF4-FFF2-40B4-BE49-F238E27FC236}">
                <a16:creationId xmlns:a16="http://schemas.microsoft.com/office/drawing/2014/main" id="{A5C949B5-BCD9-E547-8593-1330C6BDECF4}"/>
              </a:ext>
            </a:extLst>
          </p:cNvPr>
          <p:cNvSpPr txBox="1"/>
          <p:nvPr/>
        </p:nvSpPr>
        <p:spPr>
          <a:xfrm>
            <a:off x="7684977" y="3731912"/>
            <a:ext cx="2253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learning algorithm</a:t>
            </a:r>
          </a:p>
        </p:txBody>
      </p:sp>
      <p:sp>
        <p:nvSpPr>
          <p:cNvPr id="336" name="Right Arrow 335">
            <a:extLst>
              <a:ext uri="{FF2B5EF4-FFF2-40B4-BE49-F238E27FC236}">
                <a16:creationId xmlns:a16="http://schemas.microsoft.com/office/drawing/2014/main" id="{8AA4567A-5877-1645-A5B7-CAFAA2BD958C}"/>
              </a:ext>
            </a:extLst>
          </p:cNvPr>
          <p:cNvSpPr/>
          <p:nvPr/>
        </p:nvSpPr>
        <p:spPr>
          <a:xfrm>
            <a:off x="9469511" y="3431855"/>
            <a:ext cx="1040436" cy="29068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" name="Graphic 336">
            <a:extLst>
              <a:ext uri="{FF2B5EF4-FFF2-40B4-BE49-F238E27FC236}">
                <a16:creationId xmlns:a16="http://schemas.microsoft.com/office/drawing/2014/main" id="{8DA88033-CEB5-F848-A342-DF9490137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43898" y="3269032"/>
            <a:ext cx="1069880" cy="2123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8" name="TextBox 337">
            <a:extLst>
              <a:ext uri="{FF2B5EF4-FFF2-40B4-BE49-F238E27FC236}">
                <a16:creationId xmlns:a16="http://schemas.microsoft.com/office/drawing/2014/main" id="{92035687-DBCC-5F42-9BD4-68A051CA2919}"/>
              </a:ext>
            </a:extLst>
          </p:cNvPr>
          <p:cNvSpPr txBox="1"/>
          <p:nvPr/>
        </p:nvSpPr>
        <p:spPr>
          <a:xfrm>
            <a:off x="10366324" y="5447968"/>
            <a:ext cx="1244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classifier</a:t>
            </a:r>
          </a:p>
        </p:txBody>
      </p: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B61E6EDB-6A86-2C4C-BD33-D1C79F1A98DF}"/>
              </a:ext>
            </a:extLst>
          </p:cNvPr>
          <p:cNvGrpSpPr/>
          <p:nvPr/>
        </p:nvGrpSpPr>
        <p:grpSpPr>
          <a:xfrm>
            <a:off x="7961246" y="4260010"/>
            <a:ext cx="2084133" cy="1506082"/>
            <a:chOff x="5532819" y="4535424"/>
            <a:chExt cx="2084133" cy="1506082"/>
          </a:xfrm>
        </p:grpSpPr>
        <p:pic>
          <p:nvPicPr>
            <p:cNvPr id="343" name="Picture 14" descr="No U Turn Sign: What Does it Mean?">
              <a:extLst>
                <a:ext uri="{FF2B5EF4-FFF2-40B4-BE49-F238E27FC236}">
                  <a16:creationId xmlns:a16="http://schemas.microsoft.com/office/drawing/2014/main" id="{C12E92AA-2971-014B-96E9-22CA69C76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 amt="82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7608" y="4535424"/>
              <a:ext cx="1609344" cy="1073392"/>
            </a:xfrm>
            <a:prstGeom prst="roundRect">
              <a:avLst>
                <a:gd name="adj" fmla="val 8715"/>
              </a:avLst>
            </a:prstGeom>
            <a:noFill/>
            <a:ln w="19050"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4" name="Picture 12" descr="Pedestrian Safety Guide and Countermeasure Selection System">
              <a:extLst>
                <a:ext uri="{FF2B5EF4-FFF2-40B4-BE49-F238E27FC236}">
                  <a16:creationId xmlns:a16="http://schemas.microsoft.com/office/drawing/2014/main" id="{DF256A48-AA74-F543-9F59-BF476149D17D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0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69"/>
            <a:stretch/>
          </p:blipFill>
          <p:spPr bwMode="auto">
            <a:xfrm>
              <a:off x="5888736" y="4608576"/>
              <a:ext cx="1605319" cy="1066816"/>
            </a:xfrm>
            <a:prstGeom prst="roundRect">
              <a:avLst>
                <a:gd name="adj" fmla="val 9690"/>
              </a:avLst>
            </a:prstGeom>
            <a:noFill/>
            <a:ln w="19050"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5" name="Picture 10">
              <a:extLst>
                <a:ext uri="{FF2B5EF4-FFF2-40B4-BE49-F238E27FC236}">
                  <a16:creationId xmlns:a16="http://schemas.microsoft.com/office/drawing/2014/main" id="{F720FE78-FC3D-994E-A3DE-9D0334F9E30A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2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6" r="12482" b="14688"/>
            <a:stretch/>
          </p:blipFill>
          <p:spPr bwMode="auto">
            <a:xfrm>
              <a:off x="5769864" y="4727448"/>
              <a:ext cx="1603756" cy="1066816"/>
            </a:xfrm>
            <a:prstGeom prst="roundRect">
              <a:avLst>
                <a:gd name="adj" fmla="val 10687"/>
              </a:avLst>
            </a:prstGeom>
            <a:noFill/>
            <a:ln w="19050"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6" name="Picture 6" descr="Yield Sign: What Does It Mean?">
              <a:extLst>
                <a:ext uri="{FF2B5EF4-FFF2-40B4-BE49-F238E27FC236}">
                  <a16:creationId xmlns:a16="http://schemas.microsoft.com/office/drawing/2014/main" id="{8FE6969E-8F8C-F141-AFF7-73200002B6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alphaModFix amt="66000"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PaintStrokes/>
                      </a14:imgEffect>
                      <a14:imgEffect>
                        <a14:brightnessContrast brigh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96" r="20849" b="14389"/>
            <a:stretch/>
          </p:blipFill>
          <p:spPr bwMode="auto">
            <a:xfrm>
              <a:off x="5641848" y="4846320"/>
              <a:ext cx="1605077" cy="1074065"/>
            </a:xfrm>
            <a:prstGeom prst="roundRect">
              <a:avLst>
                <a:gd name="adj" fmla="val 9737"/>
              </a:avLst>
            </a:prstGeom>
            <a:noFill/>
            <a:ln w="19050"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7" name="Picture 8" descr="Recognising Traffic Signs With 98% Accuracy Using Deep Learning | by Eddie  Forson | Towards Data Science">
              <a:extLst>
                <a:ext uri="{FF2B5EF4-FFF2-40B4-BE49-F238E27FC236}">
                  <a16:creationId xmlns:a16="http://schemas.microsoft.com/office/drawing/2014/main" id="{07842004-C35D-264F-817A-67D0585098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alphaModFix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GlowEdges/>
                      </a14:imgEffect>
                      <a14:imgEffect>
                        <a14:sharpenSoften amount="100000"/>
                      </a14:imgEffect>
                      <a14:imgEffect>
                        <a14:brightnessContrast bright="81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18" t="-32366" r="-13520" b="44201"/>
            <a:stretch/>
          </p:blipFill>
          <p:spPr bwMode="auto">
            <a:xfrm>
              <a:off x="5532819" y="4967441"/>
              <a:ext cx="1605077" cy="1074065"/>
            </a:xfrm>
            <a:prstGeom prst="roundRect">
              <a:avLst>
                <a:gd name="adj" fmla="val 9737"/>
              </a:avLst>
            </a:prstGeom>
            <a:solidFill>
              <a:schemeClr val="tx1"/>
            </a:solidFill>
            <a:ln w="19050"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0" name="TextBox 339">
            <a:extLst>
              <a:ext uri="{FF2B5EF4-FFF2-40B4-BE49-F238E27FC236}">
                <a16:creationId xmlns:a16="http://schemas.microsoft.com/office/drawing/2014/main" id="{C949019F-537D-4241-AEEB-8B753C2D8B23}"/>
              </a:ext>
            </a:extLst>
          </p:cNvPr>
          <p:cNvSpPr txBox="1"/>
          <p:nvPr/>
        </p:nvSpPr>
        <p:spPr>
          <a:xfrm>
            <a:off x="8270770" y="5706147"/>
            <a:ext cx="986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test set</a:t>
            </a:r>
          </a:p>
        </p:txBody>
      </p:sp>
      <p:sp>
        <p:nvSpPr>
          <p:cNvPr id="341" name="Rounded Rectangle 340">
            <a:extLst>
              <a:ext uri="{FF2B5EF4-FFF2-40B4-BE49-F238E27FC236}">
                <a16:creationId xmlns:a16="http://schemas.microsoft.com/office/drawing/2014/main" id="{3FA5C810-E87F-444C-8968-96CEC4EF8BAE}"/>
              </a:ext>
            </a:extLst>
          </p:cNvPr>
          <p:cNvSpPr/>
          <p:nvPr/>
        </p:nvSpPr>
        <p:spPr>
          <a:xfrm>
            <a:off x="7814605" y="4141399"/>
            <a:ext cx="2395728" cy="1916111"/>
          </a:xfrm>
          <a:prstGeom prst="roundRect">
            <a:avLst>
              <a:gd name="adj" fmla="val 19537"/>
            </a:avLst>
          </a:prstGeom>
          <a:noFill/>
          <a:ln w="25400">
            <a:solidFill>
              <a:srgbClr val="508BD5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9BA94B07-CF5B-9B42-92DD-FC7C71844EC6}"/>
              </a:ext>
            </a:extLst>
          </p:cNvPr>
          <p:cNvCxnSpPr>
            <a:cxnSpLocks/>
            <a:endCxn id="337" idx="1"/>
          </p:cNvCxnSpPr>
          <p:nvPr/>
        </p:nvCxnSpPr>
        <p:spPr>
          <a:xfrm flipV="1">
            <a:off x="10286051" y="4330942"/>
            <a:ext cx="357847" cy="1339157"/>
          </a:xfrm>
          <a:prstGeom prst="line">
            <a:avLst/>
          </a:prstGeom>
          <a:ln w="12700">
            <a:solidFill>
              <a:srgbClr val="4276B9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CBDEFCC-2AF3-0D45-8C9E-BEF920669BD8}"/>
              </a:ext>
            </a:extLst>
          </p:cNvPr>
          <p:cNvGrpSpPr/>
          <p:nvPr/>
        </p:nvGrpSpPr>
        <p:grpSpPr>
          <a:xfrm>
            <a:off x="9600141" y="1520968"/>
            <a:ext cx="2011917" cy="1402451"/>
            <a:chOff x="1846855" y="1600325"/>
            <a:chExt cx="2603958" cy="1815146"/>
          </a:xfrm>
        </p:grpSpPr>
        <p:pic>
          <p:nvPicPr>
            <p:cNvPr id="73" name="Picture 8" descr="Recognising Traffic Signs With 98% Accuracy Using Deep Learning | by Eddie  Forson | Towards Data Science">
              <a:extLst>
                <a:ext uri="{FF2B5EF4-FFF2-40B4-BE49-F238E27FC236}">
                  <a16:creationId xmlns:a16="http://schemas.microsoft.com/office/drawing/2014/main" id="{750D48B8-57C1-C544-A648-3CC53A53E3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35" r="12097"/>
            <a:stretch/>
          </p:blipFill>
          <p:spPr bwMode="auto">
            <a:xfrm>
              <a:off x="2373415" y="1600325"/>
              <a:ext cx="2077398" cy="1390127"/>
            </a:xfrm>
            <a:prstGeom prst="roundRect">
              <a:avLst>
                <a:gd name="adj" fmla="val 9737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6" descr="Yield Sign: What Does It Mean?">
              <a:extLst>
                <a:ext uri="{FF2B5EF4-FFF2-40B4-BE49-F238E27FC236}">
                  <a16:creationId xmlns:a16="http://schemas.microsoft.com/office/drawing/2014/main" id="{526512CB-76A7-9448-BDBE-F2FAF4B07E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alphaModFix amt="66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96" r="20849" b="14389"/>
            <a:stretch/>
          </p:blipFill>
          <p:spPr bwMode="auto">
            <a:xfrm>
              <a:off x="2233160" y="1707901"/>
              <a:ext cx="2077398" cy="1390127"/>
            </a:xfrm>
            <a:prstGeom prst="roundRect">
              <a:avLst>
                <a:gd name="adj" fmla="val 9737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0">
              <a:extLst>
                <a:ext uri="{FF2B5EF4-FFF2-40B4-BE49-F238E27FC236}">
                  <a16:creationId xmlns:a16="http://schemas.microsoft.com/office/drawing/2014/main" id="{ADAB4976-CC3B-1C4C-8B27-5F4995C88F04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1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6" r="12482" b="14688"/>
            <a:stretch/>
          </p:blipFill>
          <p:spPr bwMode="auto">
            <a:xfrm>
              <a:off x="2107220" y="1813189"/>
              <a:ext cx="2075689" cy="1380745"/>
            </a:xfrm>
            <a:prstGeom prst="roundRect">
              <a:avLst>
                <a:gd name="adj" fmla="val 10687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2" descr="Pedestrian Safety Guide and Countermeasure Selection System">
              <a:extLst>
                <a:ext uri="{FF2B5EF4-FFF2-40B4-BE49-F238E27FC236}">
                  <a16:creationId xmlns:a16="http://schemas.microsoft.com/office/drawing/2014/main" id="{4FE268AA-53FE-0445-8A6E-0EB044104BBE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69"/>
            <a:stretch/>
          </p:blipFill>
          <p:spPr bwMode="auto">
            <a:xfrm>
              <a:off x="1977038" y="1919702"/>
              <a:ext cx="2077712" cy="1380745"/>
            </a:xfrm>
            <a:prstGeom prst="roundRect">
              <a:avLst>
                <a:gd name="adj" fmla="val 9690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No U Turn Sign: What Does it Mean?">
              <a:extLst>
                <a:ext uri="{FF2B5EF4-FFF2-40B4-BE49-F238E27FC236}">
                  <a16:creationId xmlns:a16="http://schemas.microsoft.com/office/drawing/2014/main" id="{73FEF168-859F-9F43-A17C-1CB80D7D69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alphaModFix amt="8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855" y="2026215"/>
              <a:ext cx="2082921" cy="1389256"/>
            </a:xfrm>
            <a:prstGeom prst="roundRect">
              <a:avLst>
                <a:gd name="adj" fmla="val 8715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D4D22601-7A1C-6044-A0F7-EF74A85A8663}"/>
              </a:ext>
            </a:extLst>
          </p:cNvPr>
          <p:cNvSpPr txBox="1"/>
          <p:nvPr/>
        </p:nvSpPr>
        <p:spPr>
          <a:xfrm>
            <a:off x="373576" y="6061525"/>
            <a:ext cx="408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“spec”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4492DAB-16D7-A446-8785-E72D492154F4}"/>
              </a:ext>
            </a:extLst>
          </p:cNvPr>
          <p:cNvGrpSpPr/>
          <p:nvPr/>
        </p:nvGrpSpPr>
        <p:grpSpPr>
          <a:xfrm>
            <a:off x="326354" y="1409303"/>
            <a:ext cx="4133446" cy="4721531"/>
            <a:chOff x="670729" y="1409303"/>
            <a:chExt cx="4133446" cy="4721531"/>
          </a:xfrm>
        </p:grpSpPr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BB41DD46-98FF-9942-983A-4E217C1F85C8}"/>
                </a:ext>
              </a:extLst>
            </p:cNvPr>
            <p:cNvSpPr/>
            <p:nvPr/>
          </p:nvSpPr>
          <p:spPr>
            <a:xfrm>
              <a:off x="717951" y="1409303"/>
              <a:ext cx="4086224" cy="4721531"/>
            </a:xfrm>
            <a:prstGeom prst="roundRect">
              <a:avLst>
                <a:gd name="adj" fmla="val 10403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0B91958-9B23-984B-8335-018AF21C6287}"/>
                </a:ext>
              </a:extLst>
            </p:cNvPr>
            <p:cNvCxnSpPr>
              <a:cxnSpLocks/>
              <a:endCxn id="99" idx="1"/>
            </p:cNvCxnSpPr>
            <p:nvPr/>
          </p:nvCxnSpPr>
          <p:spPr>
            <a:xfrm>
              <a:off x="2977893" y="4153454"/>
              <a:ext cx="651757" cy="181503"/>
            </a:xfrm>
            <a:prstGeom prst="line">
              <a:avLst/>
            </a:prstGeom>
            <a:ln w="12700">
              <a:solidFill>
                <a:srgbClr val="4276B9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25EAAE6-FD83-384D-81BE-8023D6B560BD}"/>
                </a:ext>
              </a:extLst>
            </p:cNvPr>
            <p:cNvGrpSpPr/>
            <p:nvPr/>
          </p:nvGrpSpPr>
          <p:grpSpPr>
            <a:xfrm>
              <a:off x="2587752" y="1524909"/>
              <a:ext cx="2011917" cy="1402451"/>
              <a:chOff x="1846855" y="1600325"/>
              <a:chExt cx="2603958" cy="1815146"/>
            </a:xfrm>
          </p:grpSpPr>
          <p:pic>
            <p:nvPicPr>
              <p:cNvPr id="110" name="Picture 8" descr="Recognising Traffic Signs With 98% Accuracy Using Deep Learning | by Eddie  Forson | Towards Data Science">
                <a:extLst>
                  <a:ext uri="{FF2B5EF4-FFF2-40B4-BE49-F238E27FC236}">
                    <a16:creationId xmlns:a16="http://schemas.microsoft.com/office/drawing/2014/main" id="{127F8E83-8C5A-BD48-9528-F79EE4D143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835" r="12097"/>
              <a:stretch/>
            </p:blipFill>
            <p:spPr bwMode="auto">
              <a:xfrm>
                <a:off x="2373415" y="1600325"/>
                <a:ext cx="2077398" cy="1390127"/>
              </a:xfrm>
              <a:prstGeom prst="roundRect">
                <a:avLst>
                  <a:gd name="adj" fmla="val 9737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6" descr="Yield Sign: What Does It Mean?">
                <a:extLst>
                  <a:ext uri="{FF2B5EF4-FFF2-40B4-BE49-F238E27FC236}">
                    <a16:creationId xmlns:a16="http://schemas.microsoft.com/office/drawing/2014/main" id="{06531691-EFEB-B843-B1E7-3E9050CAC8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4">
                <a:alphaModFix amt="66000"/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96" r="20849" b="14389"/>
              <a:stretch/>
            </p:blipFill>
            <p:spPr bwMode="auto">
              <a:xfrm>
                <a:off x="2233160" y="1707901"/>
                <a:ext cx="2077398" cy="1390127"/>
              </a:xfrm>
              <a:prstGeom prst="roundRect">
                <a:avLst>
                  <a:gd name="adj" fmla="val 9737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10">
                <a:extLst>
                  <a:ext uri="{FF2B5EF4-FFF2-40B4-BE49-F238E27FC236}">
                    <a16:creationId xmlns:a16="http://schemas.microsoft.com/office/drawing/2014/main" id="{040AD256-0B5B-0642-BF45-C0DAFB140C24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21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16" r="12482" b="14688"/>
              <a:stretch/>
            </p:blipFill>
            <p:spPr bwMode="auto">
              <a:xfrm>
                <a:off x="2107220" y="1813189"/>
                <a:ext cx="2075689" cy="1380745"/>
              </a:xfrm>
              <a:prstGeom prst="roundRect">
                <a:avLst>
                  <a:gd name="adj" fmla="val 10687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12" descr="Pedestrian Safety Guide and Countermeasure Selection System">
                <a:extLst>
                  <a:ext uri="{FF2B5EF4-FFF2-40B4-BE49-F238E27FC236}">
                    <a16:creationId xmlns:a16="http://schemas.microsoft.com/office/drawing/2014/main" id="{4B12AE1E-CEAB-BE4E-81C5-9E2A9B14D60C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22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69"/>
              <a:stretch/>
            </p:blipFill>
            <p:spPr bwMode="auto">
              <a:xfrm>
                <a:off x="1977038" y="1919702"/>
                <a:ext cx="2077712" cy="1380745"/>
              </a:xfrm>
              <a:prstGeom prst="roundRect">
                <a:avLst>
                  <a:gd name="adj" fmla="val 9690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14" descr="No U Turn Sign: What Does it Mean?">
                <a:extLst>
                  <a:ext uri="{FF2B5EF4-FFF2-40B4-BE49-F238E27FC236}">
                    <a16:creationId xmlns:a16="http://schemas.microsoft.com/office/drawing/2014/main" id="{17E0DA89-C128-E949-9B97-D21DDD357F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alphaModFix amt="8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6855" y="2026215"/>
                <a:ext cx="2082921" cy="1389256"/>
              </a:xfrm>
              <a:prstGeom prst="roundRect">
                <a:avLst>
                  <a:gd name="adj" fmla="val 8715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32982EE-508F-A943-B0B7-5E9704559EB6}"/>
                </a:ext>
              </a:extLst>
            </p:cNvPr>
            <p:cNvSpPr txBox="1"/>
            <p:nvPr/>
          </p:nvSpPr>
          <p:spPr>
            <a:xfrm>
              <a:off x="2704501" y="2883592"/>
              <a:ext cx="2020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training set</a:t>
              </a:r>
            </a:p>
          </p:txBody>
        </p:sp>
        <p:sp>
          <p:nvSpPr>
            <p:cNvPr id="95" name="Bent Arrow 94">
              <a:extLst>
                <a:ext uri="{FF2B5EF4-FFF2-40B4-BE49-F238E27FC236}">
                  <a16:creationId xmlns:a16="http://schemas.microsoft.com/office/drawing/2014/main" id="{A60A7B07-CE39-5141-8708-5CFE186072DA}"/>
                </a:ext>
              </a:extLst>
            </p:cNvPr>
            <p:cNvSpPr/>
            <p:nvPr/>
          </p:nvSpPr>
          <p:spPr>
            <a:xfrm rot="5400000" flipV="1">
              <a:off x="1387014" y="1748613"/>
              <a:ext cx="789569" cy="1341686"/>
            </a:xfrm>
            <a:prstGeom prst="bentArrow">
              <a:avLst>
                <a:gd name="adj1" fmla="val 18131"/>
                <a:gd name="adj2" fmla="val 20752"/>
                <a:gd name="adj3" fmla="val 22479"/>
                <a:gd name="adj4" fmla="val 31982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96" name="Picture 16" descr="Gradient Descent Optimization &amp;amp; Challenges - PRIMO.ai">
              <a:extLst>
                <a:ext uri="{FF2B5EF4-FFF2-40B4-BE49-F238E27FC236}">
                  <a16:creationId xmlns:a16="http://schemas.microsoft.com/office/drawing/2014/main" id="{06941570-8B14-5F4D-AE8D-C051FF435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colorTemperature colorTemp="31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461" y="2963571"/>
              <a:ext cx="1684973" cy="8466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019D58F-D0E3-4146-B517-D576A4A592B2}"/>
                </a:ext>
              </a:extLst>
            </p:cNvPr>
            <p:cNvSpPr txBox="1"/>
            <p:nvPr/>
          </p:nvSpPr>
          <p:spPr>
            <a:xfrm>
              <a:off x="670729" y="3735927"/>
              <a:ext cx="22539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learning algorithm</a:t>
              </a:r>
            </a:p>
          </p:txBody>
        </p:sp>
        <p:sp>
          <p:nvSpPr>
            <p:cNvPr id="98" name="Right Arrow 97">
              <a:extLst>
                <a:ext uri="{FF2B5EF4-FFF2-40B4-BE49-F238E27FC236}">
                  <a16:creationId xmlns:a16="http://schemas.microsoft.com/office/drawing/2014/main" id="{11405A7B-DFEA-6146-8474-DD823E1EA2FC}"/>
                </a:ext>
              </a:extLst>
            </p:cNvPr>
            <p:cNvSpPr/>
            <p:nvPr/>
          </p:nvSpPr>
          <p:spPr>
            <a:xfrm>
              <a:off x="2455263" y="3435870"/>
              <a:ext cx="1040436" cy="29068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Graphic 98">
              <a:extLst>
                <a:ext uri="{FF2B5EF4-FFF2-40B4-BE49-F238E27FC236}">
                  <a16:creationId xmlns:a16="http://schemas.microsoft.com/office/drawing/2014/main" id="{BB532364-FB76-F649-BEB3-8C6BDD6B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29650" y="3273047"/>
              <a:ext cx="1069880" cy="21238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8BD911C-3BDB-FE4A-9C65-6BC8B8161DB7}"/>
                </a:ext>
              </a:extLst>
            </p:cNvPr>
            <p:cNvSpPr txBox="1"/>
            <p:nvPr/>
          </p:nvSpPr>
          <p:spPr>
            <a:xfrm>
              <a:off x="3352076" y="5451983"/>
              <a:ext cx="12441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classifier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C53DA02-65E7-2C40-8C99-D404217C268D}"/>
                </a:ext>
              </a:extLst>
            </p:cNvPr>
            <p:cNvGrpSpPr/>
            <p:nvPr/>
          </p:nvGrpSpPr>
          <p:grpSpPr>
            <a:xfrm>
              <a:off x="946998" y="4264025"/>
              <a:ext cx="2084133" cy="1506082"/>
              <a:chOff x="5532819" y="4535424"/>
              <a:chExt cx="2084133" cy="1506082"/>
            </a:xfrm>
          </p:grpSpPr>
          <p:pic>
            <p:nvPicPr>
              <p:cNvPr id="105" name="Picture 14" descr="No U Turn Sign: What Does it Mean?">
                <a:extLst>
                  <a:ext uri="{FF2B5EF4-FFF2-40B4-BE49-F238E27FC236}">
                    <a16:creationId xmlns:a16="http://schemas.microsoft.com/office/drawing/2014/main" id="{3C675FE0-AE9D-4E48-B63A-34A35D9A05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alphaModFix amt="8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7608" y="4535424"/>
                <a:ext cx="1609344" cy="1073392"/>
              </a:xfrm>
              <a:prstGeom prst="roundRect">
                <a:avLst>
                  <a:gd name="adj" fmla="val 8715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12" descr="Pedestrian Safety Guide and Countermeasure Selection System">
                <a:extLst>
                  <a:ext uri="{FF2B5EF4-FFF2-40B4-BE49-F238E27FC236}">
                    <a16:creationId xmlns:a16="http://schemas.microsoft.com/office/drawing/2014/main" id="{05916B86-D6C7-A643-9487-3FF0BE2BB96B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22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69"/>
              <a:stretch/>
            </p:blipFill>
            <p:spPr bwMode="auto">
              <a:xfrm>
                <a:off x="5888736" y="4608576"/>
                <a:ext cx="1605319" cy="1066816"/>
              </a:xfrm>
              <a:prstGeom prst="roundRect">
                <a:avLst>
                  <a:gd name="adj" fmla="val 9690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10">
                <a:extLst>
                  <a:ext uri="{FF2B5EF4-FFF2-40B4-BE49-F238E27FC236}">
                    <a16:creationId xmlns:a16="http://schemas.microsoft.com/office/drawing/2014/main" id="{72205EFB-9607-7B48-93CB-22660D0C8581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21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16" r="12482" b="14688"/>
              <a:stretch/>
            </p:blipFill>
            <p:spPr bwMode="auto">
              <a:xfrm>
                <a:off x="5769864" y="4727448"/>
                <a:ext cx="1603756" cy="1066816"/>
              </a:xfrm>
              <a:prstGeom prst="roundRect">
                <a:avLst>
                  <a:gd name="adj" fmla="val 10687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6" descr="Yield Sign: What Does It Mean?">
                <a:extLst>
                  <a:ext uri="{FF2B5EF4-FFF2-40B4-BE49-F238E27FC236}">
                    <a16:creationId xmlns:a16="http://schemas.microsoft.com/office/drawing/2014/main" id="{F2F452E4-AE45-E441-8682-3FA2FB16E4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4">
                <a:alphaModFix amt="66000"/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rightnessContrast brigh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96" r="20849" b="14389"/>
              <a:stretch/>
            </p:blipFill>
            <p:spPr bwMode="auto">
              <a:xfrm>
                <a:off x="5641848" y="4846320"/>
                <a:ext cx="1605077" cy="1074065"/>
              </a:xfrm>
              <a:prstGeom prst="roundRect">
                <a:avLst>
                  <a:gd name="adj" fmla="val 9737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8" descr="Recognising Traffic Signs With 98% Accuracy Using Deep Learning | by Eddie  Forson | Towards Data Science">
                <a:extLst>
                  <a:ext uri="{FF2B5EF4-FFF2-40B4-BE49-F238E27FC236}">
                    <a16:creationId xmlns:a16="http://schemas.microsoft.com/office/drawing/2014/main" id="{AA610054-70BE-9A4B-A9F8-6057304484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>
                <a:alphaModFix amt="8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835" r="12097"/>
              <a:stretch/>
            </p:blipFill>
            <p:spPr bwMode="auto">
              <a:xfrm>
                <a:off x="5532819" y="4967441"/>
                <a:ext cx="1605077" cy="1074065"/>
              </a:xfrm>
              <a:prstGeom prst="roundRect">
                <a:avLst>
                  <a:gd name="adj" fmla="val 9737"/>
                </a:avLst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F8A134D-B654-2F49-B69F-1E3D2CEC5E73}"/>
                </a:ext>
              </a:extLst>
            </p:cNvPr>
            <p:cNvSpPr txBox="1"/>
            <p:nvPr/>
          </p:nvSpPr>
          <p:spPr>
            <a:xfrm>
              <a:off x="1256522" y="5710162"/>
              <a:ext cx="9860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test set</a:t>
              </a:r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C5C99241-5C0F-6644-8450-883AD091A3D1}"/>
                </a:ext>
              </a:extLst>
            </p:cNvPr>
            <p:cNvSpPr/>
            <p:nvPr/>
          </p:nvSpPr>
          <p:spPr>
            <a:xfrm>
              <a:off x="800357" y="4145414"/>
              <a:ext cx="2395728" cy="1916111"/>
            </a:xfrm>
            <a:prstGeom prst="roundRect">
              <a:avLst>
                <a:gd name="adj" fmla="val 19537"/>
              </a:avLst>
            </a:prstGeom>
            <a:noFill/>
            <a:ln w="25400">
              <a:solidFill>
                <a:srgbClr val="508BD5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98B1544-A934-9F4B-BC2D-D4F2138F1245}"/>
                </a:ext>
              </a:extLst>
            </p:cNvPr>
            <p:cNvCxnSpPr>
              <a:cxnSpLocks/>
              <a:endCxn id="99" idx="1"/>
            </p:cNvCxnSpPr>
            <p:nvPr/>
          </p:nvCxnSpPr>
          <p:spPr>
            <a:xfrm flipV="1">
              <a:off x="3271803" y="4334957"/>
              <a:ext cx="357847" cy="1339157"/>
            </a:xfrm>
            <a:prstGeom prst="line">
              <a:avLst/>
            </a:prstGeom>
            <a:ln w="12700">
              <a:solidFill>
                <a:srgbClr val="4276B9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Freeform 120">
            <a:extLst>
              <a:ext uri="{FF2B5EF4-FFF2-40B4-BE49-F238E27FC236}">
                <a16:creationId xmlns:a16="http://schemas.microsoft.com/office/drawing/2014/main" id="{C7DB1003-42F7-FA4B-98DD-33FFFAE1D481}"/>
              </a:ext>
            </a:extLst>
          </p:cNvPr>
          <p:cNvSpPr/>
          <p:nvPr/>
        </p:nvSpPr>
        <p:spPr>
          <a:xfrm>
            <a:off x="4447926" y="3550640"/>
            <a:ext cx="3319900" cy="736934"/>
          </a:xfrm>
          <a:custGeom>
            <a:avLst/>
            <a:gdLst>
              <a:gd name="connsiteX0" fmla="*/ 0 w 3319900"/>
              <a:gd name="connsiteY0" fmla="*/ 271393 h 736934"/>
              <a:gd name="connsiteX1" fmla="*/ 802308 w 3319900"/>
              <a:gd name="connsiteY1" fmla="*/ 8006 h 736934"/>
              <a:gd name="connsiteX2" fmla="*/ 1189630 w 3319900"/>
              <a:gd name="connsiteY2" fmla="*/ 656341 h 736934"/>
              <a:gd name="connsiteX3" fmla="*/ 1798278 w 3319900"/>
              <a:gd name="connsiteY3" fmla="*/ 575299 h 736934"/>
              <a:gd name="connsiteX4" fmla="*/ 1991573 w 3319900"/>
              <a:gd name="connsiteY4" fmla="*/ 210612 h 736934"/>
              <a:gd name="connsiteX5" fmla="*/ 2406926 w 3319900"/>
              <a:gd name="connsiteY5" fmla="*/ 575299 h 736934"/>
              <a:gd name="connsiteX6" fmla="*/ 3319900 w 3319900"/>
              <a:gd name="connsiteY6" fmla="*/ 291653 h 73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9900" h="736934" extrusionOk="0">
                <a:moveTo>
                  <a:pt x="0" y="271393"/>
                </a:moveTo>
                <a:cubicBezTo>
                  <a:pt x="149849" y="27338"/>
                  <a:pt x="483784" y="-20631"/>
                  <a:pt x="802308" y="8006"/>
                </a:cubicBezTo>
                <a:cubicBezTo>
                  <a:pt x="1128300" y="93593"/>
                  <a:pt x="947588" y="564073"/>
                  <a:pt x="1189630" y="656341"/>
                </a:cubicBezTo>
                <a:cubicBezTo>
                  <a:pt x="1257296" y="831178"/>
                  <a:pt x="1638013" y="779429"/>
                  <a:pt x="1798278" y="575299"/>
                </a:cubicBezTo>
                <a:cubicBezTo>
                  <a:pt x="1897312" y="448344"/>
                  <a:pt x="1893281" y="238832"/>
                  <a:pt x="1991573" y="210612"/>
                </a:cubicBezTo>
                <a:cubicBezTo>
                  <a:pt x="2239284" y="212470"/>
                  <a:pt x="2239108" y="441863"/>
                  <a:pt x="2406926" y="575299"/>
                </a:cubicBezTo>
                <a:cubicBezTo>
                  <a:pt x="2466655" y="602628"/>
                  <a:pt x="3011373" y="527728"/>
                  <a:pt x="3319900" y="291653"/>
                </a:cubicBezTo>
              </a:path>
            </a:pathLst>
          </a:custGeom>
          <a:noFill/>
          <a:ln w="76200">
            <a:solidFill>
              <a:schemeClr val="accent1">
                <a:lumMod val="40000"/>
                <a:lumOff val="60000"/>
              </a:schemeClr>
            </a:solidFill>
            <a:prstDash val="sysDot"/>
            <a:headEnd type="diamond"/>
            <a:tailEnd type="triangle" w="med" len="sm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05306"/>
                      <a:gd name="connsiteY0" fmla="*/ 228996 h 597013"/>
                      <a:gd name="connsiteX1" fmla="*/ 484615 w 2005306"/>
                      <a:gd name="connsiteY1" fmla="*/ 8862 h 597013"/>
                      <a:gd name="connsiteX2" fmla="*/ 718568 w 2005306"/>
                      <a:gd name="connsiteY2" fmla="*/ 550729 h 597013"/>
                      <a:gd name="connsiteX3" fmla="*/ 1086207 w 2005306"/>
                      <a:gd name="connsiteY3" fmla="*/ 482996 h 597013"/>
                      <a:gd name="connsiteX4" fmla="*/ 1219895 w 2005306"/>
                      <a:gd name="connsiteY4" fmla="*/ 8862 h 597013"/>
                      <a:gd name="connsiteX5" fmla="*/ 1453846 w 2005306"/>
                      <a:gd name="connsiteY5" fmla="*/ 482996 h 597013"/>
                      <a:gd name="connsiteX6" fmla="*/ 2005306 w 2005306"/>
                      <a:gd name="connsiteY6" fmla="*/ 245929 h 597013"/>
                      <a:gd name="connsiteX0" fmla="*/ 0 w 2005306"/>
                      <a:gd name="connsiteY0" fmla="*/ 226826 h 615917"/>
                      <a:gd name="connsiteX1" fmla="*/ 484615 w 2005306"/>
                      <a:gd name="connsiteY1" fmla="*/ 6692 h 615917"/>
                      <a:gd name="connsiteX2" fmla="*/ 718568 w 2005306"/>
                      <a:gd name="connsiteY2" fmla="*/ 548559 h 615917"/>
                      <a:gd name="connsiteX3" fmla="*/ 1086207 w 2005306"/>
                      <a:gd name="connsiteY3" fmla="*/ 480826 h 615917"/>
                      <a:gd name="connsiteX4" fmla="*/ 1202962 w 2005306"/>
                      <a:gd name="connsiteY4" fmla="*/ 176026 h 615917"/>
                      <a:gd name="connsiteX5" fmla="*/ 1453846 w 2005306"/>
                      <a:gd name="connsiteY5" fmla="*/ 480826 h 615917"/>
                      <a:gd name="connsiteX6" fmla="*/ 2005306 w 2005306"/>
                      <a:gd name="connsiteY6" fmla="*/ 243759 h 615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306" h="615917" extrusionOk="0">
                        <a:moveTo>
                          <a:pt x="0" y="226826"/>
                        </a:moveTo>
                        <a:cubicBezTo>
                          <a:pt x="133560" y="59589"/>
                          <a:pt x="307937" y="-25406"/>
                          <a:pt x="484615" y="6692"/>
                        </a:cubicBezTo>
                        <a:cubicBezTo>
                          <a:pt x="661731" y="72459"/>
                          <a:pt x="608647" y="469847"/>
                          <a:pt x="718568" y="548559"/>
                        </a:cubicBezTo>
                        <a:cubicBezTo>
                          <a:pt x="783379" y="662337"/>
                          <a:pt x="992621" y="626822"/>
                          <a:pt x="1086207" y="480826"/>
                        </a:cubicBezTo>
                        <a:cubicBezTo>
                          <a:pt x="1159193" y="384687"/>
                          <a:pt x="1130829" y="191175"/>
                          <a:pt x="1202962" y="176026"/>
                        </a:cubicBezTo>
                        <a:cubicBezTo>
                          <a:pt x="1346110" y="176516"/>
                          <a:pt x="1338627" y="408749"/>
                          <a:pt x="1453846" y="480826"/>
                        </a:cubicBezTo>
                        <a:cubicBezTo>
                          <a:pt x="1526121" y="511337"/>
                          <a:pt x="1850987" y="399328"/>
                          <a:pt x="2005306" y="24375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D4BDD55A-7546-794A-8442-AADEECD29D26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153053"/>
              </a:clrFrom>
              <a:clrTo>
                <a:srgbClr val="15305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5339" y="2431232"/>
            <a:ext cx="1312333" cy="1195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6E11A438-81E2-C443-BF1A-48F354B27A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3053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 anchorCtr="0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 will think of misspecification as coming from corruptions by an adversary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4800" b="1" dirty="0">
              <a:solidFill>
                <a:srgbClr val="FEC306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4800" b="1" dirty="0">
              <a:solidFill>
                <a:srgbClr val="FEC306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4800" b="1" dirty="0">
              <a:solidFill>
                <a:srgbClr val="FEC306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4800" b="1" dirty="0">
              <a:solidFill>
                <a:srgbClr val="FEC306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4800" b="1" dirty="0">
              <a:solidFill>
                <a:srgbClr val="FEC306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785633-EB4A-F44D-925C-7DBD7EDF59CF}"/>
              </a:ext>
            </a:extLst>
          </p:cNvPr>
          <p:cNvSpPr/>
          <p:nvPr/>
        </p:nvSpPr>
        <p:spPr>
          <a:xfrm>
            <a:off x="5861466" y="2533946"/>
            <a:ext cx="62777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Flexible abstraction</a:t>
            </a:r>
            <a:r>
              <a:rPr lang="en-US" sz="4000" dirty="0">
                <a:solidFill>
                  <a:srgbClr val="418AB3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for </a:t>
            </a:r>
            <a:r>
              <a:rPr lang="en-US" sz="4000" b="1" dirty="0"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stress-testing</a:t>
            </a:r>
            <a:r>
              <a:rPr lang="en-US" sz="4000" dirty="0">
                <a:solidFill>
                  <a:srgbClr val="418AB3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our algorithmic toolbox against all kinds of </a:t>
            </a:r>
            <a:r>
              <a:rPr lang="en-US" sz="4000" b="1" dirty="0"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real-world deviations</a:t>
            </a:r>
            <a:endParaRPr lang="en-US" sz="4000" dirty="0"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29A500B-4DEB-9541-8EFE-B25A344E05FB}"/>
              </a:ext>
            </a:extLst>
          </p:cNvPr>
          <p:cNvGrpSpPr/>
          <p:nvPr/>
        </p:nvGrpSpPr>
        <p:grpSpPr>
          <a:xfrm>
            <a:off x="235648" y="2615992"/>
            <a:ext cx="5515875" cy="3150100"/>
            <a:chOff x="2182389" y="1868257"/>
            <a:chExt cx="7782549" cy="4444591"/>
          </a:xfrm>
        </p:grpSpPr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767E2CBE-0189-3041-8C8D-AD9F9AB1D089}"/>
                </a:ext>
              </a:extLst>
            </p:cNvPr>
            <p:cNvSpPr/>
            <p:nvPr/>
          </p:nvSpPr>
          <p:spPr>
            <a:xfrm>
              <a:off x="2182389" y="1868257"/>
              <a:ext cx="7782549" cy="4444591"/>
            </a:xfrm>
            <a:prstGeom prst="roundRect">
              <a:avLst>
                <a:gd name="adj" fmla="val 10403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6" name="Picture 2" descr="Boeing 787 Passes Incredible Wing Flex Test | WIRED">
              <a:extLst>
                <a:ext uri="{FF2B5EF4-FFF2-40B4-BE49-F238E27FC236}">
                  <a16:creationId xmlns:a16="http://schemas.microsoft.com/office/drawing/2014/main" id="{58901A25-9358-B649-BEEA-916D2ED4A5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44" b="517"/>
            <a:stretch/>
          </p:blipFill>
          <p:spPr bwMode="auto">
            <a:xfrm>
              <a:off x="2438288" y="2107179"/>
              <a:ext cx="7270750" cy="3966747"/>
            </a:xfrm>
            <a:prstGeom prst="roundRect">
              <a:avLst>
                <a:gd name="adj" fmla="val 9208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99F7331-2E96-6249-A2BC-1DFBFFAE6F27}"/>
              </a:ext>
            </a:extLst>
          </p:cNvPr>
          <p:cNvSpPr/>
          <p:nvPr/>
        </p:nvSpPr>
        <p:spPr>
          <a:xfrm>
            <a:off x="5865746" y="4774501"/>
            <a:ext cx="58494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en-US" sz="4000" b="1" dirty="0"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even ones without an actual adversary!</a:t>
            </a:r>
            <a:r>
              <a:rPr lang="en-US" sz="4000" dirty="0"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16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uiExpand="1" build="allAtOnce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8EF6F-D444-5104-9098-BD7E13826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STATISTICS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113FBE-09E9-5853-58E7-84DABE0042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General setup: unknown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...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dirty="0"/>
                  <a:t>...but instead of getting </a:t>
                </a:r>
                <a:r>
                  <a:rPr lang="en-US" dirty="0" err="1"/>
                  <a:t>i.i.d.</a:t>
                </a:r>
                <a:r>
                  <a:rPr lang="en-US" dirty="0"/>
                  <a:t> samples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, </a:t>
                </a:r>
                <a:r>
                  <a:rPr lang="en-US" b="1" dirty="0">
                    <a:solidFill>
                      <a:schemeClr val="accent6"/>
                    </a:solidFill>
                  </a:rPr>
                  <a:t>we get samples from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b="1" dirty="0">
                    <a:solidFill>
                      <a:schemeClr val="accent6"/>
                    </a:solidFill>
                  </a:rPr>
                  <a:t> that have been corrupted</a:t>
                </a:r>
                <a:endParaRPr lang="en-US" b="1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Goal: </a:t>
                </a:r>
                <a:r>
                  <a:rPr lang="en-US" dirty="0"/>
                  <a:t>compete with OPT which knows which samples were corrupted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113FBE-09E9-5853-58E7-84DABE0042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868" b="-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A8C78B84-FB5E-A9CB-12EE-C08ACE3E0BF1}"/>
              </a:ext>
            </a:extLst>
          </p:cNvPr>
          <p:cNvGrpSpPr/>
          <p:nvPr/>
        </p:nvGrpSpPr>
        <p:grpSpPr>
          <a:xfrm>
            <a:off x="2973002" y="2116924"/>
            <a:ext cx="6245996" cy="2359173"/>
            <a:chOff x="454752" y="1996415"/>
            <a:chExt cx="10992827" cy="415209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9A012AB-2423-3C77-86F6-93376630CC52}"/>
                </a:ext>
              </a:extLst>
            </p:cNvPr>
            <p:cNvCxnSpPr>
              <a:cxnSpLocks/>
            </p:cNvCxnSpPr>
            <p:nvPr/>
          </p:nvCxnSpPr>
          <p:spPr>
            <a:xfrm>
              <a:off x="2086252" y="2821123"/>
              <a:ext cx="3854549" cy="713265"/>
            </a:xfrm>
            <a:prstGeom prst="line">
              <a:avLst/>
            </a:prstGeom>
            <a:ln w="12700">
              <a:solidFill>
                <a:schemeClr val="accent5">
                  <a:lumMod val="40000"/>
                  <a:lumOff val="6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94EB745-D801-77A7-7979-2E3E8DC0DC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9397" y="3696773"/>
              <a:ext cx="3181404" cy="1411222"/>
            </a:xfrm>
            <a:prstGeom prst="line">
              <a:avLst/>
            </a:prstGeom>
            <a:ln w="12700">
              <a:solidFill>
                <a:schemeClr val="accent5">
                  <a:lumMod val="40000"/>
                  <a:lumOff val="6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91BD09D-E830-F62B-4DC1-CEED9C31DDAD}"/>
                </a:ext>
              </a:extLst>
            </p:cNvPr>
            <p:cNvCxnSpPr>
              <a:cxnSpLocks/>
            </p:cNvCxnSpPr>
            <p:nvPr/>
          </p:nvCxnSpPr>
          <p:spPr>
            <a:xfrm>
              <a:off x="6262577" y="3800202"/>
              <a:ext cx="3662097" cy="1423568"/>
            </a:xfrm>
            <a:prstGeom prst="line">
              <a:avLst/>
            </a:prstGeom>
            <a:ln w="12700">
              <a:solidFill>
                <a:schemeClr val="accent5">
                  <a:lumMod val="40000"/>
                  <a:lumOff val="6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CC4A6F7-4584-84D6-1E84-1300C5BE9AF3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 flipV="1">
              <a:off x="6409944" y="3238665"/>
              <a:ext cx="2641357" cy="228166"/>
            </a:xfrm>
            <a:prstGeom prst="line">
              <a:avLst/>
            </a:prstGeom>
            <a:ln w="12700">
              <a:solidFill>
                <a:schemeClr val="accent5">
                  <a:lumMod val="40000"/>
                  <a:lumOff val="6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D8592A88-1FDF-3623-E351-7A8B9681A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1B2F51"/>
                </a:clrFrom>
                <a:clrTo>
                  <a:srgbClr val="1B2F51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4913678" y="2245872"/>
              <a:ext cx="2364642" cy="2396278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 descr="A picture containing shop&#10;&#10;Description automatically generated">
              <a:extLst>
                <a:ext uri="{FF2B5EF4-FFF2-40B4-BE49-F238E27FC236}">
                  <a16:creationId xmlns:a16="http://schemas.microsoft.com/office/drawing/2014/main" id="{80B83641-5692-5930-1BCD-7582E6559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1301" y="2040526"/>
              <a:ext cx="2396278" cy="2396278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DBB26829-8840-C4A6-113A-6E765A7C7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89778" y="4578643"/>
              <a:ext cx="3147853" cy="1569870"/>
            </a:xfrm>
            <a:prstGeom prst="roundRect">
              <a:avLst>
                <a:gd name="adj" fmla="val 10899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7538D7FC-5B6E-3773-CAF1-31C7D82F0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3269" y="4080068"/>
              <a:ext cx="2257701" cy="2055854"/>
            </a:xfrm>
            <a:prstGeom prst="roundRect">
              <a:avLst>
                <a:gd name="adj" fmla="val 12231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2" descr="Quantum Metrology – Quantum Information">
              <a:extLst>
                <a:ext uri="{FF2B5EF4-FFF2-40B4-BE49-F238E27FC236}">
                  <a16:creationId xmlns:a16="http://schemas.microsoft.com/office/drawing/2014/main" id="{A0B01150-4DA5-5700-F52F-E4CD40779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752" y="1996415"/>
              <a:ext cx="3451668" cy="1941564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581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8EF6F-D444-5104-9098-BD7E13826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13FBE-09E9-5853-58E7-84DABE004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Many different ways of modeling that vary in how “adversarial” the corruptions are</a:t>
            </a:r>
          </a:p>
          <a:p>
            <a:pPr marL="0" indent="0">
              <a:buNone/>
            </a:pPr>
            <a:endParaRPr lang="en-US" sz="700" dirty="0"/>
          </a:p>
          <a:p>
            <a:pPr lvl="1"/>
            <a:r>
              <a:rPr lang="en-US" dirty="0"/>
              <a:t>Huber contamination</a:t>
            </a:r>
          </a:p>
          <a:p>
            <a:pPr lvl="1"/>
            <a:r>
              <a:rPr lang="en-US" dirty="0"/>
              <a:t>Additive contamination</a:t>
            </a:r>
          </a:p>
          <a:p>
            <a:pPr lvl="1"/>
            <a:r>
              <a:rPr lang="en-US" dirty="0"/>
              <a:t>TV contamination</a:t>
            </a:r>
          </a:p>
          <a:p>
            <a:pPr lvl="1"/>
            <a:r>
              <a:rPr lang="en-US" dirty="0"/>
              <a:t>Strong contamination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Sometimes have to be careful which model to work in, because the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most adversarial settings may be computationally intractable or information-theoretically impossible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19909F-F5F0-B313-3206-2FAFAE83F837}"/>
              </a:ext>
            </a:extLst>
          </p:cNvPr>
          <p:cNvGrpSpPr/>
          <p:nvPr/>
        </p:nvGrpSpPr>
        <p:grpSpPr>
          <a:xfrm>
            <a:off x="5553112" y="905328"/>
            <a:ext cx="7779097" cy="3466647"/>
            <a:chOff x="2284282" y="2402213"/>
            <a:chExt cx="9251080" cy="412261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CC00B04-2B43-5743-8EB3-27BCA01B5885}"/>
                </a:ext>
              </a:extLst>
            </p:cNvPr>
            <p:cNvGrpSpPr/>
            <p:nvPr/>
          </p:nvGrpSpPr>
          <p:grpSpPr>
            <a:xfrm>
              <a:off x="3197050" y="3989195"/>
              <a:ext cx="4560277" cy="2394568"/>
              <a:chOff x="3197050" y="3989195"/>
              <a:chExt cx="4560277" cy="239456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2309A03-2239-D2EA-EAEF-6E225E9F352E}"/>
                  </a:ext>
                </a:extLst>
              </p:cNvPr>
              <p:cNvCxnSpPr/>
              <p:nvPr/>
            </p:nvCxnSpPr>
            <p:spPr>
              <a:xfrm>
                <a:off x="3677696" y="3989195"/>
                <a:ext cx="0" cy="2394568"/>
              </a:xfrm>
              <a:prstGeom prst="line">
                <a:avLst/>
              </a:prstGeom>
              <a:ln w="603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32F29A3-2B6D-0D7F-DC53-431BE5491F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97050" y="6063891"/>
                <a:ext cx="4560277" cy="0"/>
              </a:xfrm>
              <a:prstGeom prst="line">
                <a:avLst/>
              </a:prstGeom>
              <a:ln w="603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F9B35DB4-E978-C58D-679B-60E3119DB920}"/>
                </a:ext>
              </a:extLst>
            </p:cNvPr>
            <p:cNvSpPr/>
            <p:nvPr/>
          </p:nvSpPr>
          <p:spPr>
            <a:xfrm rot="11347433">
              <a:off x="3904447" y="2402213"/>
              <a:ext cx="7630915" cy="3468815"/>
            </a:xfrm>
            <a:prstGeom prst="arc">
              <a:avLst>
                <a:gd name="adj1" fmla="val 16200000"/>
                <a:gd name="adj2" fmla="val 21331101"/>
              </a:avLst>
            </a:prstGeom>
            <a:ln w="635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E8FF8C-CCCB-94CE-1687-F127639E5719}"/>
                </a:ext>
              </a:extLst>
            </p:cNvPr>
            <p:cNvSpPr txBox="1"/>
            <p:nvPr/>
          </p:nvSpPr>
          <p:spPr>
            <a:xfrm>
              <a:off x="4185367" y="6155497"/>
              <a:ext cx="2011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generality </a:t>
              </a:r>
              <a:r>
                <a: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of model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24A507-8E3D-3BDE-9FDB-A4538F52D3F7}"/>
                </a:ext>
              </a:extLst>
            </p:cNvPr>
            <p:cNvSpPr txBox="1"/>
            <p:nvPr/>
          </p:nvSpPr>
          <p:spPr>
            <a:xfrm>
              <a:off x="2284282" y="4639906"/>
              <a:ext cx="129715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strength of </a:t>
              </a:r>
            </a:p>
            <a:p>
              <a:pPr algn="r"/>
              <a:r>
                <a: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algorithmic</a:t>
              </a:r>
            </a:p>
            <a:p>
              <a:pPr algn="r"/>
              <a:r>
                <a: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guarantees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880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0001-DA94-9B5C-A9E2-1EAD33EC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HUBER CONTAMINATION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631B9C-8391-F30C-721A-6DC24F37BA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Adversary picks a “corruption distribution”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adv</m:t>
                        </m:r>
                      </m:sub>
                    </m:sSub>
                  </m:oMath>
                </a14:m>
                <a:r>
                  <a:rPr lang="en-US" dirty="0"/>
                  <a:t> before seeing the data, and we get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i.i.d.</a:t>
                </a:r>
                <a:r>
                  <a:rPr lang="en-US" dirty="0"/>
                  <a:t> samples from the mixture</a:t>
                </a:r>
              </a:p>
              <a:p>
                <a:pPr marL="0" indent="0" algn="ctr">
                  <a:buNone/>
                </a:pPr>
                <a:endParaRPr lang="en-US" sz="1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adv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r>
                  <a:rPr lang="en-US" dirty="0"/>
                  <a:t>Adversary is fairly weak:</a:t>
                </a:r>
              </a:p>
              <a:p>
                <a:pPr>
                  <a:buFontTx/>
                  <a:buChar char="-"/>
                </a:pPr>
                <a:r>
                  <a:rPr lang="en-US" dirty="0"/>
                  <a:t>Bad points are independent from good points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(oblivious)</a:t>
                </a:r>
              </a:p>
              <a:p>
                <a:pPr>
                  <a:buFontTx/>
                  <a:buChar char="-"/>
                </a:pPr>
                <a:r>
                  <a:rPr lang="en-US" dirty="0"/>
                  <a:t>Good points are </a:t>
                </a:r>
                <a:r>
                  <a:rPr lang="en-US" dirty="0" err="1"/>
                  <a:t>i.i.d.</a:t>
                </a:r>
                <a:r>
                  <a:rPr lang="en-US" dirty="0"/>
                  <a:t> draws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(additive)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631B9C-8391-F30C-721A-6DC24F37BA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073D91A8-A92A-EA08-DB93-19B80D385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937952"/>
              </p:ext>
            </p:extLst>
          </p:nvPr>
        </p:nvGraphicFramePr>
        <p:xfrm>
          <a:off x="8603710" y="4440943"/>
          <a:ext cx="3432132" cy="2245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044">
                  <a:extLst>
                    <a:ext uri="{9D8B030D-6E8A-4147-A177-3AD203B41FA5}">
                      <a16:colId xmlns:a16="http://schemas.microsoft.com/office/drawing/2014/main" val="1934037182"/>
                    </a:ext>
                  </a:extLst>
                </a:gridCol>
                <a:gridCol w="1144044">
                  <a:extLst>
                    <a:ext uri="{9D8B030D-6E8A-4147-A177-3AD203B41FA5}">
                      <a16:colId xmlns:a16="http://schemas.microsoft.com/office/drawing/2014/main" val="1217199436"/>
                    </a:ext>
                  </a:extLst>
                </a:gridCol>
                <a:gridCol w="1144044">
                  <a:extLst>
                    <a:ext uri="{9D8B030D-6E8A-4147-A177-3AD203B41FA5}">
                      <a16:colId xmlns:a16="http://schemas.microsoft.com/office/drawing/2014/main" val="3461405795"/>
                    </a:ext>
                  </a:extLst>
                </a:gridCol>
              </a:tblGrid>
              <a:tr h="745325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Oblivious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Adaptive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510111"/>
                  </a:ext>
                </a:extLst>
              </a:tr>
              <a:tr h="74532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Additive</a:t>
                      </a:r>
                    </a:p>
                  </a:txBody>
                  <a:tcPr anchor="ctr"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943583"/>
                  </a:ext>
                </a:extLst>
              </a:tr>
              <a:tr h="75464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Non-additive</a:t>
                      </a:r>
                    </a:p>
                  </a:txBody>
                  <a:tcPr anchor="ctr"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84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72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13D0001-DA94-9B5C-A9E2-1EAD33EC8EA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2A. ADDITIVE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b="0" dirty="0"/>
                  <a:t>-</a:t>
                </a:r>
                <a:r>
                  <a:rPr lang="en-US" dirty="0"/>
                  <a:t>CONTAMINATION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13D0001-DA94-9B5C-A9E2-1EAD33EC8E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78" t="-5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631B9C-8391-F30C-721A-6DC24F37BA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Nature draws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i.i.d.</a:t>
                </a: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105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Adversary inspects these, adds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arbitrary points to the dataset, and shuffles the dataset arbitrarily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105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We get the corrupted dataset (but don’t know which points have been corrupted)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3600" dirty="0"/>
              </a:p>
              <a:p>
                <a:pPr marL="0" indent="0">
                  <a:buNone/>
                </a:pPr>
                <a:endParaRPr lang="en-US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631B9C-8391-F30C-721A-6DC24F37BA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18" t="-2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6778CE2-8FD3-9173-7075-5EC738F91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52583"/>
              </p:ext>
            </p:extLst>
          </p:nvPr>
        </p:nvGraphicFramePr>
        <p:xfrm>
          <a:off x="8603710" y="4440943"/>
          <a:ext cx="3432132" cy="2245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044">
                  <a:extLst>
                    <a:ext uri="{9D8B030D-6E8A-4147-A177-3AD203B41FA5}">
                      <a16:colId xmlns:a16="http://schemas.microsoft.com/office/drawing/2014/main" val="1934037182"/>
                    </a:ext>
                  </a:extLst>
                </a:gridCol>
                <a:gridCol w="1144044">
                  <a:extLst>
                    <a:ext uri="{9D8B030D-6E8A-4147-A177-3AD203B41FA5}">
                      <a16:colId xmlns:a16="http://schemas.microsoft.com/office/drawing/2014/main" val="1217199436"/>
                    </a:ext>
                  </a:extLst>
                </a:gridCol>
                <a:gridCol w="1144044">
                  <a:extLst>
                    <a:ext uri="{9D8B030D-6E8A-4147-A177-3AD203B41FA5}">
                      <a16:colId xmlns:a16="http://schemas.microsoft.com/office/drawing/2014/main" val="3461405795"/>
                    </a:ext>
                  </a:extLst>
                </a:gridCol>
              </a:tblGrid>
              <a:tr h="745325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Oblivious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Adaptive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510111"/>
                  </a:ext>
                </a:extLst>
              </a:tr>
              <a:tr h="74532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Additive</a:t>
                      </a:r>
                    </a:p>
                  </a:txBody>
                  <a:tcPr anchor="ctr"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Huber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943583"/>
                  </a:ext>
                </a:extLst>
              </a:tr>
              <a:tr h="75464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Non-additive</a:t>
                      </a:r>
                    </a:p>
                  </a:txBody>
                  <a:tcPr anchor="ctr"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843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97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0001-DA94-9B5C-A9E2-1EAD33EC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2B. TV CONTAMINATION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631B9C-8391-F30C-721A-6DC24F37BA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Adversary picks any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satisfying</a:t>
                </a:r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𝑇𝑉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r>
                  <a:rPr lang="en-US" dirty="0"/>
                  <a:t>and we get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i.i.d.</a:t>
                </a:r>
                <a:r>
                  <a:rPr lang="en-US" dirty="0"/>
                  <a:t> samples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r>
                  <a:rPr lang="en-US" dirty="0"/>
                  <a:t>TV bound implies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coupling</a:t>
                </a:r>
                <a:r>
                  <a:rPr lang="en-US" dirty="0"/>
                  <a:t> between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. Adversary corrupts the points on which the coupling disagrees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Also called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model misspecification</a:t>
                </a: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631B9C-8391-F30C-721A-6DC24F37BA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1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6778CE2-8FD3-9173-7075-5EC738F91E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2284814"/>
                  </p:ext>
                </p:extLst>
              </p:nvPr>
            </p:nvGraphicFramePr>
            <p:xfrm>
              <a:off x="8603710" y="4440943"/>
              <a:ext cx="3432132" cy="22452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4044">
                      <a:extLst>
                        <a:ext uri="{9D8B030D-6E8A-4147-A177-3AD203B41FA5}">
                          <a16:colId xmlns:a16="http://schemas.microsoft.com/office/drawing/2014/main" val="1934037182"/>
                        </a:ext>
                      </a:extLst>
                    </a:gridCol>
                    <a:gridCol w="1144044">
                      <a:extLst>
                        <a:ext uri="{9D8B030D-6E8A-4147-A177-3AD203B41FA5}">
                          <a16:colId xmlns:a16="http://schemas.microsoft.com/office/drawing/2014/main" val="1217199436"/>
                        </a:ext>
                      </a:extLst>
                    </a:gridCol>
                    <a:gridCol w="1144044">
                      <a:extLst>
                        <a:ext uri="{9D8B030D-6E8A-4147-A177-3AD203B41FA5}">
                          <a16:colId xmlns:a16="http://schemas.microsoft.com/office/drawing/2014/main" val="3461405795"/>
                        </a:ext>
                      </a:extLst>
                    </a:gridCol>
                  </a:tblGrid>
                  <a:tr h="745325">
                    <a:tc>
                      <a:txBody>
                        <a:bodyPr/>
                        <a:lstStyle/>
                        <a:p>
                          <a:pPr algn="ctr"/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n>
                                <a:solidFill>
                                  <a:schemeClr val="bg1"/>
                                </a:solidFill>
                              </a:ln>
                              <a:solidFill>
                                <a:schemeClr val="bg1"/>
                              </a:solidFill>
                            </a:rPr>
                            <a:t>Oblivious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Adaptive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5510111"/>
                      </a:ext>
                    </a:extLst>
                  </a:tr>
                  <a:tr h="7453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Additive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Huber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Additive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𝜼</m:t>
                              </m:r>
                            </m:oMath>
                          </a14:m>
                          <a:endParaRPr lang="en-US" sz="1600" b="1" dirty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37943583"/>
                      </a:ext>
                    </a:extLst>
                  </a:tr>
                  <a:tr h="7546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Non-additive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768430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6778CE2-8FD3-9173-7075-5EC738F91E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2284814"/>
                  </p:ext>
                </p:extLst>
              </p:nvPr>
            </p:nvGraphicFramePr>
            <p:xfrm>
              <a:off x="8603710" y="4440943"/>
              <a:ext cx="3432132" cy="22452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4044">
                      <a:extLst>
                        <a:ext uri="{9D8B030D-6E8A-4147-A177-3AD203B41FA5}">
                          <a16:colId xmlns:a16="http://schemas.microsoft.com/office/drawing/2014/main" val="1934037182"/>
                        </a:ext>
                      </a:extLst>
                    </a:gridCol>
                    <a:gridCol w="1144044">
                      <a:extLst>
                        <a:ext uri="{9D8B030D-6E8A-4147-A177-3AD203B41FA5}">
                          <a16:colId xmlns:a16="http://schemas.microsoft.com/office/drawing/2014/main" val="1217199436"/>
                        </a:ext>
                      </a:extLst>
                    </a:gridCol>
                    <a:gridCol w="1144044">
                      <a:extLst>
                        <a:ext uri="{9D8B030D-6E8A-4147-A177-3AD203B41FA5}">
                          <a16:colId xmlns:a16="http://schemas.microsoft.com/office/drawing/2014/main" val="3461405795"/>
                        </a:ext>
                      </a:extLst>
                    </a:gridCol>
                  </a:tblGrid>
                  <a:tr h="745325">
                    <a:tc>
                      <a:txBody>
                        <a:bodyPr/>
                        <a:lstStyle/>
                        <a:p>
                          <a:pPr algn="ctr"/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n>
                                <a:solidFill>
                                  <a:schemeClr val="bg1"/>
                                </a:solidFill>
                              </a:ln>
                              <a:solidFill>
                                <a:schemeClr val="bg1"/>
                              </a:solidFill>
                            </a:rPr>
                            <a:t>Oblivious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Adaptive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5510111"/>
                      </a:ext>
                    </a:extLst>
                  </a:tr>
                  <a:tr h="7453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Additive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Huber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1111" t="-100000" r="-3333" b="-1118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7943583"/>
                      </a:ext>
                    </a:extLst>
                  </a:tr>
                  <a:tr h="7546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Non-additive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571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7684303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00F1217D-DA28-4245-B14B-63DEE6488F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6838154"/>
                  </p:ext>
                </p:extLst>
              </p:nvPr>
            </p:nvGraphicFramePr>
            <p:xfrm>
              <a:off x="8861424" y="417438"/>
              <a:ext cx="1539876" cy="226567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82614">
                      <a:extLst>
                        <a:ext uri="{9D8B030D-6E8A-4147-A177-3AD203B41FA5}">
                          <a16:colId xmlns:a16="http://schemas.microsoft.com/office/drawing/2014/main" val="2229304056"/>
                        </a:ext>
                      </a:extLst>
                    </a:gridCol>
                    <a:gridCol w="443970">
                      <a:extLst>
                        <a:ext uri="{9D8B030D-6E8A-4147-A177-3AD203B41FA5}">
                          <a16:colId xmlns:a16="http://schemas.microsoft.com/office/drawing/2014/main" val="2806123579"/>
                        </a:ext>
                      </a:extLst>
                    </a:gridCol>
                    <a:gridCol w="513292">
                      <a:extLst>
                        <a:ext uri="{9D8B030D-6E8A-4147-A177-3AD203B41FA5}">
                          <a16:colId xmlns:a16="http://schemas.microsoft.com/office/drawing/2014/main" val="1325796091"/>
                        </a:ext>
                      </a:extLst>
                    </a:gridCol>
                  </a:tblGrid>
                  <a:tr h="37761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b="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US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69861503"/>
                      </a:ext>
                    </a:extLst>
                  </a:tr>
                  <a:tr h="37761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b="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US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79876691"/>
                      </a:ext>
                    </a:extLst>
                  </a:tr>
                  <a:tr h="37761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≠</m:t>
                                </m:r>
                              </m:oMath>
                            </m:oMathPara>
                          </a14:m>
                          <a:endParaRPr lang="en-US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28045115"/>
                      </a:ext>
                    </a:extLst>
                  </a:tr>
                  <a:tr h="37761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b="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US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70040385"/>
                      </a:ext>
                    </a:extLst>
                  </a:tr>
                  <a:tr h="37761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≠</m:t>
                                </m:r>
                              </m:oMath>
                            </m:oMathPara>
                          </a14:m>
                          <a:endParaRPr lang="en-US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43387781"/>
                      </a:ext>
                    </a:extLst>
                  </a:tr>
                  <a:tr h="37761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0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rPr>
                            <a:t>…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rPr>
                            <a:t>…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3277807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00F1217D-DA28-4245-B14B-63DEE6488F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6838154"/>
                  </p:ext>
                </p:extLst>
              </p:nvPr>
            </p:nvGraphicFramePr>
            <p:xfrm>
              <a:off x="8861424" y="417438"/>
              <a:ext cx="1539876" cy="226567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82614">
                      <a:extLst>
                        <a:ext uri="{9D8B030D-6E8A-4147-A177-3AD203B41FA5}">
                          <a16:colId xmlns:a16="http://schemas.microsoft.com/office/drawing/2014/main" val="2229304056"/>
                        </a:ext>
                      </a:extLst>
                    </a:gridCol>
                    <a:gridCol w="443970">
                      <a:extLst>
                        <a:ext uri="{9D8B030D-6E8A-4147-A177-3AD203B41FA5}">
                          <a16:colId xmlns:a16="http://schemas.microsoft.com/office/drawing/2014/main" val="2806123579"/>
                        </a:ext>
                      </a:extLst>
                    </a:gridCol>
                    <a:gridCol w="513292">
                      <a:extLst>
                        <a:ext uri="{9D8B030D-6E8A-4147-A177-3AD203B41FA5}">
                          <a16:colId xmlns:a16="http://schemas.microsoft.com/office/drawing/2014/main" val="1325796091"/>
                        </a:ext>
                      </a:extLst>
                    </a:gridCol>
                  </a:tblGrid>
                  <a:tr h="3776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r="-167391" b="-5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31429" r="-120000" b="-5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7561" r="-2439" b="-5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9861503"/>
                      </a:ext>
                    </a:extLst>
                  </a:tr>
                  <a:tr h="3776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00000" r="-167391" b="-4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31429" t="-100000" r="-120000" b="-4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7561" t="-100000" r="-2439" b="-4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9876691"/>
                      </a:ext>
                    </a:extLst>
                  </a:tr>
                  <a:tr h="3776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200000" r="-167391" b="-3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31429" t="-200000" r="-120000" b="-3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7561" t="-200000" r="-2439" b="-3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8045115"/>
                      </a:ext>
                    </a:extLst>
                  </a:tr>
                  <a:tr h="3776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300000" r="-167391" b="-2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31429" t="-300000" r="-120000" b="-2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7561" t="-300000" r="-2439" b="-2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0040385"/>
                      </a:ext>
                    </a:extLst>
                  </a:tr>
                  <a:tr h="3776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400000" r="-167391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31429" t="-400000" r="-120000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7561" t="-400000" r="-2439" b="-1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3387781"/>
                      </a:ext>
                    </a:extLst>
                  </a:tr>
                  <a:tr h="37761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0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rPr>
                            <a:t>…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rPr>
                            <a:t>…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3277807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5746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2069</TotalTime>
  <Words>816</Words>
  <Application>Microsoft Macintosh PowerPoint</Application>
  <PresentationFormat>Widescreen</PresentationFormat>
  <Paragraphs>183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Office Theme</vt:lpstr>
      <vt:lpstr>1_Office Theme</vt:lpstr>
      <vt:lpstr>CS 224: ALGORITHMS FOR DATA SCIENCE LECTURE 9 (10/4)</vt:lpstr>
      <vt:lpstr>ROBUST STATISTICS</vt:lpstr>
      <vt:lpstr>ROBUST STATISTICS</vt:lpstr>
      <vt:lpstr>ROBUST STATISTICS</vt:lpstr>
      <vt:lpstr>ROBUST STATISTICS</vt:lpstr>
      <vt:lpstr>ROBUST STATISTICS</vt:lpstr>
      <vt:lpstr>1. HUBER CONTAMINATION</vt:lpstr>
      <vt:lpstr>2A. ADDITIVE η-CONTAMINATION</vt:lpstr>
      <vt:lpstr>2B. TV CONTAMINATION</vt:lpstr>
      <vt:lpstr>3. STRONG CONTAMINATION</vt:lpstr>
      <vt:lpstr>THIS LECTURE: ROBUST MEAN ESTIMATION</vt:lpstr>
      <vt:lpstr>WHAT IS “AS BEST AS POSSIBLE”?</vt:lpstr>
      <vt:lpstr>1-DIMENSIONAL PROBLEM IS EASY</vt:lpstr>
      <vt:lpstr>ROBUSTNESS IN HIGH DIMENSIONS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224: ALGORITHMS FOR DATA SCIENCE LECTURE 8 (10/1)</dc:title>
  <dc:creator>Chen, Sitan</dc:creator>
  <cp:lastModifiedBy>Sitan Chen</cp:lastModifiedBy>
  <cp:revision>19</cp:revision>
  <dcterms:created xsi:type="dcterms:W3CDTF">2023-10-01T20:45:08Z</dcterms:created>
  <dcterms:modified xsi:type="dcterms:W3CDTF">2023-10-04T15:43:33Z</dcterms:modified>
</cp:coreProperties>
</file>