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777" r:id="rId3"/>
    <p:sldId id="1110" r:id="rId4"/>
    <p:sldId id="1128" r:id="rId5"/>
    <p:sldId id="1135" r:id="rId6"/>
    <p:sldId id="1136" r:id="rId7"/>
    <p:sldId id="1137" r:id="rId8"/>
    <p:sldId id="1143" r:id="rId9"/>
    <p:sldId id="1138" r:id="rId10"/>
    <p:sldId id="1139" r:id="rId11"/>
    <p:sldId id="1144" r:id="rId12"/>
    <p:sldId id="1145" r:id="rId13"/>
    <p:sldId id="1003" r:id="rId14"/>
    <p:sldId id="1140" r:id="rId15"/>
    <p:sldId id="1141" r:id="rId16"/>
    <p:sldId id="11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4"/>
    <p:restoredTop sz="96197"/>
  </p:normalViewPr>
  <p:slideViewPr>
    <p:cSldViewPr snapToGrid="0">
      <p:cViewPr varScale="1">
        <p:scale>
          <a:sx n="93" d="100"/>
          <a:sy n="93" d="100"/>
        </p:scale>
        <p:origin x="24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9C5C-7AA5-B64C-A548-C2D7C1D09C71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8D60-A14C-BC41-BB11-B1E67964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might appear a little abstract right now, but this may be a good framing to keep in mind as you progress through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978E-F200-1047-9134-AE26E3E57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might appear a little abstract right now, but this may be a good framing to keep in mind as you progress through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978E-F200-1047-9134-AE26E3E57B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might appear a little abstract right now, but this may be a good framing to keep in mind as you progress through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978E-F200-1047-9134-AE26E3E57B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might appear a little abstract right now, but this may be a good framing to keep in mind as you progress through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E978E-F200-1047-9134-AE26E3E57B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109E-7A6C-4883-3342-B7B262FAD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938A1-9832-9395-FE1C-F38819380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23DF-963C-F956-6D7C-CF4AC407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092CC-E3BA-D58E-2BE0-C7E8D7AB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AFBC-63FE-AEAF-19B2-7E8BD22A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A57-F0EB-10ED-C4A2-4918DED1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D0FE2-D455-3529-4ED0-56B113DC6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B5B9-F3C5-C95D-CD9B-E96154E5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FF763-374E-FE3A-328F-766F6632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AF48-01CB-5749-DAFC-5EB47E53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F8E51-C23D-358A-F0F7-782973981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C8967-91FB-7FF5-3549-22C72AD07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B42C9-02F0-CDBC-F2E5-D572485B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3806E-D9FA-3533-EFBC-8C6835F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3B17-15A3-5111-6FEF-BC129A41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4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11E3-74C2-BE89-C74D-8CE7651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CAEB-237C-7C99-CB99-A603B042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E991-CA86-D73F-CE74-A11C5FEE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197BA-A333-F57B-9B08-483881E3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9EA-B425-75B8-9C69-0712106D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3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3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803D-B40E-B36B-703D-FE3A9D36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2B86-8E44-FF5B-C85F-E340F912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3BE0E-D31F-C7FA-DBEE-CFAAE425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407D-5B0B-1EDE-4818-95C88B4B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3CE2-9CC9-9801-592C-8A15DB22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748D-D104-8686-D7E9-45EF8695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BBCD-6EB8-69E6-0ED7-918F6A3D6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4D074-92D3-E3C2-6F04-4075E594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48978-27E2-A135-003E-DD7B57CF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88CF-7EB0-A43D-6ACC-D52FAB95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C9485-18C1-E906-B856-7FEF9D57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4A44-A3A3-64F7-543C-E6992D66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E64B1-6F3F-7BB4-F265-7A58F3588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6A702-295C-85F6-4531-AB1EB2F4A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E21E2-4743-CADF-4B79-FDAC4FFFB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A5902-8608-3A44-2A1C-F81ED4CFE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6F70D-6EB5-2E63-DA24-6F6CE3E6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614BD-32D7-361E-75E3-58F850D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578F7-FB28-F05A-DE03-4BF133DC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7625-F043-B4E7-28F8-A71CA35E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C448E-251F-730B-7640-C67F7820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EA28B-EC07-5561-0D23-FF4C8F11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24D54-EA61-012D-49B2-4436A004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28AA9-F120-ABA2-EA1B-ECD42E00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27862-DAC6-195B-562C-27B16822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D7DC-B91B-9D16-D417-69E162ED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CBBF-6A0A-18E7-8999-9729EBDD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4B97-62B7-21F6-20BC-B3A6CFA44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CE8B8-1C3D-E816-9130-B67256360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33427-9237-FEFD-6E35-2D76080B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BFC1-910D-6FCF-537A-58BA2E6D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DE108-AFEB-D645-4000-38A78EF2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C32A-5890-D283-AB72-6A667C12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577D8-4777-E5E1-5B3C-325238E36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B7125-E52E-CEF1-57EF-9E9F5AA9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AB7BD-14EE-E5DE-A91C-0FF935E8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D5E5-C0FE-C747-D978-C6D8EC1A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A07E9-200F-0078-E1BE-46DFDDD2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F4465-3CB3-D829-F439-CFE71900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5DD3D-B714-B833-7173-774A40AE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4E33-B918-9E08-D214-664108CB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F131-DFE4-954A-BC81-FC7988A37CA5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E76A-7BEE-ABBC-8512-4EEE0094B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AA24-8418-C021-2DAB-E4F95BDA4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DD39-1B86-0243-BE57-1374190F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8 (10/2)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45330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SoS FOR TENSOR DECOMPOSITION - CONCLUSION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FASTER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BBCA4E-94B1-0959-0D8B-4BB2C47A2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852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[Hopkins-Schramm-Shi-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Steurer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 ‘15]: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4/3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Key step in the SoS analysis was to bound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junk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This looks very similar to the “off-diagonal” terms in the reshaping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⊗2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sz="2800" dirty="0"/>
                  <a:t>They show an appropriate random contraction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(against another copy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) has top eigenvector close to a component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BBCA4E-94B1-0959-0D8B-4BB2C47A2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85262"/>
              </a:xfrm>
              <a:blipFill>
                <a:blip r:embed="rId2"/>
                <a:stretch>
                  <a:fillRect l="-4447" t="-3939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977632-A690-E89C-4906-AAC0814A36C2}"/>
                  </a:ext>
                </a:extLst>
              </p:cNvPr>
              <p:cNvSpPr txBox="1"/>
              <p:nvPr/>
            </p:nvSpPr>
            <p:spPr>
              <a:xfrm>
                <a:off x="469322" y="4851150"/>
                <a:ext cx="11253355" cy="1424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2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977632-A690-E89C-4906-AAC0814A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2" y="4851150"/>
                <a:ext cx="11253355" cy="1424877"/>
              </a:xfrm>
              <a:prstGeom prst="rect">
                <a:avLst/>
              </a:prstGeom>
              <a:blipFill>
                <a:blip r:embed="rId3"/>
                <a:stretch>
                  <a:fillRect l="-6982" t="-97345" b="-95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4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52AE69-6F6D-AF27-4E40-B1F729759B34}"/>
              </a:ext>
            </a:extLst>
          </p:cNvPr>
          <p:cNvSpPr>
            <a:spLocks/>
          </p:cNvSpPr>
          <p:nvPr/>
        </p:nvSpPr>
        <p:spPr>
          <a:xfrm>
            <a:off x="6917378" y="2877924"/>
            <a:ext cx="4043972" cy="3596179"/>
          </a:xfrm>
          <a:prstGeom prst="roundRect">
            <a:avLst>
              <a:gd name="adj" fmla="val 12283"/>
            </a:avLst>
          </a:prstGeom>
          <a:solidFill>
            <a:schemeClr val="accent1">
              <a:alpha val="7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noAutofit/>
          </a:bodyPr>
          <a:lstStyle/>
          <a:p>
            <a:pPr>
              <a:defRPr/>
            </a:pP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FASTER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BBCA4E-94B1-0959-0D8B-4BB2C47A2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852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[Ding-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D’Orsi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-Liu-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Steurer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sz="2800" b="1" dirty="0" err="1">
                    <a:solidFill>
                      <a:schemeClr val="bg1">
                        <a:lumMod val="75000"/>
                      </a:schemeClr>
                    </a:solidFill>
                  </a:rPr>
                  <a:t>Tiegel</a:t>
                </a:r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 ‘22]: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Designed more sophisticated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tensor network </a:t>
                </a:r>
                <a:r>
                  <a:rPr lang="en-US" sz="2800" dirty="0"/>
                  <a:t>for which an appropriate random contraction has top eigenvector aligned with a component</a:t>
                </a:r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BBCA4E-94B1-0959-0D8B-4BB2C47A2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85262"/>
              </a:xfrm>
              <a:blipFill>
                <a:blip r:embed="rId2"/>
                <a:stretch>
                  <a:fillRect l="-1193" t="-1751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AFFDF86-2288-ADA7-5D40-4334B0492D17}"/>
              </a:ext>
            </a:extLst>
          </p:cNvPr>
          <p:cNvGrpSpPr/>
          <p:nvPr/>
        </p:nvGrpSpPr>
        <p:grpSpPr>
          <a:xfrm>
            <a:off x="1438389" y="2860039"/>
            <a:ext cx="4910052" cy="3596179"/>
            <a:chOff x="1438389" y="2707639"/>
            <a:chExt cx="4910052" cy="35961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28A5D03-2DCC-5720-4588-E6E942CBCB15}"/>
                </a:ext>
              </a:extLst>
            </p:cNvPr>
            <p:cNvSpPr>
              <a:spLocks/>
            </p:cNvSpPr>
            <p:nvPr/>
          </p:nvSpPr>
          <p:spPr>
            <a:xfrm>
              <a:off x="1438389" y="2707639"/>
              <a:ext cx="4910052" cy="3596179"/>
            </a:xfrm>
            <a:prstGeom prst="roundRect">
              <a:avLst>
                <a:gd name="adj" fmla="val 12283"/>
              </a:avLst>
            </a:prstGeom>
            <a:solidFill>
              <a:schemeClr val="accent1">
                <a:alpha val="7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t" anchorCtr="0">
              <a:noAutofit/>
            </a:bodyPr>
            <a:lstStyle/>
            <a:p>
              <a:pPr>
                <a:defRPr/>
              </a:pPr>
              <a:endPara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" name="Picture 4" descr="A diagram of a triangle with letters and numbers&#10;&#10;Description automatically generated">
              <a:extLst>
                <a:ext uri="{FF2B5EF4-FFF2-40B4-BE49-F238E27FC236}">
                  <a16:creationId xmlns:a16="http://schemas.microsoft.com/office/drawing/2014/main" id="{084ACCE7-5DE4-0B96-BA05-279CF14E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831" y="2977785"/>
              <a:ext cx="4405168" cy="3091659"/>
            </a:xfrm>
            <a:prstGeom prst="roundRect">
              <a:avLst>
                <a:gd name="adj" fmla="val 12634"/>
              </a:avLst>
            </a:prstGeom>
          </p:spPr>
        </p:pic>
      </p:grpSp>
      <p:pic>
        <p:nvPicPr>
          <p:cNvPr id="7" name="Picture 6" descr="A diagram of a molecule&#10;&#10;Description automatically generated">
            <a:extLst>
              <a:ext uri="{FF2B5EF4-FFF2-40B4-BE49-F238E27FC236}">
                <a16:creationId xmlns:a16="http://schemas.microsoft.com/office/drawing/2014/main" id="{57ACD4FE-9A76-E3F6-5A65-9DDA20ED8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58" y="3130186"/>
            <a:ext cx="3510413" cy="3091658"/>
          </a:xfrm>
          <a:prstGeom prst="roundRect">
            <a:avLst>
              <a:gd name="adj" fmla="val 135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21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EA-5549-51A9-CB08-E21C98FC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Disclaimer:</a:t>
            </a:r>
            <a:r>
              <a:rPr lang="en-US" dirty="0"/>
              <a:t> goal not necessarily to invent or analyze algorithms meant for immediate practical deployment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Goals: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1439-8A00-0ECB-2808-A8E78AEE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UPPER BOUNDS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A361E-3CD7-B101-AB3C-E4743B8C3E14}"/>
              </a:ext>
            </a:extLst>
          </p:cNvPr>
          <p:cNvSpPr txBox="1"/>
          <p:nvPr/>
        </p:nvSpPr>
        <p:spPr>
          <a:xfrm>
            <a:off x="243839" y="2896437"/>
            <a:ext cx="6458412" cy="383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Find signatures of tractability: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identify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properties of data-generating process that algorithms can “latch onto”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Map the </a:t>
            </a:r>
            <a:r>
              <a:rPr lang="en-US" sz="28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frontier: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identify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tasks on the edge of being provably possible (popular algorithms in practice often don’t suffice)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 frameworks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: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meta-algorithms that could become practically useful heuristics</a:t>
            </a:r>
          </a:p>
        </p:txBody>
      </p:sp>
      <p:pic>
        <p:nvPicPr>
          <p:cNvPr id="9" name="Picture 8" descr="A group of people walking&#10;&#10;Description automatically generated">
            <a:extLst>
              <a:ext uri="{FF2B5EF4-FFF2-40B4-BE49-F238E27FC236}">
                <a16:creationId xmlns:a16="http://schemas.microsoft.com/office/drawing/2014/main" id="{7EDA429E-411D-C986-89FF-7EB70077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57" y="2252063"/>
            <a:ext cx="5717265" cy="2871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A27-3BDB-64CC-FAC6-CDB4AAB2C477}"/>
                  </a:ext>
                </a:extLst>
              </p:cNvPr>
              <p:cNvSpPr txBox="1"/>
              <p:nvPr/>
            </p:nvSpPr>
            <p:spPr>
              <a:xfrm>
                <a:off x="6802735" y="5022031"/>
                <a:ext cx="115556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time and samples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A27-3BDB-64CC-FAC6-CDB4AAB2C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35" y="5022031"/>
                <a:ext cx="1155560" cy="946991"/>
              </a:xfrm>
              <a:prstGeom prst="rect">
                <a:avLst/>
              </a:prstGeom>
              <a:blipFill>
                <a:blip r:embed="rId5"/>
                <a:stretch>
                  <a:fillRect r="-543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D41EE51-2ACE-1D6B-2FBD-AA310327A792}"/>
              </a:ext>
            </a:extLst>
          </p:cNvPr>
          <p:cNvSpPr txBox="1"/>
          <p:nvPr/>
        </p:nvSpPr>
        <p:spPr>
          <a:xfrm>
            <a:off x="10121432" y="5022031"/>
            <a:ext cx="192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optimal sample complexity, near-linear runtime, parallelizable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A1508A-99A6-A51E-75DD-74FCC02B780C}"/>
              </a:ext>
            </a:extLst>
          </p:cNvPr>
          <p:cNvCxnSpPr>
            <a:stCxn id="10" idx="3"/>
          </p:cNvCxnSpPr>
          <p:nvPr/>
        </p:nvCxnSpPr>
        <p:spPr>
          <a:xfrm flipV="1">
            <a:off x="7958295" y="5495526"/>
            <a:ext cx="2163137" cy="1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3B482B-69A2-A12B-2ED5-E0848A032F21}"/>
              </a:ext>
            </a:extLst>
          </p:cNvPr>
          <p:cNvSpPr txBox="1"/>
          <p:nvPr/>
        </p:nvSpPr>
        <p:spPr>
          <a:xfrm>
            <a:off x="6983611" y="5960750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SoS</a:t>
            </a:r>
          </a:p>
        </p:txBody>
      </p:sp>
    </p:spTree>
    <p:extLst>
      <p:ext uri="{BB962C8B-B14F-4D97-AF65-F5344CB8AC3E}">
        <p14:creationId xmlns:p14="http://schemas.microsoft.com/office/powerpoint/2010/main" val="31512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EA-5549-51A9-CB08-E21C98FC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alpha val="10000"/>
                  </a:schemeClr>
                </a:solidFill>
              </a:rPr>
              <a:t>Disclaimer:</a:t>
            </a:r>
            <a:r>
              <a:rPr lang="en-US" dirty="0">
                <a:solidFill>
                  <a:schemeClr val="accent5">
                    <a:lumMod val="20000"/>
                    <a:lumOff val="80000"/>
                    <a:alpha val="10000"/>
                  </a:schemeClr>
                </a:solidFill>
              </a:rPr>
              <a:t> goal not necessarily to invent or analyze algorithms meant for immediate practical deployment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Goals: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1439-8A00-0ECB-2808-A8E78AEE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UPPER BOUNDS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A361E-3CD7-B101-AB3C-E4743B8C3E14}"/>
              </a:ext>
            </a:extLst>
          </p:cNvPr>
          <p:cNvSpPr txBox="1"/>
          <p:nvPr/>
        </p:nvSpPr>
        <p:spPr>
          <a:xfrm>
            <a:off x="243839" y="2896437"/>
            <a:ext cx="6458412" cy="383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Find signatures of tractability: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identify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properties of data-generating process that algorithms can “latch onto”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Map the </a:t>
            </a:r>
            <a:r>
              <a:rPr lang="en-US" sz="28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frontier:</a:t>
            </a:r>
            <a:r>
              <a:rPr lang="en-US" sz="28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identify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tasks on the edge of being provably possible (popular algorithms in practice often don’t suffice)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Develop frameworks</a:t>
            </a:r>
            <a:r>
              <a:rPr lang="en-US" sz="2800" b="1" dirty="0">
                <a:solidFill>
                  <a:schemeClr val="accent2"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: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  <a:alpha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  <a:alpha val="1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meta-algorithms that could become practically useful heuristics</a:t>
            </a:r>
          </a:p>
        </p:txBody>
      </p:sp>
      <p:pic>
        <p:nvPicPr>
          <p:cNvPr id="9" name="Picture 8" descr="A group of people walking&#10;&#10;Description automatically generated">
            <a:extLst>
              <a:ext uri="{FF2B5EF4-FFF2-40B4-BE49-F238E27FC236}">
                <a16:creationId xmlns:a16="http://schemas.microsoft.com/office/drawing/2014/main" id="{7EDA429E-411D-C986-89FF-7EB70077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  <a:alphaModFix amt="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57" y="2252063"/>
            <a:ext cx="5717265" cy="2871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A27-3BDB-64CC-FAC6-CDB4AAB2C477}"/>
                  </a:ext>
                </a:extLst>
              </p:cNvPr>
              <p:cNvSpPr txBox="1"/>
              <p:nvPr/>
            </p:nvSpPr>
            <p:spPr>
              <a:xfrm>
                <a:off x="6802735" y="5022031"/>
                <a:ext cx="115556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8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8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8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  <a:alpha val="18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time and samples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D55A27-3BDB-64CC-FAC6-CDB4AAB2C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35" y="5022031"/>
                <a:ext cx="1155560" cy="946991"/>
              </a:xfrm>
              <a:prstGeom prst="rect">
                <a:avLst/>
              </a:prstGeom>
              <a:blipFill>
                <a:blip r:embed="rId5"/>
                <a:stretch>
                  <a:fillRect r="-543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D41EE51-2ACE-1D6B-2FBD-AA310327A792}"/>
              </a:ext>
            </a:extLst>
          </p:cNvPr>
          <p:cNvSpPr txBox="1"/>
          <p:nvPr/>
        </p:nvSpPr>
        <p:spPr>
          <a:xfrm>
            <a:off x="10121432" y="5022031"/>
            <a:ext cx="192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  <a:alpha val="18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optimal sample complexity, near-linear runtime, parallelizable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A1508A-99A6-A51E-75DD-74FCC02B780C}"/>
              </a:ext>
            </a:extLst>
          </p:cNvPr>
          <p:cNvCxnSpPr>
            <a:stCxn id="10" idx="3"/>
          </p:cNvCxnSpPr>
          <p:nvPr/>
        </p:nvCxnSpPr>
        <p:spPr>
          <a:xfrm flipV="1">
            <a:off x="7958295" y="5495526"/>
            <a:ext cx="2163137" cy="1"/>
          </a:xfrm>
          <a:prstGeom prst="straightConnector1">
            <a:avLst/>
          </a:prstGeom>
          <a:ln w="38100">
            <a:solidFill>
              <a:schemeClr val="accent1">
                <a:alpha val="1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DC5882-1A7F-AA57-ECC1-DC52003A4504}"/>
              </a:ext>
            </a:extLst>
          </p:cNvPr>
          <p:cNvSpPr txBox="1"/>
          <p:nvPr/>
        </p:nvSpPr>
        <p:spPr>
          <a:xfrm>
            <a:off x="6983611" y="5960750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60000"/>
                    <a:lumOff val="40000"/>
                    <a:alpha val="10000"/>
                  </a:schemeClr>
                </a:solidFill>
              </a:rPr>
              <a:t>SoS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97A6CCB-E58B-5E98-94E7-AA3DF4C2CE4D}"/>
              </a:ext>
            </a:extLst>
          </p:cNvPr>
          <p:cNvSpPr/>
          <p:nvPr/>
        </p:nvSpPr>
        <p:spPr>
          <a:xfrm>
            <a:off x="6240783" y="2977700"/>
            <a:ext cx="184735" cy="1086679"/>
          </a:xfrm>
          <a:prstGeom prst="righ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30CBD-DF5B-4F52-2FD9-1D02877BBDD5}"/>
              </a:ext>
            </a:extLst>
          </p:cNvPr>
          <p:cNvSpPr txBox="1"/>
          <p:nvPr/>
        </p:nvSpPr>
        <p:spPr>
          <a:xfrm>
            <a:off x="7180892" y="1675723"/>
            <a:ext cx="490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heterogeneous / corrupted data, true clusters / clean points uniquely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ID’d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by "moment bounds”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Benign nonconvex optimization landscapes unaffected by vanishing “low-degree noise”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8E8987-BE5D-0321-73B2-535F38106B37}"/>
              </a:ext>
            </a:extLst>
          </p:cNvPr>
          <p:cNvCxnSpPr>
            <a:cxnSpLocks/>
          </p:cNvCxnSpPr>
          <p:nvPr/>
        </p:nvCxnSpPr>
        <p:spPr>
          <a:xfrm flipV="1">
            <a:off x="6494791" y="2829886"/>
            <a:ext cx="755374" cy="62250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14BA8C0-7646-7F6D-6CBC-A85D5C62C08D}"/>
              </a:ext>
            </a:extLst>
          </p:cNvPr>
          <p:cNvSpPr/>
          <p:nvPr/>
        </p:nvSpPr>
        <p:spPr>
          <a:xfrm>
            <a:off x="6594101" y="4306570"/>
            <a:ext cx="184735" cy="1086679"/>
          </a:xfrm>
          <a:prstGeom prst="righ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2825D-8331-EB17-48D4-7539C2A2BB2E}"/>
              </a:ext>
            </a:extLst>
          </p:cNvPr>
          <p:cNvSpPr txBox="1"/>
          <p:nvPr/>
        </p:nvSpPr>
        <p:spPr>
          <a:xfrm>
            <a:off x="7533342" y="4595794"/>
            <a:ext cx="4658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 examples (Gaussian mixtures and noisy/overcomplete tensor decomposition) reaching optimal statistical/computational thresholds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4ED2C0-B7D5-13D6-574F-D6F4B4AAFDDF}"/>
              </a:ext>
            </a:extLst>
          </p:cNvPr>
          <p:cNvCxnSpPr>
            <a:cxnSpLocks/>
          </p:cNvCxnSpPr>
          <p:nvPr/>
        </p:nvCxnSpPr>
        <p:spPr>
          <a:xfrm>
            <a:off x="6891289" y="4892754"/>
            <a:ext cx="461177" cy="5679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2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80EA-5549-51A9-CB08-E21C98FC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SoS is a powerful “programming language” for focusing most of the difficulty of algorithm design into the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analysis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“Low-degree” proof </a:t>
            </a:r>
            <a:r>
              <a:rPr lang="en-US" dirty="0"/>
              <a:t>for inefficient algorithm usually implies an efficient algorithm.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Sometimes requires a little careful massaging to get the right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rounding algorithm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(e.g. entropy maximization,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Jennrich’s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+ high-entropy constraints, etc.)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3200" dirty="0"/>
              <a:t>While not practical, gives hint of tractability</a:t>
            </a:r>
            <a:r>
              <a:rPr lang="en-US" dirty="0"/>
              <a:t>. Follow-up works often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extract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faster algorithms from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features of the SoS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1439-8A00-0ECB-2808-A8E78AEE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5158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1439-8A00-0ECB-2808-A8E78AEE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pic>
        <p:nvPicPr>
          <p:cNvPr id="6" name="Picture 5" descr="A red toolbox full of tools&#10;&#10;Description automatically generated">
            <a:extLst>
              <a:ext uri="{FF2B5EF4-FFF2-40B4-BE49-F238E27FC236}">
                <a16:creationId xmlns:a16="http://schemas.microsoft.com/office/drawing/2014/main" id="{473365E8-6820-7D49-1E6C-AA18A4EC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E44EA-A9E5-42D4-31BA-54D66B43A354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BF9F3-2630-EBDC-A144-58C0D80266F8}"/>
              </a:ext>
            </a:extLst>
          </p:cNvPr>
          <p:cNvSpPr txBox="1"/>
          <p:nvPr/>
        </p:nvSpPr>
        <p:spPr>
          <a:xfrm>
            <a:off x="2757601" y="2581499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FE2D-87C8-708C-B303-F3A1FBBF0818}"/>
              </a:ext>
            </a:extLst>
          </p:cNvPr>
          <p:cNvSpPr txBox="1"/>
          <p:nvPr/>
        </p:nvSpPr>
        <p:spPr>
          <a:xfrm>
            <a:off x="7892417" y="2319889"/>
            <a:ext cx="25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robust statistics</a:t>
            </a:r>
          </a:p>
        </p:txBody>
      </p:sp>
    </p:spTree>
    <p:extLst>
      <p:ext uri="{BB962C8B-B14F-4D97-AF65-F5344CB8AC3E}">
        <p14:creationId xmlns:p14="http://schemas.microsoft.com/office/powerpoint/2010/main" val="24107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Final project information up</a:t>
            </a:r>
            <a:r>
              <a:rPr lang="en-US" dirty="0">
                <a:cs typeface="Calibri"/>
              </a:rPr>
              <a:t> (see Canvas announcement)</a:t>
            </a:r>
          </a:p>
          <a:p>
            <a:pPr marL="863600" indent="0">
              <a:buNone/>
            </a:pPr>
            <a:r>
              <a:rPr lang="en-US" dirty="0">
                <a:cs typeface="Calibri"/>
              </a:rPr>
              <a:t>	Time-sensitive: sign up on Google Sheet (link in doc) by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Oct 13</a:t>
            </a:r>
            <a:r>
              <a:rPr lang="en-US" dirty="0">
                <a:cs typeface="Calibri"/>
              </a:rPr>
              <a:t>, suggested topics/papers are first come first serve</a:t>
            </a:r>
          </a:p>
          <a:p>
            <a:pPr marL="863600" indent="0">
              <a:buNone/>
            </a:pPr>
            <a:endParaRPr lang="en-US" dirty="0">
              <a:cs typeface="Calibri"/>
            </a:endParaRPr>
          </a:p>
          <a:p>
            <a:pPr marL="9525" indent="0">
              <a:buNone/>
            </a:pPr>
            <a:r>
              <a:rPr lang="en-US" dirty="0">
                <a:cs typeface="Calibri"/>
              </a:rPr>
              <a:t>My office hour: Thursday 3 – 4 to accommodate </a:t>
            </a: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office hour at 4</a:t>
            </a:r>
          </a:p>
          <a:p>
            <a:pPr marL="9525" indent="0">
              <a:buNone/>
            </a:pPr>
            <a:endParaRPr lang="en-US" dirty="0">
              <a:cs typeface="Calibri"/>
            </a:endParaRPr>
          </a:p>
          <a:p>
            <a:pPr marL="9525" indent="0">
              <a:buNone/>
            </a:pPr>
            <a:r>
              <a:rPr lang="en-US" dirty="0">
                <a:cs typeface="Calibri"/>
              </a:rPr>
              <a:t>Grades and solutions for </a:t>
            </a: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1 posted over next day or so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6BCD-06AF-39FA-E890-41A2C084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8B9D-CB26-60D5-848F-905CBCB7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 / wrap up SoS for noisy orthogonal tensor decomposition</a:t>
            </a:r>
          </a:p>
          <a:p>
            <a:r>
              <a:rPr lang="en-US" dirty="0"/>
              <a:t>Extension to overcomplete setting</a:t>
            </a:r>
          </a:p>
          <a:p>
            <a:r>
              <a:rPr lang="en-US" dirty="0"/>
              <a:t>Retrospective on SoS</a:t>
            </a:r>
          </a:p>
        </p:txBody>
      </p:sp>
    </p:spTree>
    <p:extLst>
      <p:ext uri="{BB962C8B-B14F-4D97-AF65-F5344CB8AC3E}">
        <p14:creationId xmlns:p14="http://schemas.microsoft.com/office/powerpoint/2010/main" val="30498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6BCD-06AF-39FA-E890-41A2C084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ORTHOGONAL TENSOR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are orthonormal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Last time:</a:t>
                </a:r>
                <a:r>
                  <a:rPr lang="en-US" dirty="0"/>
                  <a:t> polynomial-time algorithm that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up to small error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𝑆𝑂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idea: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high-entropy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48B9D-CB26-60D5-848F-905CBCB7D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3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0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14A4-BAD9-8B06-7FF9-1136B810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ORTHOGONAL TENSOR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62DF-8EB8-1D6C-4CF3-958DB8A0A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Algorithm: </a:t>
                </a:r>
              </a:p>
              <a:p>
                <a:pPr marL="0" indent="0">
                  <a:buNone/>
                </a:pPr>
                <a:r>
                  <a:rPr lang="en-US" sz="2800" dirty="0"/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acc>
                          </m:lim>
                        </m:limLow>
                      </m:fName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over degree-6 pseudo-expectations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</m:oMath>
                </a14:m>
                <a:r>
                  <a:rPr lang="en-US" sz="2800" dirty="0"/>
                  <a:t> satisfies the constraint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-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High entropy: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8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⊗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⊗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⊗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2.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3. Apply </a:t>
                </a:r>
                <a:r>
                  <a:rPr lang="en-US" sz="2800" dirty="0" err="1"/>
                  <a:t>Jennrich’s</a:t>
                </a:r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/>
                  <a:t> many times, i.e. take top eigenvector of </a:t>
                </a:r>
              </a:p>
              <a:p>
                <a:pPr marL="0" indent="0" algn="ctr">
                  <a:buNone/>
                </a:pPr>
                <a:endParaRPr lang="en-US" sz="10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,:,: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many samples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62DF-8EB8-1D6C-4CF3-958DB8A0A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9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041E3FB-7F03-B9D8-F630-B3E77AC158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2087"/>
                <a:ext cx="11704320" cy="1811331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optimal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for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320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fraction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32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041E3FB-7F03-B9D8-F630-B3E77AC15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2087"/>
                <a:ext cx="11704320" cy="1811331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ORTHOGONAL TENSOR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63DC7-55E5-64AB-4DDD-2D63122907F0}"/>
                  </a:ext>
                </a:extLst>
              </p:cNvPr>
              <p:cNvSpPr txBox="1"/>
              <p:nvPr/>
            </p:nvSpPr>
            <p:spPr>
              <a:xfrm>
                <a:off x="243839" y="3291666"/>
                <a:ext cx="11704319" cy="328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Recall proof: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Because we’re maximizing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3200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⊗3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and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valid pseudo-exp.,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b="0" i="1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≥1 −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ea typeface="Cambria Math" panose="02040503050406030204" pitchFamily="18" charset="0"/>
                  </a:rPr>
                  <a:t>Can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≥1 −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Cauchy-Schwarz (low-degree SoS proof)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Entropy constraints + averaging argument imply the lemma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63DC7-55E5-64AB-4DDD-2D631229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3291666"/>
                <a:ext cx="11704319" cy="3283015"/>
              </a:xfrm>
              <a:prstGeom prst="rect">
                <a:avLst/>
              </a:prstGeom>
              <a:blipFill>
                <a:blip r:embed="rId3"/>
                <a:stretch>
                  <a:fillRect l="-1518" t="-2703" r="-195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041E3FB-7F03-B9D8-F630-B3E77AC158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2087"/>
                <a:ext cx="11704320" cy="196463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any optimal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any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satisfying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32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  <m:d>
                      <m:dPr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if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𝐈𝐝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with prob.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at least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1/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 top eigenvector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041E3FB-7F03-B9D8-F630-B3E77AC15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2087"/>
                <a:ext cx="11704320" cy="1964635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ORTHOGONAL TENSOR DECOMPOSITION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63DC7-55E5-64AB-4DDD-2D63122907F0}"/>
              </a:ext>
            </a:extLst>
          </p:cNvPr>
          <p:cNvSpPr txBox="1"/>
          <p:nvPr/>
        </p:nvSpPr>
        <p:spPr>
          <a:xfrm>
            <a:off x="243839" y="3429000"/>
            <a:ext cx="1170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 board)</a:t>
            </a:r>
          </a:p>
        </p:txBody>
      </p:sp>
    </p:spTree>
    <p:extLst>
      <p:ext uri="{BB962C8B-B14F-4D97-AF65-F5344CB8AC3E}">
        <p14:creationId xmlns:p14="http://schemas.microsoft.com/office/powerpoint/2010/main" val="295097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 RETROSPECTIVE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BBCA4E-94B1-0959-0D8B-4BB2C47A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the past four lectures and the </a:t>
            </a:r>
            <a:r>
              <a:rPr lang="en-US" sz="2800" dirty="0" err="1"/>
              <a:t>pset</a:t>
            </a:r>
            <a:r>
              <a:rPr lang="en-US" sz="2800" dirty="0"/>
              <a:t>, we saw applications of SoS to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Robust mean estimation </a:t>
            </a:r>
            <a:endParaRPr lang="en-US" sz="2800" dirty="0"/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Robust regression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Klivans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-Kothari-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Meka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‘18]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dirty="0"/>
              <a:t>Learning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mixtures of Gaussians</a:t>
            </a:r>
            <a:r>
              <a:rPr lang="en-US" sz="2800" dirty="0"/>
              <a:t> down to the optimal separation threshold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[Kothari-Steinhardt-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‘17], [Hopkins-Li ‘17]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Tensor decomposition </a:t>
            </a:r>
            <a:r>
              <a:rPr lang="en-US" sz="2800" dirty="0"/>
              <a:t>w/ “maximal” noise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[Ge-Ma ‘15], [Ma-Shi-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‘16]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Overcomplete </a:t>
            </a:r>
            <a:r>
              <a:rPr lang="en-US" sz="2800" dirty="0"/>
              <a:t>tensor decomposition with (conjectured) optimal # random components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[Ge-Ma ‘15], [Ma-Shi-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‘16]</a:t>
            </a:r>
            <a:endParaRPr lang="en-US" sz="28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/>
              <a:t>Each of these was a significant breakthrough at the time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Elephant in the room: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provably correct, but totally impractical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40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6463-89CD-8290-8077-D72D40D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 RETROSPECTIVE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BBCA4E-94B1-0959-0D8B-4BB2C47A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the past four lectures and the </a:t>
            </a:r>
            <a:r>
              <a:rPr lang="en-US" sz="2800" dirty="0" err="1"/>
              <a:t>pset</a:t>
            </a:r>
            <a:r>
              <a:rPr lang="en-US" sz="2800" dirty="0"/>
              <a:t>, we saw applications of SoS to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Robust mean estimation </a:t>
            </a:r>
            <a:endParaRPr lang="en-US" sz="2800" dirty="0"/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Robust regression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bg1">
                    <a:lumMod val="75000"/>
                    <a:alpha val="20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bg1">
                    <a:lumMod val="75000"/>
                    <a:alpha val="20000"/>
                  </a:schemeClr>
                </a:solidFill>
              </a:rPr>
              <a:t>Klivans</a:t>
            </a:r>
            <a:r>
              <a:rPr lang="en-US" sz="2800" b="1" dirty="0">
                <a:solidFill>
                  <a:schemeClr val="bg1">
                    <a:lumMod val="75000"/>
                    <a:alpha val="20000"/>
                  </a:schemeClr>
                </a:solidFill>
              </a:rPr>
              <a:t>-Kothari-</a:t>
            </a:r>
            <a:r>
              <a:rPr lang="en-US" sz="2800" b="1" dirty="0" err="1">
                <a:solidFill>
                  <a:schemeClr val="bg1">
                    <a:lumMod val="75000"/>
                    <a:alpha val="20000"/>
                  </a:schemeClr>
                </a:solidFill>
              </a:rPr>
              <a:t>Meka</a:t>
            </a:r>
            <a:r>
              <a:rPr lang="en-US" sz="2800" b="1" dirty="0">
                <a:solidFill>
                  <a:schemeClr val="bg1">
                    <a:lumMod val="75000"/>
                    <a:alpha val="20000"/>
                  </a:schemeClr>
                </a:solidFill>
              </a:rPr>
              <a:t> ‘18]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dirty="0"/>
              <a:t>Learning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mixtures of Gaussians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  <a:alpha val="10000"/>
                  </a:schemeClr>
                </a:solidFill>
              </a:rPr>
              <a:t>down to the optimal separation threshold 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[Kothari-Steinhardt-</a:t>
            </a:r>
            <a:r>
              <a:rPr lang="en-US" sz="2800" b="1" dirty="0" err="1">
                <a:solidFill>
                  <a:schemeClr val="bg1">
                    <a:lumMod val="75000"/>
                    <a:alpha val="10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 ‘17], [Hopkins-Li ‘17]</a:t>
            </a: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Tensor decomposition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  <a:alpha val="10000"/>
                  </a:schemeClr>
                </a:solidFill>
              </a:rPr>
              <a:t>w/ “maximal” noise 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[Ge-Ma ‘15], [Ma-Shi-</a:t>
            </a:r>
            <a:r>
              <a:rPr lang="en-US" sz="2800" b="1" dirty="0" err="1">
                <a:solidFill>
                  <a:schemeClr val="bg1">
                    <a:lumMod val="75000"/>
                    <a:alpha val="10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 ‘16]</a:t>
            </a:r>
            <a:endParaRPr lang="en-US" sz="2800" dirty="0">
              <a:solidFill>
                <a:schemeClr val="bg1">
                  <a:lumMod val="75000"/>
                  <a:alpha val="10000"/>
                </a:schemeClr>
              </a:solidFill>
            </a:endParaRPr>
          </a:p>
          <a:p>
            <a:pPr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Overcomplete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  <a:alpha val="10000"/>
                  </a:schemeClr>
                </a:solidFill>
              </a:rPr>
              <a:t>tensor decomposition with (conjectured) optimal # random components 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[Ge-Ma ‘15], [Ma-Shi-</a:t>
            </a:r>
            <a:r>
              <a:rPr lang="en-US" sz="2800" b="1" dirty="0" err="1">
                <a:solidFill>
                  <a:schemeClr val="bg1">
                    <a:lumMod val="75000"/>
                    <a:alpha val="10000"/>
                  </a:schemeClr>
                </a:solidFill>
              </a:rPr>
              <a:t>Steurer</a:t>
            </a:r>
            <a:r>
              <a:rPr lang="en-US" sz="2800" b="1" dirty="0">
                <a:solidFill>
                  <a:schemeClr val="bg1">
                    <a:lumMod val="75000"/>
                    <a:alpha val="10000"/>
                  </a:schemeClr>
                </a:solidFill>
              </a:rPr>
              <a:t> ‘16]</a:t>
            </a:r>
            <a:endParaRPr lang="en-US" sz="2800" dirty="0">
              <a:solidFill>
                <a:schemeClr val="accent5">
                  <a:lumMod val="20000"/>
                  <a:lumOff val="80000"/>
                  <a:alpha val="10000"/>
                </a:schemeClr>
              </a:solidFill>
            </a:endParaRP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/>
              <a:t>Each of these was a significant breakthrough at the time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Elephant in the room: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provably correct, but totally impractical</a:t>
            </a:r>
          </a:p>
          <a:p>
            <a:endParaRPr lang="en-US" sz="2800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EF2E0FC-8031-2644-45F2-A29D30821BD8}"/>
              </a:ext>
            </a:extLst>
          </p:cNvPr>
          <p:cNvSpPr/>
          <p:nvPr/>
        </p:nvSpPr>
        <p:spPr>
          <a:xfrm>
            <a:off x="4253948" y="1762163"/>
            <a:ext cx="184735" cy="1086679"/>
          </a:xfrm>
          <a:prstGeom prst="righ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31AB7F-8987-E5A4-8842-39802F8F7620}"/>
              </a:ext>
            </a:extLst>
          </p:cNvPr>
          <p:cNvCxnSpPr>
            <a:stCxn id="3" idx="1"/>
          </p:cNvCxnSpPr>
          <p:nvPr/>
        </p:nvCxnSpPr>
        <p:spPr>
          <a:xfrm flipV="1">
            <a:off x="4438683" y="2120348"/>
            <a:ext cx="1962117" cy="18515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2DC3DC-F270-993B-50FC-A653170B9A77}"/>
              </a:ext>
            </a:extLst>
          </p:cNvPr>
          <p:cNvSpPr txBox="1"/>
          <p:nvPr/>
        </p:nvSpPr>
        <p:spPr>
          <a:xfrm>
            <a:off x="6506023" y="1643294"/>
            <a:ext cx="475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 unit: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fast, practical algorithms for robust statistics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1AAF7A-B889-EFEE-B069-BC17A2395D3A}"/>
              </a:ext>
            </a:extLst>
          </p:cNvPr>
          <p:cNvCxnSpPr>
            <a:cxnSpLocks/>
          </p:cNvCxnSpPr>
          <p:nvPr/>
        </p:nvCxnSpPr>
        <p:spPr>
          <a:xfrm>
            <a:off x="5149106" y="3131439"/>
            <a:ext cx="1962117" cy="29189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8B4FD1-0E48-5C8C-6075-A1963E6EF77D}"/>
              </a:ext>
            </a:extLst>
          </p:cNvPr>
          <p:cNvSpPr txBox="1"/>
          <p:nvPr/>
        </p:nvSpPr>
        <p:spPr>
          <a:xfrm>
            <a:off x="7111223" y="2656990"/>
            <a:ext cx="4524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[Li-Liu ‘21]: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efficient algorithm that only implicitly works with moment tensor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91E2092-963F-A684-3A5A-476D9D50F1C3}"/>
              </a:ext>
            </a:extLst>
          </p:cNvPr>
          <p:cNvSpPr/>
          <p:nvPr/>
        </p:nvSpPr>
        <p:spPr>
          <a:xfrm>
            <a:off x="3849758" y="3756616"/>
            <a:ext cx="165652" cy="894898"/>
          </a:xfrm>
          <a:prstGeom prst="righ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F86827-6967-85CD-E16E-6AF5487AC98E}"/>
              </a:ext>
            </a:extLst>
          </p:cNvPr>
          <p:cNvCxnSpPr>
            <a:cxnSpLocks/>
          </p:cNvCxnSpPr>
          <p:nvPr/>
        </p:nvCxnSpPr>
        <p:spPr>
          <a:xfrm>
            <a:off x="3951985" y="4206657"/>
            <a:ext cx="1962117" cy="29189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94A3C0-84E5-33D0-8E92-5379EC3DBC83}"/>
              </a:ext>
            </a:extLst>
          </p:cNvPr>
          <p:cNvSpPr txBox="1"/>
          <p:nvPr/>
        </p:nvSpPr>
        <p:spPr>
          <a:xfrm>
            <a:off x="5914102" y="4083719"/>
            <a:ext cx="6277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[Hopkins et al. ‘15], [Ding et al. ’22]: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fast spectral algorithms “inspired” by SoS</a:t>
            </a:r>
          </a:p>
        </p:txBody>
      </p:sp>
    </p:spTree>
    <p:extLst>
      <p:ext uri="{BB962C8B-B14F-4D97-AF65-F5344CB8AC3E}">
        <p14:creationId xmlns:p14="http://schemas.microsoft.com/office/powerpoint/2010/main" val="400688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1152</Words>
  <Application>Microsoft Macintosh PowerPoint</Application>
  <PresentationFormat>Widescreen</PresentationFormat>
  <Paragraphs>134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8 (10/2)</vt:lpstr>
      <vt:lpstr>ANNOUNCEMENTS</vt:lpstr>
      <vt:lpstr>PLAN</vt:lpstr>
      <vt:lpstr>NOISY ORTHOGONAL TENSOR DECOMPOSITION</vt:lpstr>
      <vt:lpstr>NOISY ORTHOGONAL TENSOR DECOMPOSITION</vt:lpstr>
      <vt:lpstr>NOISY ORTHOGONAL TENSOR DECOMPOSITION</vt:lpstr>
      <vt:lpstr>NOISY ORTHOGONAL TENSOR DECOMPOSITION</vt:lpstr>
      <vt:lpstr>SoS RETROSPECTIVE</vt:lpstr>
      <vt:lpstr>SoS RETROSPECTIVE</vt:lpstr>
      <vt:lpstr>EXTRACTING FASTER ALGORITHMS</vt:lpstr>
      <vt:lpstr>EXTRACTING FASTER ALGORITHMS</vt:lpstr>
      <vt:lpstr>PROVING UPPER BOUNDS</vt:lpstr>
      <vt:lpstr>PROVING UPPER BOUNDS</vt:lpstr>
      <vt:lpstr>TAKEAWAYS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8 (10/1)</dc:title>
  <dc:creator>Chen, Sitan</dc:creator>
  <cp:lastModifiedBy>Chen, Sitan</cp:lastModifiedBy>
  <cp:revision>11</cp:revision>
  <dcterms:created xsi:type="dcterms:W3CDTF">2023-10-01T20:45:08Z</dcterms:created>
  <dcterms:modified xsi:type="dcterms:W3CDTF">2023-10-02T16:39:36Z</dcterms:modified>
</cp:coreProperties>
</file>