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0"/>
  </p:notesMasterIdLst>
  <p:sldIdLst>
    <p:sldId id="257" r:id="rId3"/>
    <p:sldId id="983" r:id="rId4"/>
    <p:sldId id="1066" r:id="rId5"/>
    <p:sldId id="1047" r:id="rId6"/>
    <p:sldId id="1046" r:id="rId7"/>
    <p:sldId id="1045" r:id="rId8"/>
    <p:sldId id="1048" r:id="rId9"/>
    <p:sldId id="1042" r:id="rId10"/>
    <p:sldId id="1049" r:id="rId11"/>
    <p:sldId id="1050" r:id="rId12"/>
    <p:sldId id="1043" r:id="rId13"/>
    <p:sldId id="1051" r:id="rId14"/>
    <p:sldId id="1052" r:id="rId15"/>
    <p:sldId id="1019" r:id="rId16"/>
    <p:sldId id="1054" r:id="rId17"/>
    <p:sldId id="1055" r:id="rId18"/>
    <p:sldId id="1056" r:id="rId19"/>
    <p:sldId id="1057" r:id="rId20"/>
    <p:sldId id="1058" r:id="rId21"/>
    <p:sldId id="1061" r:id="rId22"/>
    <p:sldId id="1053" r:id="rId23"/>
    <p:sldId id="1059" r:id="rId24"/>
    <p:sldId id="1063" r:id="rId25"/>
    <p:sldId id="1064" r:id="rId26"/>
    <p:sldId id="1065" r:id="rId27"/>
    <p:sldId id="1060" r:id="rId28"/>
    <p:sldId id="106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87F4"/>
    <a:srgbClr val="2462B0"/>
    <a:srgbClr val="1F5192"/>
    <a:srgbClr val="173B69"/>
    <a:srgbClr val="132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31"/>
    <p:restoredTop sz="96197"/>
  </p:normalViewPr>
  <p:slideViewPr>
    <p:cSldViewPr snapToGrid="0">
      <p:cViewPr varScale="1">
        <p:scale>
          <a:sx n="119" d="100"/>
          <a:sy n="119" d="100"/>
        </p:scale>
        <p:origin x="2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0EB14-A659-7D42-B6DA-18A296A3EDBA}" type="datetimeFigureOut">
              <a:rPr lang="en-US" smtClean="0"/>
              <a:t>9/11/23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BF085-DB40-5B48-9589-6EBDF0992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84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66BF-7D70-4D47-8FFD-04829FBD1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8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E978E-F200-1047-9134-AE26E3E57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744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E978E-F200-1047-9134-AE26E3E57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89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E978E-F200-1047-9134-AE26E3E57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7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E978E-F200-1047-9134-AE26E3E57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800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E978E-F200-1047-9134-AE26E3E57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7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E978E-F200-1047-9134-AE26E3E57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332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E978E-F200-1047-9134-AE26E3E57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675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E978E-F200-1047-9134-AE26E3E57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254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E978E-F200-1047-9134-AE26E3E57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274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E978E-F200-1047-9134-AE26E3E57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435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E978E-F200-1047-9134-AE26E3E57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006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D5A7B-A580-3CE0-BAE3-BD1A4BD69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5EEEB-4B0E-53E0-D508-83D35BE12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619A-0686-89C4-6EFE-9801C28B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3C3B-8E40-9E41-AB30-C7869F9AC7B0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8DE7F-5CEA-528B-EB24-E1BE2FCE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B0384-3BA6-2607-85CB-64769161E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30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A72A0-A3CA-33B7-906D-5D220EE1F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52D05-3391-82BC-E52F-1617B120C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59155-37E1-00A9-13E4-4406D520C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3C3B-8E40-9E41-AB30-C7869F9AC7B0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643C1-B7D0-8852-89F9-BF4A7777B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C9F93-3C7F-895F-0F3B-76739D3D0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6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41A56A-661E-D562-70C0-842D6EF9E7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E8FD2C-360E-2DB6-389C-567C58579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19FA3-C287-C062-1FE3-A24FE6FF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3C3B-8E40-9E41-AB30-C7869F9AC7B0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AA978-1999-5879-A4A5-08A82666A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344B6-0FDD-D18E-EA85-A16A96D63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49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F924-1730-9447-897A-6D1C7E903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984A32-44E1-9C4B-B466-E8C264FDF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0D51-D751-5E45-A4FF-BB60690C1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9022B-9574-7243-BF00-EA2BF723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A4455-766A-9549-BC03-6C46B850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0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3ABC-87C8-9C4F-9D84-51D595B78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0" y="283319"/>
            <a:ext cx="11704320" cy="1011092"/>
          </a:xfrm>
          <a:effectLst/>
        </p:spPr>
        <p:txBody>
          <a:bodyPr>
            <a:normAutofit/>
          </a:bodyPr>
          <a:lstStyle>
            <a:lvl1pPr>
              <a:defRPr sz="44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F95C9-D544-4149-9010-292C4DF2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  <a:effectLst/>
        </p:spPr>
        <p:txBody>
          <a:bodyPr>
            <a:normAutofit/>
          </a:bodyPr>
          <a:lstStyle>
            <a:lvl1pPr>
              <a:defRPr sz="3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8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24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A5DE-E34B-D045-90F0-91639E32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40522-700D-9A42-834F-3193BE8C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9B5C9-E353-6B42-B8B0-5C9B359C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38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4E3F1-F4D1-3243-B3F1-7537191A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284E7-BAE3-1242-BEA0-AE4454262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5B23B-C30F-2D45-834F-80D91C16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B12B-D9AC-8746-93E0-36644961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3C2-2E64-8740-875B-CD96E0AA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39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37775-149C-1648-8655-AAAFB64D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2D21-1B12-984E-B34D-4BB9C742A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8DA20-9D39-CD43-AA84-98B39EAA9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B69BB-BB55-6D48-893C-1DE97E70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54FCE-DC19-2D46-8877-B9B76C90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2797B-6CEF-7A48-9984-5DE25A2C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86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2C9F-F0C9-E341-A22A-022C61A2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FD8BA-7E63-5048-BA75-4123C37EA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27C2D-4439-5D43-A3C4-5517F482A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1EA6-AB41-0443-8AAE-915AEDB4D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2D8C4-E93B-4147-97D2-1A8F55B5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FF6F7-52E6-A947-94AE-D0E3D2CB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646DB-C494-7D44-A4FA-018D19F4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0B7F7-95CF-9144-8428-48FC957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7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E60E-1451-0346-A830-8BB475DE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5E70A-CA61-0D4F-AA1B-CE38E607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6410F-63EE-BA4A-A9DC-001845AB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08DB1-7CD8-0541-BBA0-BB928EDA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71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9F1DA-EFCD-C144-A1E7-B8A46E0B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0C44B-8026-A54F-9207-24AEB24C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8F13D-A078-EF4A-864A-3BFF07B0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80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5106-BE30-6F43-BB1F-9BED7E22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DD99D-2E9D-4B4E-830C-51749856A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6F4F4-3241-1F4C-86CF-0BD539168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21EA7-4B72-A942-9917-CA373F83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156A0-A450-674E-A1BB-7D006522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982FD-F2D7-ED4F-8468-1999A404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42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3337F-E0D6-2CD8-8942-6F7D20F71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436B5-80DF-D1B3-90F4-F5AE20FC8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59687-FFE3-9823-9221-642DFF12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3C3B-8E40-9E41-AB30-C7869F9AC7B0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71951-A533-C250-5F6F-CD4F7B00C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B3711-4E3C-BF04-C2B6-10CFBA5C3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08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5ADE-1A53-FE44-9E54-BB3350B5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C65AD-83D7-3644-A02E-0B07F243F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F9CBA-7F1B-0E45-977C-11AFC8E9E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AF5B8-5480-9B4D-A39B-CA33B43C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A85E7-35F6-314D-8298-B9F044AA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36E77-F3E7-FF43-B800-48B46B99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04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B635-8439-1A4E-8092-D5773E34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FB3D-9095-A843-AECD-17D6EE677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76949-C4E1-E74D-9E37-EF601A79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49F77-CD97-B347-A6DA-EB4F132F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5F9AC-5423-904F-A631-CECE9420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46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594F90-9AA6-AF4A-8E60-72DB9649C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CBD27-0339-4846-9541-447088C6A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CBC6A-410F-4D45-9B7F-DC121F5E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37508-651C-0446-B0E2-45C3A32B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8A1EE-DB53-DE47-A021-2B8E99EA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3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01C74-1600-FF4D-C4DD-78BB963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11DA3-D448-C5B0-2182-F70026C24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AFDC8-8080-876A-E9CB-093E8428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3C3B-8E40-9E41-AB30-C7869F9AC7B0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69384-B7E8-A34E-DF0D-F70AF974B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2D6F0-E0F3-FB83-7323-F334A904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0E2D2-1007-F411-6574-5E9F048F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43AC0-C3CC-84C9-88E9-155E8CC763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C2AF6E-ECD7-B614-1EF6-FBC15E784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BDA60-E8C9-A6B2-F7CF-AD446D9D0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3C3B-8E40-9E41-AB30-C7869F9AC7B0}" type="datetimeFigureOut">
              <a:rPr lang="en-US" smtClean="0"/>
              <a:t>9/11/23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81B0C-C327-287A-EA8C-A528FEFDB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10D54-DA6F-2021-54B2-243FC658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30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D7B3D-7C88-0EA8-1374-90E81BE99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57003-2020-3FAA-3B45-5DEC123E8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1039EF-2CC3-08FF-837A-8724C3677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EBDE05-5252-D75B-D773-27E5F086D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FFBDBF-84BA-FD60-5AAF-451036CCD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0B6E87-A591-53EF-8D42-E8339A4D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3C3B-8E40-9E41-AB30-C7869F9AC7B0}" type="datetimeFigureOut">
              <a:rPr lang="en-US" smtClean="0"/>
              <a:t>9/11/23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0905CE-356D-938A-D660-2FCCA0F81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2430F2-EDFB-5EAF-9139-CFEC8EF2D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81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CEEB7-88EE-69CB-829A-D34C012C5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8C713D-7D39-D1E0-260E-29E26774B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3C3B-8E40-9E41-AB30-C7869F9AC7B0}" type="datetimeFigureOut">
              <a:rPr lang="en-US" smtClean="0"/>
              <a:t>9/11/23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2170FD-3C93-D70A-DE50-C9B712BB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7FD7C-B313-AE65-F6EF-B4285CE7E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6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FF9400-CF58-1C9A-25FB-9437ECF71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3C3B-8E40-9E41-AB30-C7869F9AC7B0}" type="datetimeFigureOut">
              <a:rPr lang="en-US" smtClean="0"/>
              <a:t>9/11/23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534FF0-62EA-B44F-50C4-85F4BB5C5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2F2CC-1D45-B3EA-8BD9-295DEC17B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40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D05A6-7652-329D-A376-EB7E0E91D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01451-809F-DBC8-2173-91155E9C2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7475A-8DF7-E491-B688-A6479587B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85168-4B13-F6F5-1026-B611E77DF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3C3B-8E40-9E41-AB30-C7869F9AC7B0}" type="datetimeFigureOut">
              <a:rPr lang="en-US" smtClean="0"/>
              <a:t>9/11/23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2D9AC-7919-3C13-4F3D-D4397D06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1FCCDB-49B2-826D-7A6A-29447808C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27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9A59B-199F-C3A6-8977-F14B71E27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8A3338-2E4D-AA52-2547-764925D494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A15C3-B255-D91C-8E70-F47DB5626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54858-9E00-5189-CD79-3961BCC54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3C3B-8E40-9E41-AB30-C7869F9AC7B0}" type="datetimeFigureOut">
              <a:rPr lang="en-US" smtClean="0"/>
              <a:t>9/11/23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6D80E-4EFF-F98B-6C5F-D52C87692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B5831A-D575-7A94-84CA-590DD3DA8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08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E135FA-28FD-92C2-3A42-97D1631C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A4B89-7A2E-BA94-BB53-F142C3AEF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8D2E2-0F58-1675-03EC-1E8F6F025D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43C3B-8E40-9E41-AB30-C7869F9AC7B0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09B57-F9FD-E007-04E1-F7FC6C117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A7213-FD15-227B-71C9-0BA832417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7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46938-BDAF-9149-AB13-B24577D2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8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20246-93A3-6C46-9853-624ACD175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794075"/>
            <a:ext cx="11704320" cy="4780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886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6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100.png"/><Relationship Id="rId5" Type="http://schemas.openxmlformats.org/officeDocument/2006/relationships/image" Target="../media/image44.png"/><Relationship Id="rId10" Type="http://schemas.openxmlformats.org/officeDocument/2006/relationships/image" Target="../media/image90.png"/><Relationship Id="rId4" Type="http://schemas.openxmlformats.org/officeDocument/2006/relationships/image" Target="../media/image33.png"/><Relationship Id="rId9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6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100.png"/><Relationship Id="rId5" Type="http://schemas.openxmlformats.org/officeDocument/2006/relationships/image" Target="../media/image44.png"/><Relationship Id="rId10" Type="http://schemas.openxmlformats.org/officeDocument/2006/relationships/image" Target="../media/image90.png"/><Relationship Id="rId4" Type="http://schemas.openxmlformats.org/officeDocument/2006/relationships/image" Target="../media/image33.png"/><Relationship Id="rId9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5CDD-1AA9-574F-BF7A-96731F5FC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98" y="3023165"/>
            <a:ext cx="11564002" cy="1220056"/>
          </a:xfrm>
          <a:effectLst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CS 224: ALGORITHMS FOR DATA SCIENCE</a:t>
            </a:r>
            <a:b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</a:b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LECTURE 2 (9/11)</a:t>
            </a:r>
            <a:endParaRPr lang="en-US" sz="4000" b="1" cap="smal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08D775-0962-EA41-8BC7-BDAD26E25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18553"/>
              </p:ext>
            </p:extLst>
          </p:nvPr>
        </p:nvGraphicFramePr>
        <p:xfrm>
          <a:off x="617172" y="4243221"/>
          <a:ext cx="10957654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7654">
                  <a:extLst>
                    <a:ext uri="{9D8B030D-6E8A-4147-A177-3AD203B41FA5}">
                      <a16:colId xmlns:a16="http://schemas.microsoft.com/office/drawing/2014/main" val="2692926107"/>
                    </a:ext>
                  </a:extLst>
                </a:gridCol>
              </a:tblGrid>
              <a:tr h="513508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small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TENSORS, JENNRICH’S ALGORITHM, APPLICATIONS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692906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0CACD459-FA22-E124-7E30-4E7462CB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961" y="1969961"/>
            <a:ext cx="1068076" cy="10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EC42B6-EADE-E44A-8128-D84909D623E4}"/>
              </a:ext>
            </a:extLst>
          </p:cNvPr>
          <p:cNvSpPr txBox="1"/>
          <p:nvPr/>
        </p:nvSpPr>
        <p:spPr>
          <a:xfrm>
            <a:off x="313998" y="263040"/>
            <a:ext cx="33402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Tensor decomposition</a:t>
            </a:r>
          </a:p>
          <a:p>
            <a:r>
              <a:rPr lang="en-US" sz="2000" dirty="0">
                <a:solidFill>
                  <a:schemeClr val="accent5">
                    <a:lumMod val="60000"/>
                    <a:lumOff val="40000"/>
                    <a:alpha val="30404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Sum-of-squares</a:t>
            </a:r>
          </a:p>
          <a:p>
            <a:r>
              <a:rPr lang="en-US" sz="2000" dirty="0">
                <a:solidFill>
                  <a:schemeClr val="accent5">
                    <a:lumMod val="60000"/>
                    <a:lumOff val="40000"/>
                    <a:alpha val="30404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Robustness</a:t>
            </a:r>
          </a:p>
          <a:p>
            <a:r>
              <a:rPr lang="en-US" sz="2000" dirty="0">
                <a:solidFill>
                  <a:schemeClr val="accent5">
                    <a:lumMod val="60000"/>
                    <a:lumOff val="40000"/>
                    <a:alpha val="30404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Supervised learning</a:t>
            </a:r>
          </a:p>
          <a:p>
            <a:r>
              <a:rPr lang="en-US" sz="2000" dirty="0">
                <a:solidFill>
                  <a:schemeClr val="accent5">
                    <a:lumMod val="60000"/>
                    <a:lumOff val="40000"/>
                    <a:alpha val="30404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Computational complexity</a:t>
            </a:r>
          </a:p>
          <a:p>
            <a:r>
              <a:rPr lang="en-US" sz="2000" dirty="0">
                <a:solidFill>
                  <a:schemeClr val="accent5">
                    <a:lumMod val="60000"/>
                    <a:lumOff val="40000"/>
                    <a:alpha val="30404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Statistical physics</a:t>
            </a:r>
          </a:p>
          <a:p>
            <a:r>
              <a:rPr lang="en-US" sz="2000" dirty="0">
                <a:solidFill>
                  <a:schemeClr val="accent5">
                    <a:lumMod val="60000"/>
                    <a:lumOff val="40000"/>
                    <a:alpha val="30404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Generative modeling</a:t>
            </a:r>
          </a:p>
        </p:txBody>
      </p:sp>
    </p:spTree>
    <p:extLst>
      <p:ext uri="{BB962C8B-B14F-4D97-AF65-F5344CB8AC3E}">
        <p14:creationId xmlns:p14="http://schemas.microsoft.com/office/powerpoint/2010/main" val="4017649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0014-1F13-07B4-1F38-BF165448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TENSORS TO THE RESCUE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3751D-F551-B895-6FCD-C823C5D8F8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Key takeaway: </a:t>
                </a:r>
                <a:r>
                  <a:rPr lang="en-US" dirty="0"/>
                  <a:t>under mild conditions on the components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, </a:t>
                </a:r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there is no rotation problem for tensors!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3751D-F551-B895-6FCD-C823C5D8F8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31175" r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293A179-DA12-E1EE-AF12-DFEE38A7D414}"/>
              </a:ext>
            </a:extLst>
          </p:cNvPr>
          <p:cNvSpPr txBox="1"/>
          <p:nvPr/>
        </p:nvSpPr>
        <p:spPr>
          <a:xfrm>
            <a:off x="5235624" y="2676717"/>
            <a:ext cx="144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students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B158EB-64E1-4205-3D72-3ADE65CA1BE9}"/>
              </a:ext>
            </a:extLst>
          </p:cNvPr>
          <p:cNvSpPr txBox="1"/>
          <p:nvPr/>
        </p:nvSpPr>
        <p:spPr>
          <a:xfrm>
            <a:off x="6324600" y="1173480"/>
            <a:ext cx="877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tests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4C8D1F-5C20-D1E8-6DC8-F6AF7D6BAA89}"/>
              </a:ext>
            </a:extLst>
          </p:cNvPr>
          <p:cNvSpPr txBox="1"/>
          <p:nvPr/>
        </p:nvSpPr>
        <p:spPr>
          <a:xfrm>
            <a:off x="7308949" y="2251055"/>
            <a:ext cx="21063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experimental</a:t>
            </a:r>
          </a:p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conditions</a:t>
            </a:r>
          </a:p>
        </p:txBody>
      </p:sp>
    </p:spTree>
    <p:extLst>
      <p:ext uri="{BB962C8B-B14F-4D97-AF65-F5344CB8AC3E}">
        <p14:creationId xmlns:p14="http://schemas.microsoft.com/office/powerpoint/2010/main" val="157291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9467D-9C6F-3C61-E0FC-9CC3F89F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INTERLUDE: TENSOR BASICS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2B1A56-C574-265D-2D89-71D14DC8E3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(third-order) tensor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/>
                  <a:t> is simply a multidimensional array of numbers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Entries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∈[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There are higher-order analogues of all the things we will discuss in this lecture, but for simplicity we focus on order 3 here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2B1A56-C574-265D-2D89-71D14DC8E3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8" name="Picture 4" descr="Amazon.com: IRRDFO 5x5 Speed Cube, 5x5 Cube Puzzle Black : Toys &amp; Games">
            <a:extLst>
              <a:ext uri="{FF2B5EF4-FFF2-40B4-BE49-F238E27FC236}">
                <a16:creationId xmlns:a16="http://schemas.microsoft.com/office/drawing/2014/main" id="{01800765-5470-44DE-1351-FBC10125B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060" y="1996440"/>
            <a:ext cx="2453640" cy="2453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85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0014-1F13-07B4-1F38-BF165448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INTERLUDE: TENSOR BASICS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3751D-F551-B895-6FCD-C823C5D8F8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456909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b="0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b="0" i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b="0" i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is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rank-1 tensor </a:t>
                </a:r>
                <a:r>
                  <a:rPr lang="en-US" dirty="0"/>
                  <a:t>with entries given by</a:t>
                </a:r>
              </a:p>
              <a:p>
                <a:pPr marL="0" indent="0" algn="ctr">
                  <a:buNone/>
                </a:pPr>
                <a:endParaRPr lang="en-US" sz="1000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,ℓ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rank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n-US" dirty="0"/>
                  <a:t>is the smallest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for which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admits a decomposition of the form (*)  ----</a:t>
                </a:r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	“CP decomposition”</a:t>
                </a:r>
              </a:p>
              <a:p>
                <a:pPr marL="0" indent="0">
                  <a:buNone/>
                </a:pPr>
                <a:r>
                  <a:rPr lang="en-US" dirty="0"/>
                  <a:t>	Note: 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, rank always at most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3751D-F551-B895-6FCD-C823C5D8F8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456909"/>
              </a:xfrm>
              <a:blipFill>
                <a:blip r:embed="rId2"/>
                <a:stretch>
                  <a:fillRect l="-1410" t="-30162" r="-2061" b="-2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612E231-9679-68D4-E554-AA6E2558AB83}"/>
              </a:ext>
            </a:extLst>
          </p:cNvPr>
          <p:cNvSpPr txBox="1"/>
          <p:nvPr/>
        </p:nvSpPr>
        <p:spPr>
          <a:xfrm>
            <a:off x="11018520" y="1720728"/>
            <a:ext cx="63991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(*)</a:t>
            </a:r>
          </a:p>
        </p:txBody>
      </p:sp>
    </p:spTree>
    <p:extLst>
      <p:ext uri="{BB962C8B-B14F-4D97-AF65-F5344CB8AC3E}">
        <p14:creationId xmlns:p14="http://schemas.microsoft.com/office/powerpoint/2010/main" val="12336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557CB2A-1A85-3812-1549-9C2DDF15D2B8}"/>
              </a:ext>
            </a:extLst>
          </p:cNvPr>
          <p:cNvSpPr/>
          <p:nvPr/>
        </p:nvSpPr>
        <p:spPr>
          <a:xfrm>
            <a:off x="3611880" y="3535875"/>
            <a:ext cx="8107680" cy="2224845"/>
          </a:xfrm>
          <a:prstGeom prst="roundRect">
            <a:avLst>
              <a:gd name="adj" fmla="val 12540"/>
            </a:avLst>
          </a:prstGeom>
          <a:solidFill>
            <a:srgbClr val="446996">
              <a:alpha val="70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EC306">
                  <a:lumMod val="20000"/>
                  <a:lumOff val="80000"/>
                </a:srgbClr>
              </a:solidFill>
              <a:effectLst>
                <a:glow rad="76200">
                  <a:srgbClr val="000000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10014-1F13-07B4-1F38-BF165448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INTERLUDE: TENSOR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3751D-F551-B895-6FCD-C823C5D8F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563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features of matrices that we take for granted simply do not hold for tensors </a:t>
            </a:r>
          </a:p>
          <a:p>
            <a:pPr marL="468313" indent="0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especially tractability of basic linear algebraic primitives!</a:t>
            </a:r>
          </a:p>
          <a:p>
            <a:pPr marL="468313" indent="0">
              <a:buNone/>
            </a:pPr>
            <a:endParaRPr lang="en-US" sz="100" b="1" dirty="0"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288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following are NP-hard to compute or even approximate for tensors:</a:t>
            </a:r>
          </a:p>
          <a:p>
            <a:pPr marL="471488" indent="-457200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low-rank (or even rank-1!) approximation</a:t>
            </a:r>
          </a:p>
          <a:p>
            <a:pPr marL="471488" indent="-457200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Rank</a:t>
            </a:r>
          </a:p>
          <a:p>
            <a:pPr marL="471488" indent="-457200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 norm</a:t>
            </a:r>
          </a:p>
          <a:p>
            <a:pPr marL="471488" indent="-457200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Eigenvalues and eigenvectors</a:t>
            </a:r>
          </a:p>
          <a:p>
            <a:pPr marL="471488" indent="-457200"/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288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6F55DE7-F4F6-AA81-0130-F94625F5F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670" y="3727547"/>
            <a:ext cx="7658100" cy="1841500"/>
          </a:xfrm>
          <a:prstGeom prst="roundRect">
            <a:avLst>
              <a:gd name="adj" fmla="val 1170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790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43F13-3DF7-EEE9-D15C-4CCBD9702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DECOMPOSITION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08351-1C12-F71C-230E-400451355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4853872"/>
            <a:ext cx="11704320" cy="13350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Low rank tensors can be decomposed if their components are linearly independent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2938897-605D-CB6C-0FC6-0272E3A813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02223"/>
                <a:ext cx="11704320" cy="3400257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[“</a:t>
                </a:r>
                <a:r>
                  <a:rPr kumimoji="0" lang="en-US" sz="32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Jennrich</a:t>
                </a:r>
                <a:r>
                  <a:rPr lang="en-US" sz="3200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”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]: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Given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of the form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⊗3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endParaRPr>
              </a:p>
              <a:p>
                <a:pPr>
                  <a:defRPr/>
                </a:pPr>
                <a:endPara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,…,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linearly independent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there is 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poly</m:t>
                    </m:r>
                    <m:d>
                      <m:dPr>
                        <m:ctrlP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-time algorithm for recovering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,…,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exactly.</a:t>
                </a: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2938897-605D-CB6C-0FC6-0272E3A813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02223"/>
                <a:ext cx="11704320" cy="3400257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548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2938897-605D-CB6C-0FC6-0272E3A813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02223"/>
                <a:ext cx="11704320" cy="5000457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[“</a:t>
                </a:r>
                <a:r>
                  <a:rPr kumimoji="0" lang="en-US" sz="32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Jennrich</a:t>
                </a:r>
                <a:r>
                  <a:rPr lang="en-US" sz="3200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”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]: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Given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p>
                    </m:sSup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 the form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endParaRPr>
              </a:p>
              <a:p>
                <a:pPr>
                  <a:defRPr/>
                </a:pPr>
                <a:endPara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such that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are linearly independent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are linearly independent 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and no two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are collinear,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endPara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  <a:p>
                <a:pPr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there is 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poly</m:t>
                    </m:r>
                    <m:d>
                      <m:dPr>
                        <m:ctrlP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-time algorithm for recovering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{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exactly.</a:t>
                </a: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2938897-605D-CB6C-0FC6-0272E3A813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02223"/>
                <a:ext cx="11704320" cy="5000457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EA43F13-3DF7-EEE9-D15C-4CCBD9702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DECOMPOSITION</a:t>
            </a:r>
          </a:p>
        </p:txBody>
      </p:sp>
    </p:spTree>
    <p:extLst>
      <p:ext uri="{BB962C8B-B14F-4D97-AF65-F5344CB8AC3E}">
        <p14:creationId xmlns:p14="http://schemas.microsoft.com/office/powerpoint/2010/main" val="866276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0014-1F13-07B4-1F38-BF165448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3751D-F551-B895-6FCD-C823C5D8F8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So Spearman just needed two different experimental conditions (i.e.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is just two matrices stacked on top of each other) to solve the rotation problem</a:t>
                </a:r>
                <a:endParaRPr 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3751D-F551-B895-6FCD-C823C5D8F8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31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293A179-DA12-E1EE-AF12-DFEE38A7D414}"/>
              </a:ext>
            </a:extLst>
          </p:cNvPr>
          <p:cNvSpPr txBox="1"/>
          <p:nvPr/>
        </p:nvSpPr>
        <p:spPr>
          <a:xfrm>
            <a:off x="5235624" y="2676717"/>
            <a:ext cx="144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students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B158EB-64E1-4205-3D72-3ADE65CA1BE9}"/>
              </a:ext>
            </a:extLst>
          </p:cNvPr>
          <p:cNvSpPr txBox="1"/>
          <p:nvPr/>
        </p:nvSpPr>
        <p:spPr>
          <a:xfrm>
            <a:off x="6324600" y="1173480"/>
            <a:ext cx="877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tests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4C8D1F-5C20-D1E8-6DC8-F6AF7D6BAA89}"/>
              </a:ext>
            </a:extLst>
          </p:cNvPr>
          <p:cNvSpPr txBox="1"/>
          <p:nvPr/>
        </p:nvSpPr>
        <p:spPr>
          <a:xfrm>
            <a:off x="7308949" y="2251055"/>
            <a:ext cx="21063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experimental</a:t>
            </a:r>
          </a:p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conditions</a:t>
            </a:r>
          </a:p>
        </p:txBody>
      </p:sp>
    </p:spTree>
    <p:extLst>
      <p:ext uri="{BB962C8B-B14F-4D97-AF65-F5344CB8AC3E}">
        <p14:creationId xmlns:p14="http://schemas.microsoft.com/office/powerpoint/2010/main" val="408104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2938897-605D-CB6C-0FC6-0272E3A813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02223"/>
                <a:ext cx="11704320" cy="5000457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[“</a:t>
                </a:r>
                <a:r>
                  <a:rPr kumimoji="0" lang="en-US" sz="32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Jennrich</a:t>
                </a:r>
                <a:r>
                  <a:rPr lang="en-US" sz="3200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”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]: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Given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p>
                    </m:sSup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 the form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endParaRPr>
              </a:p>
              <a:p>
                <a:pPr>
                  <a:defRPr/>
                </a:pPr>
                <a:endPara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such that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are linearly independent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are linearly independent 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and no two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are collinear,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endPara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  <a:p>
                <a:pPr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there is 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poly</m:t>
                    </m:r>
                    <m:d>
                      <m:dPr>
                        <m:ctrlP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-time algorithm for recovering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{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exactly.</a:t>
                </a: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2938897-605D-CB6C-0FC6-0272E3A813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02223"/>
                <a:ext cx="11704320" cy="5000457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EA43F13-3DF7-EEE9-D15C-4CCBD9702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DECOMPOSITION</a:t>
            </a:r>
          </a:p>
        </p:txBody>
      </p:sp>
    </p:spTree>
    <p:extLst>
      <p:ext uri="{BB962C8B-B14F-4D97-AF65-F5344CB8AC3E}">
        <p14:creationId xmlns:p14="http://schemas.microsoft.com/office/powerpoint/2010/main" val="1584554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2938897-605D-CB6C-0FC6-0272E3A813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02223"/>
                <a:ext cx="11704320" cy="5000457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[“</a:t>
                </a:r>
                <a:r>
                  <a:rPr kumimoji="0" lang="en-US" sz="32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Jennrich</a:t>
                </a:r>
                <a:r>
                  <a:rPr lang="en-US" sz="3200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”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]: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Given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p>
                    </m:sSup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 the form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endParaRPr>
              </a:p>
              <a:p>
                <a:pPr>
                  <a:defRPr/>
                </a:pPr>
                <a:endPara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such that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are linearly independent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are linearly independent 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and no two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are collinear,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endPara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  <a:p>
                <a:pPr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there is 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poly</m:t>
                    </m:r>
                    <m:d>
                      <m:dPr>
                        <m:ctrlP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-time algorithm for recovering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{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exactly.</a:t>
                </a: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2938897-605D-CB6C-0FC6-0272E3A813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02223"/>
                <a:ext cx="11704320" cy="5000457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EA43F13-3DF7-EEE9-D15C-4CCBD9702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DECOMPOSITION (SEE BOARD)</a:t>
            </a:r>
          </a:p>
        </p:txBody>
      </p:sp>
    </p:spTree>
    <p:extLst>
      <p:ext uri="{BB962C8B-B14F-4D97-AF65-F5344CB8AC3E}">
        <p14:creationId xmlns:p14="http://schemas.microsoft.com/office/powerpoint/2010/main" val="449495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2938897-605D-CB6C-0FC6-0272E3A813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507023"/>
                <a:ext cx="11704320" cy="4162257"/>
              </a:xfrm>
              <a:prstGeom prst="roundRect">
                <a:avLst>
                  <a:gd name="adj" fmla="val 6119"/>
                </a:avLst>
              </a:prstGeom>
              <a:solidFill>
                <a:schemeClr val="bg2">
                  <a:lumMod val="50000"/>
                  <a:alpha val="70000"/>
                </a:schemeClr>
              </a:solidFill>
              <a:ln w="12700">
                <a:solidFill>
                  <a:schemeClr val="bg2">
                    <a:lumMod val="9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514350" lvl="0" indent="-514350">
                  <a:lnSpc>
                    <a:spcPct val="150000"/>
                  </a:lnSpc>
                  <a:buFont typeface="+mj-lt"/>
                  <a:buAutoNum type="arabicPeriod"/>
                  <a:defRPr/>
                </a:pPr>
                <a:r>
                  <a:rPr kumimoji="0" lang="en-US" sz="3200" b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≝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:,:,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lang="en-US" sz="3200" i="1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𝑧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3200" i="1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≝</m:t>
                    </m:r>
                    <m:r>
                      <a:rPr lang="en-US" sz="3200" i="1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  <m:r>
                      <a:rPr lang="en-US" sz="3200" i="1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(:,:,</m:t>
                    </m:r>
                    <m:r>
                      <a:rPr lang="en-US" sz="3200" i="1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𝑧</m:t>
                    </m:r>
                    <m:r>
                      <a:rPr lang="en-US" sz="3200" i="1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′)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514350" lvl="0" indent="-514350">
                  <a:lnSpc>
                    <a:spcPct val="150000"/>
                  </a:lnSpc>
                  <a:buFont typeface="+mj-lt"/>
                  <a:buAutoNum type="arabicPeriod"/>
                  <a:defRPr/>
                </a:pPr>
                <a:r>
                  <a:rPr kumimoji="0" lang="en-US" sz="3200" b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≝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sub>
                    </m:sSub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𝑀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and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514350" lvl="0" indent="-514350">
                  <a:lnSpc>
                    <a:spcPct val="150000"/>
                  </a:lnSpc>
                  <a:buFont typeface="+mj-lt"/>
                  <a:buAutoNum type="arabicPeriod"/>
                  <a:defRPr/>
                </a:pP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sz="3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3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,…,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sz="3200" b="0" i="1" u="none" strike="noStrike" kern="1200" cap="none" spc="0" normalizeH="0" noProof="0" dirty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3200" b="0" i="1" u="none" strike="noStrike" kern="1200" cap="none" spc="0" normalizeH="0" noProof="0" dirty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be 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eigenvectors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with eigenvalues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𝜆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,…,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𝜆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514350" indent="-514350">
                  <a:lnSpc>
                    <a:spcPct val="150000"/>
                  </a:lnSpc>
                  <a:buFont typeface="+mj-lt"/>
                  <a:buAutoNum type="arabicPeriod"/>
                  <a:defRPr/>
                </a:pP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sz="3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3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,…,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sz="3200" b="0" i="1" u="none" strike="noStrike" kern="1200" cap="none" spc="0" normalizeH="0" noProof="0" dirty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3200" b="0" i="1" u="none" strike="noStrike" kern="1200" cap="none" spc="0" normalizeH="0" noProof="0" dirty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be 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eigenvectors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with eigenvalues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𝜆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p>
                    </m:sSub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,…,</m:t>
                    </m:r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𝜆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−1 </m:t>
                        </m:r>
                      </m:sup>
                    </m:sSubSup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514350" indent="-514350">
                  <a:lnSpc>
                    <a:spcPct val="150000"/>
                  </a:lnSpc>
                  <a:buFont typeface="+mj-lt"/>
                  <a:buAutoNum type="arabicPeriod"/>
                  <a:defRPr/>
                </a:pP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Solve linear system to recover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sz="3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3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,…,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sz="3200" b="0" i="1" u="none" strike="noStrike" kern="1200" cap="none" spc="0" normalizeH="0" noProof="0" dirty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3200" b="0" i="1" u="none" strike="noStrike" kern="1200" cap="none" spc="0" normalizeH="0" noProof="0" dirty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2938897-605D-CB6C-0FC6-0272E3A813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507023"/>
                <a:ext cx="11704320" cy="4162257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bg2">
                    <a:lumMod val="9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EA43F13-3DF7-EEE9-D15C-4CCBD9702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JENNRICH’S ALGORITHM</a:t>
            </a:r>
          </a:p>
        </p:txBody>
      </p:sp>
    </p:spTree>
    <p:extLst>
      <p:ext uri="{BB962C8B-B14F-4D97-AF65-F5344CB8AC3E}">
        <p14:creationId xmlns:p14="http://schemas.microsoft.com/office/powerpoint/2010/main" val="57744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20789-7656-2440-66FB-DAC79754A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HISTORY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D66B1F-A74A-6572-6F50-C427BAD8A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39" y="1294411"/>
            <a:ext cx="11704319" cy="5280271"/>
          </a:xfrm>
        </p:spPr>
        <p:txBody>
          <a:bodyPr/>
          <a:lstStyle/>
          <a:p>
            <a:r>
              <a:rPr lang="en-US" dirty="0" err="1"/>
              <a:t>Pset</a:t>
            </a:r>
            <a:r>
              <a:rPr lang="en-US" dirty="0"/>
              <a:t> 1 out tonight on </a:t>
            </a:r>
            <a:r>
              <a:rPr lang="en-US" dirty="0" err="1"/>
              <a:t>Gradescope</a:t>
            </a:r>
            <a:r>
              <a:rPr lang="en-US" dirty="0"/>
              <a:t>, due Friday Sep 22 3:59pm​</a:t>
            </a:r>
          </a:p>
          <a:p>
            <a:r>
              <a:rPr lang="en-US" dirty="0"/>
              <a:t>By popular request, TFs will host separate weekly office hours (in addition to a joint </a:t>
            </a:r>
            <a:r>
              <a:rPr lang="en-US" dirty="0" err="1"/>
              <a:t>pset</a:t>
            </a:r>
            <a:r>
              <a:rPr lang="en-US" dirty="0"/>
              <a:t> office hour)​, c.f. Canvas</a:t>
            </a:r>
          </a:p>
          <a:p>
            <a:r>
              <a:rPr lang="en-US" dirty="0"/>
              <a:t>Check page for slides / lecture notes / recommended readings​</a:t>
            </a:r>
          </a:p>
        </p:txBody>
      </p:sp>
    </p:spTree>
    <p:extLst>
      <p:ext uri="{BB962C8B-B14F-4D97-AF65-F5344CB8AC3E}">
        <p14:creationId xmlns:p14="http://schemas.microsoft.com/office/powerpoint/2010/main" val="1017992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C7A86-DC75-7331-D3CC-F6D4C2568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TENSORS GOOD FOR?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137A90-3795-B272-56AF-D63BB24F28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In this class: useful tool for implementing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method of moments</a:t>
                </a:r>
              </a:p>
              <a:p>
                <a:pPr marL="0" indent="0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Idea: </a:t>
                </a:r>
              </a:p>
              <a:p>
                <a:r>
                  <a:rPr lang="en-US" dirty="0"/>
                  <a:t>Given samples from an unknown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with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estimate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moments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∼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for various polynomials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Moments depend 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in structured way that’s known to us </a:t>
                </a:r>
              </a:p>
              <a:p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Can use this dependence to reverse-engineer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e.g. by solving a system of polynomial equations.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137A90-3795-B272-56AF-D63BB24F28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 descr="Karl Pearson - Wikipedia">
            <a:extLst>
              <a:ext uri="{FF2B5EF4-FFF2-40B4-BE49-F238E27FC236}">
                <a16:creationId xmlns:a16="http://schemas.microsoft.com/office/drawing/2014/main" id="{E6AB8F68-6915-650D-045C-34B2D106A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98" y="2133551"/>
            <a:ext cx="2620962" cy="3430038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6E8040-40AE-C741-4BC1-9E1085C66B2F}"/>
              </a:ext>
            </a:extLst>
          </p:cNvPr>
          <p:cNvSpPr txBox="1"/>
          <p:nvPr/>
        </p:nvSpPr>
        <p:spPr>
          <a:xfrm>
            <a:off x="6705609" y="5563589"/>
            <a:ext cx="20729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Karl Pearson </a:t>
            </a:r>
          </a:p>
          <a:p>
            <a:pPr algn="ctr"/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(1857-1936)</a:t>
            </a:r>
          </a:p>
        </p:txBody>
      </p:sp>
      <p:pic>
        <p:nvPicPr>
          <p:cNvPr id="7172" name="Picture 4" descr="Karl Pearson's crab data">
            <a:extLst>
              <a:ext uri="{FF2B5EF4-FFF2-40B4-BE49-F238E27FC236}">
                <a16:creationId xmlns:a16="http://schemas.microsoft.com/office/drawing/2014/main" id="{63147F25-8313-4CF9-633B-E16DB1E6F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13877" r="3881" b="11939"/>
          <a:stretch/>
        </p:blipFill>
        <p:spPr bwMode="auto">
          <a:xfrm>
            <a:off x="8062279" y="1294411"/>
            <a:ext cx="2560002" cy="1232962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rab - Wikipedia">
            <a:extLst>
              <a:ext uri="{FF2B5EF4-FFF2-40B4-BE49-F238E27FC236}">
                <a16:creationId xmlns:a16="http://schemas.microsoft.com/office/drawing/2014/main" id="{C96DD96E-F137-D31D-A23E-188C12421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34740"/>
          <a:stretch/>
        </p:blipFill>
        <p:spPr bwMode="auto">
          <a:xfrm>
            <a:off x="10206990" y="2036441"/>
            <a:ext cx="1485900" cy="1594659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54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8C1F9-1206-FAF8-0916-D5DF21CF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1: MIXTURES OF GAUSSIANS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8F674A-53CB-4F67-AE2E-8594B260C5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Unknown means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Given: </a:t>
                </a:r>
                <a:r>
                  <a:rPr lang="en-US" dirty="0" err="1"/>
                  <a:t>i.i.d.</a:t>
                </a:r>
                <a:r>
                  <a:rPr lang="en-US" dirty="0"/>
                  <a:t> samples from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𝒩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Goal: </a:t>
                </a:r>
                <a:r>
                  <a:rPr lang="en-US" dirty="0"/>
                  <a:t>recover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up to additive error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8F674A-53CB-4F67-AE2E-8594B260C5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15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563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8C1F9-1206-FAF8-0916-D5DF21CF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9"/>
            <a:ext cx="11948160" cy="1011092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 2: INDEPENDENT COMPONENT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8F674A-53CB-4F67-AE2E-8594B260C5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Unknown linear transformation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Given: </a:t>
                </a:r>
                <a:r>
                  <a:rPr lang="en-US" dirty="0" err="1"/>
                  <a:t>i.i.d.</a:t>
                </a:r>
                <a:r>
                  <a:rPr lang="en-US" dirty="0"/>
                  <a:t> samples of the form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𝐴𝑥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     for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    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Id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, </a:t>
                </a:r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is a known, “non-Gaussian” product distribution with mean zero and identity covariance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	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≠3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Goal: </a:t>
                </a:r>
                <a:r>
                  <a:rPr lang="en-US" dirty="0"/>
                  <a:t>recover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up to additive error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8F674A-53CB-4F67-AE2E-8594B260C5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398" r="-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597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7A07A-C547-3278-CAB9-500788F13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CUMULANTS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86078-0B98-5774-478C-F19ABFD97B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Higher-degree generalization of mean and variance</a:t>
                </a:r>
              </a:p>
              <a:p>
                <a:pPr marL="0" indent="0">
                  <a:buNone/>
                </a:pPr>
                <a:endParaRPr lang="en-US" sz="7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−3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...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𝑡𝑋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!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dirty="0"/>
                  <a:t>.</a:t>
                </a:r>
              </a:p>
              <a:p>
                <a:pPr marL="0" indent="0" algn="ctr">
                  <a:buNone/>
                </a:pPr>
                <a:endParaRPr lang="en-US" sz="1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Cumulants add: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independent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Gaussian cumulants: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Id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is the unique distribution for which all cumulants are zero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86078-0B98-5774-478C-F19ABFD97B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8" t="-2638" r="-976" b="-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33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7A07A-C547-3278-CAB9-500788F13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CUMULANTS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86078-0B98-5774-478C-F19ABFD97B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Higher-degree generalization of covariance</a:t>
                </a:r>
              </a:p>
              <a:p>
                <a:pPr marL="0" indent="0">
                  <a:buNone/>
                </a:pPr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dirty="0"/>
                  <a:t> have mean zero, not necessarily independent</a:t>
                </a:r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b="0" dirty="0"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𝑊𝑋</m:t>
                          </m:r>
                        </m:e>
                      </m:d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𝑊𝑋𝑌</m:t>
                          </m:r>
                        </m:e>
                      </m:d>
                    </m:oMath>
                  </m:oMathPara>
                </a14:m>
                <a:endParaRPr lang="en-US" sz="2800" b="0" dirty="0"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86078-0B98-5774-478C-F19ABFD97B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EA7B05-72D8-F834-687F-71140A341BDB}"/>
                  </a:ext>
                </a:extLst>
              </p:cNvPr>
              <p:cNvSpPr txBox="1"/>
              <p:nvPr/>
            </p:nvSpPr>
            <p:spPr>
              <a:xfrm>
                <a:off x="243840" y="3636455"/>
                <a:ext cx="11704320" cy="27830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𝑊𝑋𝑌𝑍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𝑊𝑋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𝑌𝑍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𝑊𝑌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𝑋𝑍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𝑊𝑍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𝑋𝑌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105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514350" lvl="0" indent="-514350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</a:pPr>
                <a:r>
                  <a:rPr lang="en-US" sz="32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Cumulants add: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′, …)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if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independent</a:t>
                </a:r>
              </a:p>
              <a:p>
                <a:pPr marL="514350" lvl="0" indent="-514350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</a:pPr>
                <a:r>
                  <a:rPr lang="en-US" sz="32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Cumulants vanish under independence: 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if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independent, then</a:t>
                </a:r>
              </a:p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,…,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,…,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,…,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en-US" sz="32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EA7B05-72D8-F834-687F-71140A341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636455"/>
                <a:ext cx="11704320" cy="2783070"/>
              </a:xfrm>
              <a:prstGeom prst="rect">
                <a:avLst/>
              </a:prstGeom>
              <a:blipFill>
                <a:blip r:embed="rId3"/>
                <a:stretch>
                  <a:fillRect l="-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205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7A07A-C547-3278-CAB9-500788F13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CUMULANTS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86078-0B98-5774-478C-F19ABFD97B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4357689"/>
                <a:ext cx="11704320" cy="22169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="0" i="1" dirty="0">
                  <a:solidFill>
                    <a:srgbClr val="FEC306">
                      <a:lumMod val="20000"/>
                      <a:lumOff val="80000"/>
                    </a:srgb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		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  <m:r>
                              <a:rPr lang="en-US" b="0" i="1" smtClean="0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=−2</m:t>
                    </m:r>
                    <m:r>
                      <a:rPr lang="en-US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sSup>
                      <m:sSupPr>
                        <m:ctrlPr>
                          <a:rPr lang="en-US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sSup>
                      <m:sSupPr>
                        <m:ctrlPr>
                          <a:rPr lang="en-US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3600" dirty="0">
                  <a:solidFill>
                    <a:srgbClr val="FEC306">
                      <a:lumMod val="20000"/>
                      <a:lumOff val="80000"/>
                    </a:srgb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86078-0B98-5774-478C-F19ABFD97B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4357689"/>
                <a:ext cx="11704320" cy="2216994"/>
              </a:xfrm>
              <a:blipFill>
                <a:blip r:embed="rId2"/>
                <a:stretch>
                  <a:fillRect t="-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EA7B05-72D8-F834-687F-71140A341BDB}"/>
                  </a:ext>
                </a:extLst>
              </p:cNvPr>
              <p:cNvSpPr txBox="1"/>
              <p:nvPr/>
            </p:nvSpPr>
            <p:spPr>
              <a:xfrm>
                <a:off x="243840" y="1294411"/>
                <a:ext cx="11704320" cy="27830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𝑊𝑋𝑌𝑍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𝑊𝑋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𝑌𝑍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𝑊𝑌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𝑋𝑍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𝑊𝑍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𝑋𝑌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105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514350" lvl="0" indent="-514350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</a:pPr>
                <a:r>
                  <a:rPr lang="en-US" sz="32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Cumulants add: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′, …)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if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independent</a:t>
                </a:r>
              </a:p>
              <a:p>
                <a:pPr marL="514350" lvl="0" indent="-514350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</a:pPr>
                <a:r>
                  <a:rPr lang="en-US" sz="32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Cumulants vanish under independence: 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if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independent, then</a:t>
                </a:r>
              </a:p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,…,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,…,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,…,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en-US" sz="32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EA7B05-72D8-F834-687F-71140A341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1"/>
                <a:ext cx="11704320" cy="2783070"/>
              </a:xfrm>
              <a:prstGeom prst="rect">
                <a:avLst/>
              </a:prstGeom>
              <a:blipFill>
                <a:blip r:embed="rId3"/>
                <a:stretch>
                  <a:fillRect l="-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3822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8C1F9-1206-FAF8-0916-D5DF21CF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3: &gt;1D SUPERRESOLUTION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8F674A-53CB-4F67-AE2E-8594B260C5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Unknown means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Given: </a:t>
                </a:r>
                <a:r>
                  <a:rPr lang="en-US" dirty="0"/>
                  <a:t>query access to</a:t>
                </a:r>
              </a:p>
              <a:p>
                <a:pPr marL="0" indent="0">
                  <a:buNone/>
                </a:pPr>
                <a:endParaRPr lang="en-US" sz="8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  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noise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for any frequency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s.t.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Goal: </a:t>
                </a:r>
                <a:r>
                  <a:rPr lang="en-US" dirty="0"/>
                  <a:t>recover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up to additive error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8F674A-53CB-4F67-AE2E-8594B260C5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1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705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F674A-53CB-4F67-AE2E-8594B260C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With matrices, “factor analysis” suffers from rotation problem, but with tensors, it does not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dirty="0" err="1"/>
              <a:t>Jennrich’s</a:t>
            </a:r>
            <a:r>
              <a:rPr lang="en-US" dirty="0"/>
              <a:t> is a simple algorithm for decomposing low-rank tensors whose components are linearly independent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dirty="0"/>
              <a:t>Useful primitive for applying method of moments to provably learn parametric distributions with “low-rank” structure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dirty="0"/>
              <a:t>Next lecture: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tensor decomposition using gradient descent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78C1F9-1206-FAF8-0916-D5DF21CF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349441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20789-7656-2440-66FB-DAC79754A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HISTORY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D66B1F-A74A-6572-6F50-C427BAD8A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8575496" cy="52802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Charles Spearman (1863-1945): posited there are two types of intelligence --- “mathematical” and “verbal”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4E25DF-A514-2BD4-9694-97A59FC1A0F7}"/>
              </a:ext>
            </a:extLst>
          </p:cNvPr>
          <p:cNvGrpSpPr/>
          <p:nvPr/>
        </p:nvGrpSpPr>
        <p:grpSpPr>
          <a:xfrm>
            <a:off x="9022080" y="286685"/>
            <a:ext cx="2926080" cy="4333217"/>
            <a:chOff x="7186108" y="1379094"/>
            <a:chExt cx="2926080" cy="433321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55F47617-285F-2F36-E874-9ECAC4A18BE8}"/>
                </a:ext>
              </a:extLst>
            </p:cNvPr>
            <p:cNvSpPr/>
            <p:nvPr/>
          </p:nvSpPr>
          <p:spPr>
            <a:xfrm>
              <a:off x="7186108" y="1379094"/>
              <a:ext cx="2926080" cy="4333217"/>
            </a:xfrm>
            <a:prstGeom prst="roundRect">
              <a:avLst>
                <a:gd name="adj" fmla="val 12540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glow rad="76200">
                    <a:srgbClr val="0000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Charles Spearman - Wikipedia">
              <a:extLst>
                <a:ext uri="{FF2B5EF4-FFF2-40B4-BE49-F238E27FC236}">
                  <a16:creationId xmlns:a16="http://schemas.microsoft.com/office/drawing/2014/main" id="{38FDC61E-17B6-6199-0E93-8141360492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8851" y="1585846"/>
              <a:ext cx="2520593" cy="3919712"/>
            </a:xfrm>
            <a:prstGeom prst="roundRect">
              <a:avLst>
                <a:gd name="adj" fmla="val 11972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332EA34-4CBF-1DDF-57BE-4055AEA9F3F1}"/>
                  </a:ext>
                </a:extLst>
              </p:cNvPr>
              <p:cNvSpPr/>
              <p:nvPr/>
            </p:nvSpPr>
            <p:spPr>
              <a:xfrm>
                <a:off x="2165296" y="3081558"/>
                <a:ext cx="1796527" cy="307668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332EA34-4CBF-1DDF-57BE-4055AEA9F3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296" y="3081558"/>
                <a:ext cx="1796527" cy="30766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43A84BE-C8C7-E89E-8271-36662FCD165F}"/>
                  </a:ext>
                </a:extLst>
              </p:cNvPr>
              <p:cNvSpPr/>
              <p:nvPr/>
            </p:nvSpPr>
            <p:spPr>
              <a:xfrm>
                <a:off x="5249410" y="3081558"/>
                <a:ext cx="798810" cy="307668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200" dirty="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43A84BE-C8C7-E89E-8271-36662FCD16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410" y="3081558"/>
                <a:ext cx="798810" cy="3076687"/>
              </a:xfrm>
              <a:prstGeom prst="rect">
                <a:avLst/>
              </a:prstGeom>
              <a:blipFill>
                <a:blip r:embed="rId5"/>
                <a:stretch>
                  <a:fillRect l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339FF4A-D0C0-CB06-0249-8DC958A38E7D}"/>
                  </a:ext>
                </a:extLst>
              </p:cNvPr>
              <p:cNvSpPr/>
              <p:nvPr/>
            </p:nvSpPr>
            <p:spPr>
              <a:xfrm>
                <a:off x="7014490" y="3081557"/>
                <a:ext cx="1796527" cy="79375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339FF4A-D0C0-CB06-0249-8DC958A38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490" y="3081557"/>
                <a:ext cx="1796527" cy="7937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76BA01-9887-12FD-8142-AB7D86EE183F}"/>
                  </a:ext>
                </a:extLst>
              </p:cNvPr>
              <p:cNvSpPr txBox="1"/>
              <p:nvPr/>
            </p:nvSpPr>
            <p:spPr>
              <a:xfrm>
                <a:off x="6177255" y="3105834"/>
                <a:ext cx="6190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76BA01-9887-12FD-8142-AB7D86EE1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255" y="3105834"/>
                <a:ext cx="619079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F6EF0F-11F7-F1E3-CBCB-F374E9416359}"/>
                  </a:ext>
                </a:extLst>
              </p:cNvPr>
              <p:cNvSpPr txBox="1"/>
              <p:nvPr/>
            </p:nvSpPr>
            <p:spPr>
              <a:xfrm>
                <a:off x="4285222" y="4296735"/>
                <a:ext cx="6286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36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F6EF0F-11F7-F1E3-CBCB-F374E9416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222" y="4296735"/>
                <a:ext cx="628698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4CDC8-17DE-7234-5BBB-0A11E7363AC7}"/>
                  </a:ext>
                </a:extLst>
              </p:cNvPr>
              <p:cNvSpPr txBox="1"/>
              <p:nvPr/>
            </p:nvSpPr>
            <p:spPr>
              <a:xfrm>
                <a:off x="809758" y="4308873"/>
                <a:ext cx="132056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students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4CDC8-17DE-7234-5BBB-0A11E7363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758" y="4308873"/>
                <a:ext cx="1320565" cy="830997"/>
              </a:xfrm>
              <a:prstGeom prst="rect">
                <a:avLst/>
              </a:prstGeom>
              <a:blipFill>
                <a:blip r:embed="rId9"/>
                <a:stretch>
                  <a:fillRect l="-3810" r="-476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E4FC85-EB49-36C1-561C-606921026698}"/>
                  </a:ext>
                </a:extLst>
              </p:cNvPr>
              <p:cNvSpPr txBox="1"/>
              <p:nvPr/>
            </p:nvSpPr>
            <p:spPr>
              <a:xfrm>
                <a:off x="2508727" y="2495491"/>
                <a:ext cx="11096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tests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E4FC85-EB49-36C1-561C-606921026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727" y="2495491"/>
                <a:ext cx="1109663" cy="461665"/>
              </a:xfrm>
              <a:prstGeom prst="rect">
                <a:avLst/>
              </a:prstGeom>
              <a:blipFill>
                <a:blip r:embed="rId10"/>
                <a:stretch>
                  <a:fillRect t="-8108" r="-674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6CD313-53BF-F93C-6DAD-77C8C798C33D}"/>
                  </a:ext>
                </a:extLst>
              </p:cNvPr>
              <p:cNvSpPr txBox="1"/>
              <p:nvPr/>
            </p:nvSpPr>
            <p:spPr>
              <a:xfrm>
                <a:off x="5117047" y="2305274"/>
                <a:ext cx="1060208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axes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6CD313-53BF-F93C-6DAD-77C8C798C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047" y="2305274"/>
                <a:ext cx="1060208" cy="757130"/>
              </a:xfrm>
              <a:prstGeom prst="rect">
                <a:avLst/>
              </a:prstGeom>
              <a:blipFill>
                <a:blip r:embed="rId11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B2D078-0A48-3946-75C2-AF0EBA884A4D}"/>
              </a:ext>
            </a:extLst>
          </p:cNvPr>
          <p:cNvCxnSpPr/>
          <p:nvPr/>
        </p:nvCxnSpPr>
        <p:spPr>
          <a:xfrm>
            <a:off x="5249410" y="3428999"/>
            <a:ext cx="798810" cy="0"/>
          </a:xfrm>
          <a:prstGeom prst="line">
            <a:avLst/>
          </a:prstGeom>
          <a:ln w="1524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cartoon of a child wearing glasses&#10;&#10;Description automatically generated">
            <a:extLst>
              <a:ext uri="{FF2B5EF4-FFF2-40B4-BE49-F238E27FC236}">
                <a16:creationId xmlns:a16="http://schemas.microsoft.com/office/drawing/2014/main" id="{AA494311-B5AF-622C-F2EB-BF84AADA98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56779" y="2823901"/>
            <a:ext cx="883553" cy="12101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646D0C-B9B2-01DA-3839-6341D8A36283}"/>
                  </a:ext>
                </a:extLst>
              </p:cNvPr>
              <p:cNvSpPr txBox="1"/>
              <p:nvPr/>
            </p:nvSpPr>
            <p:spPr>
              <a:xfrm>
                <a:off x="4154976" y="3993017"/>
                <a:ext cx="10871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(0.4,0.5)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646D0C-B9B2-01DA-3839-6341D8A36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976" y="3993017"/>
                <a:ext cx="1087157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2" name="Picture 8" descr="GRE eBook by Sharon Weiner Green, Ira K. Wolf Ph.D. | Official Publisher  Page | Simon &amp; Schuster">
            <a:extLst>
              <a:ext uri="{FF2B5EF4-FFF2-40B4-BE49-F238E27FC236}">
                <a16:creationId xmlns:a16="http://schemas.microsoft.com/office/drawing/2014/main" id="{356F2E12-5A6A-B45B-7A14-9F5EF6B4A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206" y="4034096"/>
            <a:ext cx="798811" cy="104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B230C1-112D-6A09-7C9A-B691822C66B1}"/>
              </a:ext>
            </a:extLst>
          </p:cNvPr>
          <p:cNvCxnSpPr>
            <a:cxnSpLocks/>
          </p:cNvCxnSpPr>
          <p:nvPr/>
        </p:nvCxnSpPr>
        <p:spPr>
          <a:xfrm>
            <a:off x="8414631" y="3105834"/>
            <a:ext cx="0" cy="769480"/>
          </a:xfrm>
          <a:prstGeom prst="line">
            <a:avLst/>
          </a:prstGeom>
          <a:ln w="152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1C23AB-993B-CDD3-1FE8-20684495D21B}"/>
                  </a:ext>
                </a:extLst>
              </p:cNvPr>
              <p:cNvSpPr txBox="1"/>
              <p:nvPr/>
            </p:nvSpPr>
            <p:spPr>
              <a:xfrm>
                <a:off x="7868032" y="5139870"/>
                <a:ext cx="10871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(1.7,1.3)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1C23AB-993B-CDD3-1FE8-20684495D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032" y="5139870"/>
                <a:ext cx="1087157" cy="369332"/>
              </a:xfrm>
              <a:prstGeom prst="rect">
                <a:avLst/>
              </a:prstGeom>
              <a:blipFill>
                <a:blip r:embed="rId1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BABEFA8-AAC0-6D0C-DD48-0F4C04634FD9}"/>
              </a:ext>
            </a:extLst>
          </p:cNvPr>
          <p:cNvCxnSpPr>
            <a:cxnSpLocks/>
          </p:cNvCxnSpPr>
          <p:nvPr/>
        </p:nvCxnSpPr>
        <p:spPr>
          <a:xfrm>
            <a:off x="2165296" y="3428998"/>
            <a:ext cx="1796527" cy="0"/>
          </a:xfrm>
          <a:prstGeom prst="line">
            <a:avLst/>
          </a:prstGeom>
          <a:ln w="1524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4F3C19-28C0-CAAD-369C-A1C2829DEBEA}"/>
              </a:ext>
            </a:extLst>
          </p:cNvPr>
          <p:cNvCxnSpPr>
            <a:cxnSpLocks/>
          </p:cNvCxnSpPr>
          <p:nvPr/>
        </p:nvCxnSpPr>
        <p:spPr>
          <a:xfrm>
            <a:off x="3377623" y="3086225"/>
            <a:ext cx="0" cy="3072020"/>
          </a:xfrm>
          <a:prstGeom prst="line">
            <a:avLst/>
          </a:prstGeom>
          <a:ln w="152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F60C025-CAF1-59DB-E114-302E3A25571B}"/>
              </a:ext>
            </a:extLst>
          </p:cNvPr>
          <p:cNvCxnSpPr>
            <a:cxnSpLocks/>
          </p:cNvCxnSpPr>
          <p:nvPr/>
        </p:nvCxnSpPr>
        <p:spPr>
          <a:xfrm>
            <a:off x="3297519" y="3428998"/>
            <a:ext cx="149066" cy="0"/>
          </a:xfrm>
          <a:prstGeom prst="line">
            <a:avLst/>
          </a:prstGeom>
          <a:ln w="152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06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3" grpId="0"/>
      <p:bldP spid="16" grpId="0"/>
      <p:bldP spid="21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20789-7656-2440-66FB-DAC79754A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HISTORY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D66B1F-A74A-6572-6F50-C427BAD8A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8575496" cy="52802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Charles Spearman (1863-1945): posited there are two types of intelligence --- “mathematical” and “verbal”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4E25DF-A514-2BD4-9694-97A59FC1A0F7}"/>
              </a:ext>
            </a:extLst>
          </p:cNvPr>
          <p:cNvGrpSpPr/>
          <p:nvPr/>
        </p:nvGrpSpPr>
        <p:grpSpPr>
          <a:xfrm>
            <a:off x="9022080" y="286685"/>
            <a:ext cx="2926080" cy="4333217"/>
            <a:chOff x="7186108" y="1379094"/>
            <a:chExt cx="2926080" cy="433321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55F47617-285F-2F36-E874-9ECAC4A18BE8}"/>
                </a:ext>
              </a:extLst>
            </p:cNvPr>
            <p:cNvSpPr/>
            <p:nvPr/>
          </p:nvSpPr>
          <p:spPr>
            <a:xfrm>
              <a:off x="7186108" y="1379094"/>
              <a:ext cx="2926080" cy="4333217"/>
            </a:xfrm>
            <a:prstGeom prst="roundRect">
              <a:avLst>
                <a:gd name="adj" fmla="val 12540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glow rad="76200">
                    <a:srgbClr val="0000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Charles Spearman - Wikipedia">
              <a:extLst>
                <a:ext uri="{FF2B5EF4-FFF2-40B4-BE49-F238E27FC236}">
                  <a16:creationId xmlns:a16="http://schemas.microsoft.com/office/drawing/2014/main" id="{38FDC61E-17B6-6199-0E93-8141360492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8851" y="1585846"/>
              <a:ext cx="2520593" cy="3919712"/>
            </a:xfrm>
            <a:prstGeom prst="roundRect">
              <a:avLst>
                <a:gd name="adj" fmla="val 11972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332EA34-4CBF-1DDF-57BE-4055AEA9F3F1}"/>
                  </a:ext>
                </a:extLst>
              </p:cNvPr>
              <p:cNvSpPr/>
              <p:nvPr/>
            </p:nvSpPr>
            <p:spPr>
              <a:xfrm>
                <a:off x="2165296" y="3081558"/>
                <a:ext cx="1796527" cy="307668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332EA34-4CBF-1DDF-57BE-4055AEA9F3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296" y="3081558"/>
                <a:ext cx="1796527" cy="30766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43A84BE-C8C7-E89E-8271-36662FCD165F}"/>
                  </a:ext>
                </a:extLst>
              </p:cNvPr>
              <p:cNvSpPr/>
              <p:nvPr/>
            </p:nvSpPr>
            <p:spPr>
              <a:xfrm>
                <a:off x="5249410" y="3081558"/>
                <a:ext cx="798810" cy="307668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2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43A84BE-C8C7-E89E-8271-36662FCD16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410" y="3081558"/>
                <a:ext cx="798810" cy="3076687"/>
              </a:xfrm>
              <a:prstGeom prst="rect">
                <a:avLst/>
              </a:prstGeom>
              <a:blipFill>
                <a:blip r:embed="rId5"/>
                <a:stretch>
                  <a:fillRect l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339FF4A-D0C0-CB06-0249-8DC958A38E7D}"/>
                  </a:ext>
                </a:extLst>
              </p:cNvPr>
              <p:cNvSpPr/>
              <p:nvPr/>
            </p:nvSpPr>
            <p:spPr>
              <a:xfrm>
                <a:off x="7014490" y="3081557"/>
                <a:ext cx="1796527" cy="79375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339FF4A-D0C0-CB06-0249-8DC958A38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490" y="3081557"/>
                <a:ext cx="1796527" cy="7937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76BA01-9887-12FD-8142-AB7D86EE183F}"/>
                  </a:ext>
                </a:extLst>
              </p:cNvPr>
              <p:cNvSpPr txBox="1"/>
              <p:nvPr/>
            </p:nvSpPr>
            <p:spPr>
              <a:xfrm>
                <a:off x="6177255" y="3105834"/>
                <a:ext cx="6190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76BA01-9887-12FD-8142-AB7D86EE1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255" y="3105834"/>
                <a:ext cx="619079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F6EF0F-11F7-F1E3-CBCB-F374E9416359}"/>
                  </a:ext>
                </a:extLst>
              </p:cNvPr>
              <p:cNvSpPr txBox="1"/>
              <p:nvPr/>
            </p:nvSpPr>
            <p:spPr>
              <a:xfrm>
                <a:off x="4285222" y="4296735"/>
                <a:ext cx="6286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36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F6EF0F-11F7-F1E3-CBCB-F374E9416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222" y="4296735"/>
                <a:ext cx="628698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4CDC8-17DE-7234-5BBB-0A11E7363AC7}"/>
                  </a:ext>
                </a:extLst>
              </p:cNvPr>
              <p:cNvSpPr txBox="1"/>
              <p:nvPr/>
            </p:nvSpPr>
            <p:spPr>
              <a:xfrm>
                <a:off x="809758" y="4308873"/>
                <a:ext cx="132056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students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4CDC8-17DE-7234-5BBB-0A11E7363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758" y="4308873"/>
                <a:ext cx="1320565" cy="830997"/>
              </a:xfrm>
              <a:prstGeom prst="rect">
                <a:avLst/>
              </a:prstGeom>
              <a:blipFill>
                <a:blip r:embed="rId9"/>
                <a:stretch>
                  <a:fillRect l="-3810" r="-476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E4FC85-EB49-36C1-561C-606921026698}"/>
                  </a:ext>
                </a:extLst>
              </p:cNvPr>
              <p:cNvSpPr txBox="1"/>
              <p:nvPr/>
            </p:nvSpPr>
            <p:spPr>
              <a:xfrm>
                <a:off x="2508727" y="2495491"/>
                <a:ext cx="11096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tests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E4FC85-EB49-36C1-561C-606921026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727" y="2495491"/>
                <a:ext cx="1109663" cy="461665"/>
              </a:xfrm>
              <a:prstGeom prst="rect">
                <a:avLst/>
              </a:prstGeom>
              <a:blipFill>
                <a:blip r:embed="rId10"/>
                <a:stretch>
                  <a:fillRect t="-8108" r="-674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6CD313-53BF-F93C-6DAD-77C8C798C33D}"/>
                  </a:ext>
                </a:extLst>
              </p:cNvPr>
              <p:cNvSpPr txBox="1"/>
              <p:nvPr/>
            </p:nvSpPr>
            <p:spPr>
              <a:xfrm>
                <a:off x="5117047" y="2305274"/>
                <a:ext cx="1060208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axes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6CD313-53BF-F93C-6DAD-77C8C798C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047" y="2305274"/>
                <a:ext cx="1060208" cy="757130"/>
              </a:xfrm>
              <a:prstGeom prst="rect">
                <a:avLst/>
              </a:prstGeom>
              <a:blipFill>
                <a:blip r:embed="rId11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C9DB9A-81EA-9968-C86C-71A16262DDAA}"/>
              </a:ext>
            </a:extLst>
          </p:cNvPr>
          <p:cNvCxnSpPr>
            <a:cxnSpLocks/>
          </p:cNvCxnSpPr>
          <p:nvPr/>
        </p:nvCxnSpPr>
        <p:spPr>
          <a:xfrm>
            <a:off x="5439904" y="3090336"/>
            <a:ext cx="0" cy="3052411"/>
          </a:xfrm>
          <a:prstGeom prst="line">
            <a:avLst/>
          </a:prstGeom>
          <a:ln w="152400">
            <a:solidFill>
              <a:schemeClr val="accent3">
                <a:lumMod val="40000"/>
                <a:lumOff val="60000"/>
                <a:alpha val="83207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0DCB9AC-4E06-5079-A2CC-E7A520EAF901}"/>
              </a:ext>
            </a:extLst>
          </p:cNvPr>
          <p:cNvCxnSpPr>
            <a:cxnSpLocks/>
          </p:cNvCxnSpPr>
          <p:nvPr/>
        </p:nvCxnSpPr>
        <p:spPr>
          <a:xfrm>
            <a:off x="7029988" y="3276378"/>
            <a:ext cx="1796527" cy="0"/>
          </a:xfrm>
          <a:prstGeom prst="line">
            <a:avLst/>
          </a:prstGeom>
          <a:ln w="152400">
            <a:solidFill>
              <a:schemeClr val="accent3">
                <a:lumMod val="40000"/>
                <a:lumOff val="60000"/>
                <a:alpha val="7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2631499-5C3C-6E02-AC9F-0E95919F4223}"/>
                  </a:ext>
                </a:extLst>
              </p:cNvPr>
              <p:cNvSpPr txBox="1"/>
              <p:nvPr/>
            </p:nvSpPr>
            <p:spPr>
              <a:xfrm>
                <a:off x="5080895" y="6151525"/>
                <a:ext cx="71801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3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2631499-5C3C-6E02-AC9F-0E95919F4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895" y="6151525"/>
                <a:ext cx="718017" cy="584775"/>
              </a:xfrm>
              <a:prstGeom prst="rect">
                <a:avLst/>
              </a:prstGeom>
              <a:blipFill>
                <a:blip r:embed="rId12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068CA3-A9E9-F599-92BD-3409818D81BE}"/>
                  </a:ext>
                </a:extLst>
              </p:cNvPr>
              <p:cNvSpPr txBox="1"/>
              <p:nvPr/>
            </p:nvSpPr>
            <p:spPr>
              <a:xfrm>
                <a:off x="6471296" y="2919939"/>
                <a:ext cx="67717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3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068CA3-A9E9-F599-92BD-3409818D8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296" y="2919939"/>
                <a:ext cx="677172" cy="584775"/>
              </a:xfrm>
              <a:prstGeom prst="rect">
                <a:avLst/>
              </a:prstGeom>
              <a:blipFill>
                <a:blip r:embed="rId13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2219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20789-7656-2440-66FB-DAC79754A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HISTORY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D66B1F-A74A-6572-6F50-C427BAD8A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8575496" cy="52802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Charles Spearman (1863-1945): posited there are two types of intelligence --- “mathematical” and “verbal”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4E25DF-A514-2BD4-9694-97A59FC1A0F7}"/>
              </a:ext>
            </a:extLst>
          </p:cNvPr>
          <p:cNvGrpSpPr/>
          <p:nvPr/>
        </p:nvGrpSpPr>
        <p:grpSpPr>
          <a:xfrm>
            <a:off x="9022080" y="286685"/>
            <a:ext cx="2926080" cy="4333217"/>
            <a:chOff x="7186108" y="1379094"/>
            <a:chExt cx="2926080" cy="433321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55F47617-285F-2F36-E874-9ECAC4A18BE8}"/>
                </a:ext>
              </a:extLst>
            </p:cNvPr>
            <p:cNvSpPr/>
            <p:nvPr/>
          </p:nvSpPr>
          <p:spPr>
            <a:xfrm>
              <a:off x="7186108" y="1379094"/>
              <a:ext cx="2926080" cy="4333217"/>
            </a:xfrm>
            <a:prstGeom prst="roundRect">
              <a:avLst>
                <a:gd name="adj" fmla="val 12540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glow rad="76200">
                    <a:srgbClr val="0000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Charles Spearman - Wikipedia">
              <a:extLst>
                <a:ext uri="{FF2B5EF4-FFF2-40B4-BE49-F238E27FC236}">
                  <a16:creationId xmlns:a16="http://schemas.microsoft.com/office/drawing/2014/main" id="{38FDC61E-17B6-6199-0E93-8141360492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8851" y="1585846"/>
              <a:ext cx="2520593" cy="3919712"/>
            </a:xfrm>
            <a:prstGeom prst="roundRect">
              <a:avLst>
                <a:gd name="adj" fmla="val 11972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332EA34-4CBF-1DDF-57BE-4055AEA9F3F1}"/>
                  </a:ext>
                </a:extLst>
              </p:cNvPr>
              <p:cNvSpPr/>
              <p:nvPr/>
            </p:nvSpPr>
            <p:spPr>
              <a:xfrm>
                <a:off x="2165296" y="3081558"/>
                <a:ext cx="1796527" cy="307668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332EA34-4CBF-1DDF-57BE-4055AEA9F3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296" y="3081558"/>
                <a:ext cx="1796527" cy="30766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43A84BE-C8C7-E89E-8271-36662FCD165F}"/>
                  </a:ext>
                </a:extLst>
              </p:cNvPr>
              <p:cNvSpPr/>
              <p:nvPr/>
            </p:nvSpPr>
            <p:spPr>
              <a:xfrm>
                <a:off x="5249410" y="3081558"/>
                <a:ext cx="798810" cy="307668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2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43A84BE-C8C7-E89E-8271-36662FCD16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410" y="3081558"/>
                <a:ext cx="798810" cy="3076687"/>
              </a:xfrm>
              <a:prstGeom prst="rect">
                <a:avLst/>
              </a:prstGeom>
              <a:blipFill>
                <a:blip r:embed="rId5"/>
                <a:stretch>
                  <a:fillRect l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339FF4A-D0C0-CB06-0249-8DC958A38E7D}"/>
                  </a:ext>
                </a:extLst>
              </p:cNvPr>
              <p:cNvSpPr/>
              <p:nvPr/>
            </p:nvSpPr>
            <p:spPr>
              <a:xfrm>
                <a:off x="7014490" y="3081557"/>
                <a:ext cx="1796527" cy="79375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339FF4A-D0C0-CB06-0249-8DC958A38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490" y="3081557"/>
                <a:ext cx="1796527" cy="7937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76BA01-9887-12FD-8142-AB7D86EE183F}"/>
                  </a:ext>
                </a:extLst>
              </p:cNvPr>
              <p:cNvSpPr txBox="1"/>
              <p:nvPr/>
            </p:nvSpPr>
            <p:spPr>
              <a:xfrm>
                <a:off x="6177255" y="3105834"/>
                <a:ext cx="6190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76BA01-9887-12FD-8142-AB7D86EE1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255" y="3105834"/>
                <a:ext cx="619079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F6EF0F-11F7-F1E3-CBCB-F374E9416359}"/>
                  </a:ext>
                </a:extLst>
              </p:cNvPr>
              <p:cNvSpPr txBox="1"/>
              <p:nvPr/>
            </p:nvSpPr>
            <p:spPr>
              <a:xfrm>
                <a:off x="4285222" y="4296735"/>
                <a:ext cx="6286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36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F6EF0F-11F7-F1E3-CBCB-F374E9416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222" y="4296735"/>
                <a:ext cx="628698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4CDC8-17DE-7234-5BBB-0A11E7363AC7}"/>
                  </a:ext>
                </a:extLst>
              </p:cNvPr>
              <p:cNvSpPr txBox="1"/>
              <p:nvPr/>
            </p:nvSpPr>
            <p:spPr>
              <a:xfrm>
                <a:off x="809758" y="4308873"/>
                <a:ext cx="132056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students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4CDC8-17DE-7234-5BBB-0A11E7363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758" y="4308873"/>
                <a:ext cx="1320565" cy="830997"/>
              </a:xfrm>
              <a:prstGeom prst="rect">
                <a:avLst/>
              </a:prstGeom>
              <a:blipFill>
                <a:blip r:embed="rId9"/>
                <a:stretch>
                  <a:fillRect l="-3810" r="-476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E4FC85-EB49-36C1-561C-606921026698}"/>
                  </a:ext>
                </a:extLst>
              </p:cNvPr>
              <p:cNvSpPr txBox="1"/>
              <p:nvPr/>
            </p:nvSpPr>
            <p:spPr>
              <a:xfrm>
                <a:off x="2508727" y="2495491"/>
                <a:ext cx="11096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tests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E4FC85-EB49-36C1-561C-606921026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727" y="2495491"/>
                <a:ext cx="1109663" cy="461665"/>
              </a:xfrm>
              <a:prstGeom prst="rect">
                <a:avLst/>
              </a:prstGeom>
              <a:blipFill>
                <a:blip r:embed="rId10"/>
                <a:stretch>
                  <a:fillRect t="-8108" r="-674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6CD313-53BF-F93C-6DAD-77C8C798C33D}"/>
                  </a:ext>
                </a:extLst>
              </p:cNvPr>
              <p:cNvSpPr txBox="1"/>
              <p:nvPr/>
            </p:nvSpPr>
            <p:spPr>
              <a:xfrm>
                <a:off x="5117047" y="2305274"/>
                <a:ext cx="1060208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axes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6CD313-53BF-F93C-6DAD-77C8C798C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047" y="2305274"/>
                <a:ext cx="1060208" cy="757130"/>
              </a:xfrm>
              <a:prstGeom prst="rect">
                <a:avLst/>
              </a:prstGeom>
              <a:blipFill>
                <a:blip r:embed="rId11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9181AD-17D9-148C-0CE6-CE7C076BF637}"/>
              </a:ext>
            </a:extLst>
          </p:cNvPr>
          <p:cNvCxnSpPr>
            <a:cxnSpLocks/>
          </p:cNvCxnSpPr>
          <p:nvPr/>
        </p:nvCxnSpPr>
        <p:spPr>
          <a:xfrm>
            <a:off x="5855776" y="3090336"/>
            <a:ext cx="0" cy="3052411"/>
          </a:xfrm>
          <a:prstGeom prst="line">
            <a:avLst/>
          </a:prstGeom>
          <a:ln w="152400">
            <a:solidFill>
              <a:schemeClr val="accent3">
                <a:lumMod val="40000"/>
                <a:lumOff val="60000"/>
                <a:alpha val="83207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054386D-19BA-4823-4865-52E5547D8FD7}"/>
              </a:ext>
            </a:extLst>
          </p:cNvPr>
          <p:cNvCxnSpPr>
            <a:cxnSpLocks/>
          </p:cNvCxnSpPr>
          <p:nvPr/>
        </p:nvCxnSpPr>
        <p:spPr>
          <a:xfrm>
            <a:off x="7014490" y="3665411"/>
            <a:ext cx="1804846" cy="0"/>
          </a:xfrm>
          <a:prstGeom prst="line">
            <a:avLst/>
          </a:prstGeom>
          <a:ln w="152400">
            <a:solidFill>
              <a:schemeClr val="accent3">
                <a:lumMod val="40000"/>
                <a:lumOff val="60000"/>
                <a:alpha val="7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C833F4F-1E86-E9AD-7DA6-2A3A69151605}"/>
                  </a:ext>
                </a:extLst>
              </p:cNvPr>
              <p:cNvSpPr txBox="1"/>
              <p:nvPr/>
            </p:nvSpPr>
            <p:spPr>
              <a:xfrm>
                <a:off x="5541741" y="6151525"/>
                <a:ext cx="70346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3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C833F4F-1E86-E9AD-7DA6-2A3A69151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1741" y="6151525"/>
                <a:ext cx="703461" cy="584775"/>
              </a:xfrm>
              <a:prstGeom prst="rect">
                <a:avLst/>
              </a:prstGeom>
              <a:blipFill>
                <a:blip r:embed="rId12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C71F0FF-8709-9C2C-FEEF-5FA3911C6C15}"/>
                  </a:ext>
                </a:extLst>
              </p:cNvPr>
              <p:cNvSpPr txBox="1"/>
              <p:nvPr/>
            </p:nvSpPr>
            <p:spPr>
              <a:xfrm>
                <a:off x="6455798" y="3290539"/>
                <a:ext cx="68666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3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C71F0FF-8709-9C2C-FEEF-5FA3911C6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5798" y="3290539"/>
                <a:ext cx="686663" cy="584775"/>
              </a:xfrm>
              <a:prstGeom prst="rect">
                <a:avLst/>
              </a:prstGeom>
              <a:blipFill>
                <a:blip r:embed="rId13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7476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20789-7656-2440-66FB-DAC79754A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HISTORY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4D66B1F-A74A-6572-6F50-C427BAD8AC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8575496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Charles Spearman (1863-1945): posited there are two types of intelligence --- “mathematical” and “verbal”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i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DF532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”Factor analysis”:</a:t>
                </a:r>
                <a:r>
                  <a:rPr lang="en-US" dirty="0"/>
                  <a:t> matrix factorization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lets us summarize people and tests based on these types of intelligence</a:t>
                </a:r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4D66B1F-A74A-6572-6F50-C427BAD8AC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8575496" cy="5280271"/>
              </a:xfrm>
              <a:blipFill>
                <a:blip r:embed="rId3"/>
                <a:stretch>
                  <a:fillRect l="-1923" t="-6715" r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F84E25DF-A514-2BD4-9694-97A59FC1A0F7}"/>
              </a:ext>
            </a:extLst>
          </p:cNvPr>
          <p:cNvGrpSpPr/>
          <p:nvPr/>
        </p:nvGrpSpPr>
        <p:grpSpPr>
          <a:xfrm>
            <a:off x="9022080" y="286685"/>
            <a:ext cx="2926080" cy="4333217"/>
            <a:chOff x="7186108" y="1379094"/>
            <a:chExt cx="2926080" cy="433321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55F47617-285F-2F36-E874-9ECAC4A18BE8}"/>
                </a:ext>
              </a:extLst>
            </p:cNvPr>
            <p:cNvSpPr/>
            <p:nvPr/>
          </p:nvSpPr>
          <p:spPr>
            <a:xfrm>
              <a:off x="7186108" y="1379094"/>
              <a:ext cx="2926080" cy="4333217"/>
            </a:xfrm>
            <a:prstGeom prst="roundRect">
              <a:avLst>
                <a:gd name="adj" fmla="val 12540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glow rad="76200">
                    <a:srgbClr val="0000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Charles Spearman - Wikipedia">
              <a:extLst>
                <a:ext uri="{FF2B5EF4-FFF2-40B4-BE49-F238E27FC236}">
                  <a16:creationId xmlns:a16="http://schemas.microsoft.com/office/drawing/2014/main" id="{38FDC61E-17B6-6199-0E93-8141360492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8851" y="1585846"/>
              <a:ext cx="2520593" cy="3919712"/>
            </a:xfrm>
            <a:prstGeom prst="roundRect">
              <a:avLst>
                <a:gd name="adj" fmla="val 11972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7887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20789-7656-2440-66FB-DAC79754A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HISTORY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4D66B1F-A74A-6572-6F50-C427BAD8AC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8575496" cy="52802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Charles Spearman (1863-1945): posited there are two types of intelligence --- “mathematical” and “verbal”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800" b="1" dirty="0">
                  <a:solidFill>
                    <a:schemeClr val="accent6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Bad news: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are not uniquely determined!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Let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acc>
                    <m:r>
                      <a:rPr lang="en-US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𝑈𝑂</m:t>
                    </m:r>
                    <m:r>
                      <a:rPr lang="en-US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̃"/>
                        <m:ctrlPr>
                          <a:rPr lang="en-US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  <m:r>
                      <a:rPr lang="en-US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𝑉𝑂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orthogonal matrix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endParaRPr lang="en-US" b="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10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acc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i="1" dirty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p>
                          <m: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0" i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𝑈𝑂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𝑉𝑂</m:t>
                              </m:r>
                            </m:e>
                          </m:d>
                        </m:e>
                        <m:sup>
                          <m: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0" i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𝑈𝑂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0" i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0" i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4D66B1F-A74A-6572-6F50-C427BAD8AC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8575496" cy="5280271"/>
              </a:xfrm>
              <a:blipFill>
                <a:blip r:embed="rId3"/>
                <a:stretch>
                  <a:fillRect l="-1923" t="-6715" r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F84E25DF-A514-2BD4-9694-97A59FC1A0F7}"/>
              </a:ext>
            </a:extLst>
          </p:cNvPr>
          <p:cNvGrpSpPr/>
          <p:nvPr/>
        </p:nvGrpSpPr>
        <p:grpSpPr>
          <a:xfrm>
            <a:off x="9022080" y="286685"/>
            <a:ext cx="2926080" cy="4333217"/>
            <a:chOff x="7186108" y="1379094"/>
            <a:chExt cx="2926080" cy="433321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55F47617-285F-2F36-E874-9ECAC4A18BE8}"/>
                </a:ext>
              </a:extLst>
            </p:cNvPr>
            <p:cNvSpPr/>
            <p:nvPr/>
          </p:nvSpPr>
          <p:spPr>
            <a:xfrm>
              <a:off x="7186108" y="1379094"/>
              <a:ext cx="2926080" cy="4333217"/>
            </a:xfrm>
            <a:prstGeom prst="roundRect">
              <a:avLst>
                <a:gd name="adj" fmla="val 12540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glow rad="76200">
                    <a:srgbClr val="0000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Charles Spearman - Wikipedia">
              <a:extLst>
                <a:ext uri="{FF2B5EF4-FFF2-40B4-BE49-F238E27FC236}">
                  <a16:creationId xmlns:a16="http://schemas.microsoft.com/office/drawing/2014/main" id="{38FDC61E-17B6-6199-0E93-8141360492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8851" y="1585846"/>
              <a:ext cx="2520593" cy="3919712"/>
            </a:xfrm>
            <a:prstGeom prst="roundRect">
              <a:avLst>
                <a:gd name="adj" fmla="val 11972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7917A56-64BF-7FCD-A031-340031E62E83}"/>
              </a:ext>
            </a:extLst>
          </p:cNvPr>
          <p:cNvSpPr txBox="1"/>
          <p:nvPr/>
        </p:nvSpPr>
        <p:spPr>
          <a:xfrm>
            <a:off x="9409675" y="4826654"/>
            <a:ext cx="2150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“Rotation problem”</a:t>
            </a:r>
          </a:p>
        </p:txBody>
      </p:sp>
    </p:spTree>
    <p:extLst>
      <p:ext uri="{BB962C8B-B14F-4D97-AF65-F5344CB8AC3E}">
        <p14:creationId xmlns:p14="http://schemas.microsoft.com/office/powerpoint/2010/main" val="382215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0014-1F13-07B4-1F38-BF165448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TENSORS TO THE RESCUE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3751D-F551-B895-6FCD-C823C5D8F8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3751D-F551-B895-6FCD-C823C5D8F8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31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035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0014-1F13-07B4-1F38-BF165448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TENSORS TO THE RESCUE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3751D-F551-B895-6FCD-C823C5D8F8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3751D-F551-B895-6FCD-C823C5D8F8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31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4372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EDB6A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2642</TotalTime>
  <Words>1450</Words>
  <Application>Microsoft Macintosh PowerPoint</Application>
  <PresentationFormat>Widescreen</PresentationFormat>
  <Paragraphs>234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Office Theme</vt:lpstr>
      <vt:lpstr>1_Office Theme</vt:lpstr>
      <vt:lpstr>CS 224: ALGORITHMS FOR DATA SCIENCE LECTURE 2 (9/11)</vt:lpstr>
      <vt:lpstr>SOME HISTORY</vt:lpstr>
      <vt:lpstr>SOME HISTORY</vt:lpstr>
      <vt:lpstr>SOME HISTORY</vt:lpstr>
      <vt:lpstr>SOME HISTORY</vt:lpstr>
      <vt:lpstr>SOME HISTORY</vt:lpstr>
      <vt:lpstr>SOME HISTORY</vt:lpstr>
      <vt:lpstr>TENSORS TO THE RESCUE</vt:lpstr>
      <vt:lpstr>TENSORS TO THE RESCUE</vt:lpstr>
      <vt:lpstr>TENSORS TO THE RESCUE</vt:lpstr>
      <vt:lpstr>BRIEF INTERLUDE: TENSOR BASICS</vt:lpstr>
      <vt:lpstr>BRIEF INTERLUDE: TENSOR BASICS</vt:lpstr>
      <vt:lpstr>BRIEF INTERLUDE: TENSOR BASICS</vt:lpstr>
      <vt:lpstr>TENSOR DECOMPOSITION</vt:lpstr>
      <vt:lpstr>TENSOR DECOMPOSITION</vt:lpstr>
      <vt:lpstr>TENSOR DECOMPOSITION</vt:lpstr>
      <vt:lpstr>TENSOR DECOMPOSITION</vt:lpstr>
      <vt:lpstr>TENSOR DECOMPOSITION (SEE BOARD)</vt:lpstr>
      <vt:lpstr>JENNRICH’S ALGORITHM</vt:lpstr>
      <vt:lpstr>WHAT ARE TENSORS GOOD FOR?</vt:lpstr>
      <vt:lpstr>APPLICATION 1: MIXTURES OF GAUSSIANS</vt:lpstr>
      <vt:lpstr>APPLICATION 2: INDEPENDENT COMPONENT ANALYSIS</vt:lpstr>
      <vt:lpstr>CUMULANTS</vt:lpstr>
      <vt:lpstr>JOINT CUMULANTS</vt:lpstr>
      <vt:lpstr>JOINT CUMULANTS</vt:lpstr>
      <vt:lpstr>APPLICATION 3: &gt;1D SUPERRESOLUTION</vt:lpstr>
      <vt:lpstr>RECAP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224: ALGORITHMS FOR DATA SCIENCE LECTURE 2 (9/11)</dc:title>
  <dc:creator>Chen, Sitan</dc:creator>
  <cp:lastModifiedBy>Chen, Sitan</cp:lastModifiedBy>
  <cp:revision>13</cp:revision>
  <dcterms:created xsi:type="dcterms:W3CDTF">2023-09-09T20:43:21Z</dcterms:created>
  <dcterms:modified xsi:type="dcterms:W3CDTF">2023-09-12T01:22:31Z</dcterms:modified>
</cp:coreProperties>
</file>