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9"/>
  </p:notesMasterIdLst>
  <p:sldIdLst>
    <p:sldId id="777" r:id="rId3"/>
    <p:sldId id="964" r:id="rId4"/>
    <p:sldId id="901" r:id="rId5"/>
    <p:sldId id="872" r:id="rId6"/>
    <p:sldId id="864" r:id="rId7"/>
    <p:sldId id="873" r:id="rId8"/>
    <p:sldId id="871" r:id="rId9"/>
    <p:sldId id="912" r:id="rId10"/>
    <p:sldId id="890" r:id="rId11"/>
    <p:sldId id="957" r:id="rId12"/>
    <p:sldId id="959" r:id="rId13"/>
    <p:sldId id="960" r:id="rId14"/>
    <p:sldId id="961" r:id="rId15"/>
    <p:sldId id="958" r:id="rId16"/>
    <p:sldId id="883" r:id="rId17"/>
    <p:sldId id="886" r:id="rId18"/>
    <p:sldId id="891" r:id="rId19"/>
    <p:sldId id="917" r:id="rId20"/>
    <p:sldId id="889" r:id="rId21"/>
    <p:sldId id="962" r:id="rId22"/>
    <p:sldId id="870" r:id="rId23"/>
    <p:sldId id="1029" r:id="rId24"/>
    <p:sldId id="867" r:id="rId25"/>
    <p:sldId id="868" r:id="rId26"/>
    <p:sldId id="869" r:id="rId27"/>
    <p:sldId id="1019" r:id="rId28"/>
    <p:sldId id="963" r:id="rId29"/>
    <p:sldId id="894" r:id="rId30"/>
    <p:sldId id="1016" r:id="rId31"/>
    <p:sldId id="899" r:id="rId32"/>
    <p:sldId id="919" r:id="rId33"/>
    <p:sldId id="895" r:id="rId34"/>
    <p:sldId id="982" r:id="rId35"/>
    <p:sldId id="1017" r:id="rId36"/>
    <p:sldId id="909" r:id="rId37"/>
    <p:sldId id="1020" r:id="rId38"/>
    <p:sldId id="1018" r:id="rId39"/>
    <p:sldId id="1030" r:id="rId40"/>
    <p:sldId id="1021" r:id="rId41"/>
    <p:sldId id="1022" r:id="rId42"/>
    <p:sldId id="1023" r:id="rId43"/>
    <p:sldId id="1024" r:id="rId44"/>
    <p:sldId id="1025" r:id="rId45"/>
    <p:sldId id="1026" r:id="rId46"/>
    <p:sldId id="1027" r:id="rId47"/>
    <p:sldId id="102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F53"/>
    <a:srgbClr val="354E6B"/>
    <a:srgbClr val="133053"/>
    <a:srgbClr val="42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65"/>
    <p:restoredTop sz="96327"/>
  </p:normalViewPr>
  <p:slideViewPr>
    <p:cSldViewPr snapToGrid="0">
      <p:cViewPr varScale="1">
        <p:scale>
          <a:sx n="202" d="100"/>
          <a:sy n="202" d="100"/>
        </p:scale>
        <p:origin x="192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B2DA3-451C-5247-837C-790889F7C574}" type="datetimeFigureOut">
              <a:rPr lang="en-US" smtClean="0"/>
              <a:t>12/3/23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A4F7A-4DB6-5E44-B919-26F70945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48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298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672C-F76D-45A8-C835-8444305B0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BBA7E9-BC25-902C-6B85-F00186B3D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62A29-F2D7-DCAF-383D-AB983D92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6DAB-8E7B-664B-A95F-36411953A0F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45B4D-553B-DA9B-C5C5-2616F1D5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B1629-F957-7ABB-22AC-06090BB0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1C49-1DB6-A24D-BEDF-66910177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83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267BF-C140-8904-CA42-BDBD7EE57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FCE572-36FE-3EDA-963D-3312FC0A6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24E9C-215E-4830-5C0A-7993ACFAF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6DAB-8E7B-664B-A95F-36411953A0F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8022E-E398-9DB7-13A7-8A3BC4F94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94BDB-4A01-3C90-47E2-780F53C3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1C49-1DB6-A24D-BEDF-66910177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07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F9834-4B2E-AF4D-FE7A-7A722D4F5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E126B-FC7B-F35E-3239-5A788717B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C176F-6FC1-1AA5-4036-ED987B81A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6DAB-8E7B-664B-A95F-36411953A0F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6A36A-6CE8-3E92-3BE5-A2A82A47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6C90A-3DA0-3549-D0C3-FF41D0D6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1C49-1DB6-A24D-BEDF-66910177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4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22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15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98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0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15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4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96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4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8A33-FC8D-4594-7CA9-DE7084FC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3473-9E57-0B8D-602A-E3A49C1EB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22F1F-3E82-4B5E-EE45-E153109C3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6DAB-8E7B-664B-A95F-36411953A0F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AB657-70E4-ECA4-3FC8-BEA177D0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2B6AF-68F8-8867-4224-4A16969AA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1C49-1DB6-A24D-BEDF-66910177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81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92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08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9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65607-0899-91D6-F891-E717A042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ECE4D-0C85-D238-5677-8E398C421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C697B-D8E2-A933-3FA1-C075B3A2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6DAB-8E7B-664B-A95F-36411953A0F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68215-3AEA-8AA8-AE24-9C9FF8611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2456F-FA79-3183-948C-471A647A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1C49-1DB6-A24D-BEDF-66910177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0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2AB3-EBEB-5CDD-0097-4390BCE66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17B32-F041-0892-C36B-2093705EB5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F482E5-3A3A-CE91-6250-E7773DF31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ED156-27E8-8864-5F6D-D09CC5933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6DAB-8E7B-664B-A95F-36411953A0F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A60DE-2215-F86F-CB10-D0BD5EB2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4F607-5BD9-CB38-217D-B74B19BE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1C49-1DB6-A24D-BEDF-66910177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2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06A7D-DFA5-6C80-215A-77ABD9D3C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ED3DF-2C13-7B74-578B-89E3D1AA2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37CB39-88EA-FAC8-F0AE-1211A0087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B0B4C7-70C6-AAEB-12A0-CF5A5810A4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C0142C-50DF-9D01-A5EC-DF0B94BE0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91236-D367-95C7-15B8-FD0E180C5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6DAB-8E7B-664B-A95F-36411953A0F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3FBBC7-9A3B-7795-CC47-C262CD08F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A2B113-A8E1-54E8-9568-1D771DE95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1C49-1DB6-A24D-BEDF-66910177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5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0A31-0790-D43C-856B-90768734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7E260-0D15-6238-AFB4-884DEB3E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6DAB-8E7B-664B-A95F-36411953A0F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70AA7-829B-6A39-A984-EB449C7C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B624E-7D5E-417D-982F-F1B24B67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1C49-1DB6-A24D-BEDF-66910177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36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114781-C282-C901-109B-AF6BE18F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6DAB-8E7B-664B-A95F-36411953A0F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FFBB13-457C-4165-6152-86749F06F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61C29-580F-DEE3-DD2F-97A1C5DD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1C49-1DB6-A24D-BEDF-66910177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2A4E7-F2AD-76B9-55E7-92CFD7563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430E7-AB39-E549-CC93-0B611DDA8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358EE-8E0F-B374-E2EA-C8F3210A8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E5FF1-9BA0-4F90-8C62-3D140B60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6DAB-8E7B-664B-A95F-36411953A0F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04926-9585-EDE9-E530-2CBF5971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4C0AC-ED20-D69E-BA1A-5ED5116B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1C49-1DB6-A24D-BEDF-66910177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1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88005-80F7-7207-AB49-E6F636D5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F3620-81DA-FC45-3C8E-C59485D589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006B-84E9-BD23-D1F6-C637F3EA2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0184A-F50C-2E15-3F76-C3A1B7BC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6DAB-8E7B-664B-A95F-36411953A0F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508900-EE80-4966-A213-0D123946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9E699-F986-7F90-DDF9-3B7E7CFB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1C49-1DB6-A24D-BEDF-66910177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4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A26BC6-C6B1-EAFA-4FF0-C4603C95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A5982-A441-8EDE-3D09-792D86659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2D72B-C4DB-ADA9-B488-7EB13AD1E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E6DAB-8E7B-664B-A95F-36411953A0F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EF623-EFC8-CE55-26AE-6E0E54971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BE9BA-F31C-A90E-7369-19D55D77B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D1C49-1DB6-A24D-BEDF-66910177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0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597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NULL"/><Relationship Id="rId7" Type="http://schemas.microsoft.com/office/2007/relationships/hdphoto" Target="../media/hdphoto26.wdp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25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7.wdp"/><Relationship Id="rId10" Type="http://schemas.microsoft.com/office/2007/relationships/hdphoto" Target="../media/hdphoto25.wdp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16.png"/><Relationship Id="rId3" Type="http://schemas.openxmlformats.org/officeDocument/2006/relationships/image" Target="NULL"/><Relationship Id="rId7" Type="http://schemas.openxmlformats.org/officeDocument/2006/relationships/image" Target="../media/image13.png"/><Relationship Id="rId12" Type="http://schemas.microsoft.com/office/2007/relationships/hdphoto" Target="../media/hdphoto30.wdp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NULL"/><Relationship Id="rId10" Type="http://schemas.microsoft.com/office/2007/relationships/hdphoto" Target="../media/hdphoto29.wdp"/><Relationship Id="rId4" Type="http://schemas.openxmlformats.org/officeDocument/2006/relationships/image" Target="NULL"/><Relationship Id="rId9" Type="http://schemas.openxmlformats.org/officeDocument/2006/relationships/image" Target="../media/image14.png"/><Relationship Id="rId14" Type="http://schemas.microsoft.com/office/2007/relationships/hdphoto" Target="../media/hdphoto3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16.png"/><Relationship Id="rId3" Type="http://schemas.openxmlformats.org/officeDocument/2006/relationships/image" Target="NULL"/><Relationship Id="rId7" Type="http://schemas.openxmlformats.org/officeDocument/2006/relationships/image" Target="../media/image13.png"/><Relationship Id="rId12" Type="http://schemas.microsoft.com/office/2007/relationships/hdphoto" Target="../media/hdphoto30.wdp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NULL"/><Relationship Id="rId10" Type="http://schemas.microsoft.com/office/2007/relationships/hdphoto" Target="../media/hdphoto33.wdp"/><Relationship Id="rId4" Type="http://schemas.openxmlformats.org/officeDocument/2006/relationships/image" Target="NULL"/><Relationship Id="rId9" Type="http://schemas.openxmlformats.org/officeDocument/2006/relationships/image" Target="../media/image14.png"/><Relationship Id="rId14" Type="http://schemas.microsoft.com/office/2007/relationships/hdphoto" Target="../media/hdphoto3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5.wdp"/><Relationship Id="rId3" Type="http://schemas.openxmlformats.org/officeDocument/2006/relationships/image" Target="NUL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11" Type="http://schemas.microsoft.com/office/2007/relationships/hdphoto" Target="../media/hdphoto33.wdp"/><Relationship Id="rId5" Type="http://schemas.openxmlformats.org/officeDocument/2006/relationships/image" Target="NULL"/><Relationship Id="rId15" Type="http://schemas.microsoft.com/office/2007/relationships/hdphoto" Target="../media/hdphoto36.wdp"/><Relationship Id="rId10" Type="http://schemas.openxmlformats.org/officeDocument/2006/relationships/image" Target="../media/image14.png"/><Relationship Id="rId4" Type="http://schemas.openxmlformats.org/officeDocument/2006/relationships/image" Target="NULL"/><Relationship Id="rId9" Type="http://schemas.microsoft.com/office/2007/relationships/hdphoto" Target="../media/hdphoto28.wdp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microsoft.com/office/2007/relationships/hdphoto" Target="../media/hdphoto38.wdp"/><Relationship Id="rId2" Type="http://schemas.openxmlformats.org/officeDocument/2006/relationships/image" Target="NULL"/><Relationship Id="rId16" Type="http://schemas.microsoft.com/office/2007/relationships/hdphoto" Target="../media/hdphoto40.wdp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11" Type="http://schemas.openxmlformats.org/officeDocument/2006/relationships/image" Target="../media/image14.png"/><Relationship Id="rId5" Type="http://schemas.openxmlformats.org/officeDocument/2006/relationships/image" Target="NULL"/><Relationship Id="rId15" Type="http://schemas.openxmlformats.org/officeDocument/2006/relationships/image" Target="../media/image16.png"/><Relationship Id="rId10" Type="http://schemas.microsoft.com/office/2007/relationships/hdphoto" Target="../media/hdphoto37.wdp"/><Relationship Id="rId4" Type="http://schemas.openxmlformats.org/officeDocument/2006/relationships/image" Target="NULL"/><Relationship Id="rId9" Type="http://schemas.openxmlformats.org/officeDocument/2006/relationships/image" Target="../media/image13.png"/><Relationship Id="rId14" Type="http://schemas.microsoft.com/office/2007/relationships/hdphoto" Target="../media/hdphoto3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microsoft.com/office/2007/relationships/hdphoto" Target="../media/hdphoto38.wdp"/><Relationship Id="rId2" Type="http://schemas.openxmlformats.org/officeDocument/2006/relationships/image" Target="../media/image25.png"/><Relationship Id="rId16" Type="http://schemas.microsoft.com/office/2007/relationships/hdphoto" Target="../media/hdphoto40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14.png"/><Relationship Id="rId5" Type="http://schemas.openxmlformats.org/officeDocument/2006/relationships/image" Target="../media/image28.png"/><Relationship Id="rId15" Type="http://schemas.openxmlformats.org/officeDocument/2006/relationships/image" Target="../media/image16.png"/><Relationship Id="rId10" Type="http://schemas.microsoft.com/office/2007/relationships/hdphoto" Target="../media/hdphoto37.wdp"/><Relationship Id="rId4" Type="http://schemas.openxmlformats.org/officeDocument/2006/relationships/image" Target="../media/image27.png"/><Relationship Id="rId9" Type="http://schemas.openxmlformats.org/officeDocument/2006/relationships/image" Target="../media/image13.png"/><Relationship Id="rId14" Type="http://schemas.microsoft.com/office/2007/relationships/hdphoto" Target="../media/hdphoto3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science.harvard.edu/programs/causal-inference/" TargetMode="External"/><Relationship Id="rId2" Type="http://schemas.openxmlformats.org/officeDocument/2006/relationships/hyperlink" Target="https://privacytools.seas.harvard.edu/classes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NUL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NUL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NULL"/><Relationship Id="rId5" Type="http://schemas.openxmlformats.org/officeDocument/2006/relationships/image" Target="../media/image7.png"/><Relationship Id="rId15" Type="http://schemas.openxmlformats.org/officeDocument/2006/relationships/image" Target="NULL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NUL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NULL"/><Relationship Id="rId2" Type="http://schemas.openxmlformats.org/officeDocument/2006/relationships/image" Target="../media/image5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openxmlformats.org/officeDocument/2006/relationships/image" Target="NULL"/><Relationship Id="rId5" Type="http://schemas.openxmlformats.org/officeDocument/2006/relationships/image" Target="../media/image7.png"/><Relationship Id="rId15" Type="http://schemas.openxmlformats.org/officeDocument/2006/relationships/image" Target="NULL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9.png"/><Relationship Id="rId1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NUL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NUL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microsoft.com/office/2007/relationships/hdphoto" Target="../media/hdphoto12.wdp"/><Relationship Id="rId10" Type="http://schemas.openxmlformats.org/officeDocument/2006/relationships/image" Target="NULL"/><Relationship Id="rId4" Type="http://schemas.microsoft.com/office/2007/relationships/hdphoto" Target="../media/hdphoto9.wdp"/><Relationship Id="rId9" Type="http://schemas.openxmlformats.org/officeDocument/2006/relationships/image" Target="NULL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NULL"/><Relationship Id="rId3" Type="http://schemas.microsoft.com/office/2007/relationships/hdphoto" Target="../media/hdphoto13.wdp"/><Relationship Id="rId7" Type="http://schemas.openxmlformats.org/officeDocument/2006/relationships/image" Target="../media/image7.png"/><Relationship Id="rId12" Type="http://schemas.openxmlformats.org/officeDocument/2006/relationships/image" Target="NULL"/><Relationship Id="rId2" Type="http://schemas.openxmlformats.org/officeDocument/2006/relationships/image" Target="../media/image11.png"/><Relationship Id="rId16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11" Type="http://schemas.openxmlformats.org/officeDocument/2006/relationships/image" Target="NULL"/><Relationship Id="rId5" Type="http://schemas.openxmlformats.org/officeDocument/2006/relationships/image" Target="../media/image6.png"/><Relationship Id="rId15" Type="http://schemas.openxmlformats.org/officeDocument/2006/relationships/image" Target="NULL"/><Relationship Id="rId10" Type="http://schemas.microsoft.com/office/2007/relationships/hdphoto" Target="../media/hdphoto16.wdp"/><Relationship Id="rId4" Type="http://schemas.openxmlformats.org/officeDocument/2006/relationships/image" Target="../media/image5.jpg"/><Relationship Id="rId9" Type="http://schemas.openxmlformats.org/officeDocument/2006/relationships/image" Target="../media/image8.png"/><Relationship Id="rId1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NUL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NUL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11" Type="http://schemas.openxmlformats.org/officeDocument/2006/relationships/image" Target="NULL"/><Relationship Id="rId5" Type="http://schemas.openxmlformats.org/officeDocument/2006/relationships/image" Target="../media/image14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16.png"/><Relationship Id="rId1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16.png"/><Relationship Id="rId3" Type="http://schemas.openxmlformats.org/officeDocument/2006/relationships/image" Target="NULL"/><Relationship Id="rId7" Type="http://schemas.openxmlformats.org/officeDocument/2006/relationships/image" Target="../media/image13.png"/><Relationship Id="rId12" Type="http://schemas.microsoft.com/office/2007/relationships/hdphoto" Target="../media/hdphoto23.wdp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NULL"/><Relationship Id="rId10" Type="http://schemas.microsoft.com/office/2007/relationships/hdphoto" Target="../media/hdphoto22.wdp"/><Relationship Id="rId4" Type="http://schemas.openxmlformats.org/officeDocument/2006/relationships/image" Target="NULL"/><Relationship Id="rId9" Type="http://schemas.openxmlformats.org/officeDocument/2006/relationships/image" Target="../media/image14.png"/><Relationship Id="rId14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224: ALGORITHMS FOR DATA SCIENCE</a:t>
            </a:r>
            <a:b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24 (12/4)</a:t>
            </a:r>
            <a:endParaRPr lang="en-US" sz="40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489473"/>
              </p:ext>
            </p:extLst>
          </p:nvPr>
        </p:nvGraphicFramePr>
        <p:xfrm>
          <a:off x="465585" y="4243221"/>
          <a:ext cx="11260828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0828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DIFFUSION MODELS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Tensor decomposition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Sum-of-squares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Robustness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Supervised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Computational complexity</a:t>
            </a:r>
          </a:p>
          <a:p>
            <a:pPr>
              <a:defRPr/>
            </a:pPr>
            <a:r>
              <a:rPr lang="en-US" sz="2000" dirty="0"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Statistical physics</a:t>
            </a:r>
          </a:p>
          <a:p>
            <a:pPr>
              <a:defRPr/>
            </a:pPr>
            <a:r>
              <a:rPr lang="en-US" sz="2000" b="1" dirty="0"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36195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Idea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[Tweedie ‘50s, 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Hyvarinen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‘05, Vincent ‘11, Song-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Ermon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’19]:</a:t>
                </a:r>
              </a:p>
              <a:p>
                <a:pPr marL="0" indent="0">
                  <a:buNone/>
                </a:pPr>
                <a:r>
                  <a:rPr lang="en-US" dirty="0"/>
                  <a:t>reduce estimating the score function to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task</a:t>
                </a:r>
              </a:p>
              <a:p>
                <a:pPr marL="0" indent="0">
                  <a:buNone/>
                </a:pPr>
                <a:endParaRPr lang="en-US" sz="1000" i="1" dirty="0">
                  <a:solidFill>
                    <a:schemeClr val="accent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1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Tweedie’s formula: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Given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b="0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en-US" b="0" i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Id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</a:t>
                </a:r>
              </a:p>
              <a:p>
                <a:pPr marL="0" indent="0" algn="ctr">
                  <a:buNone/>
                </a:pPr>
                <a:endParaRPr lang="en-US" sz="900" b="0" i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i="1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b="0" i="0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0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en-US" b="0" i="0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noFill/>
                  <a:effectLst/>
                </a:endParaRPr>
              </a:p>
              <a:p>
                <a:pPr marL="0" indent="0" algn="ctr">
                  <a:buNone/>
                </a:pPr>
                <a:endParaRPr lang="en-US" sz="1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is the density for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  <a:blipFill>
                <a:blip r:embed="rId2"/>
                <a:stretch>
                  <a:fillRect l="-1398" t="-2638" r="-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E5F43E-592C-3370-3018-66F990C184C4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E5F43E-592C-3370-3018-66F990C18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3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82DD88E-B2D6-05C3-09CC-4D8356566EA4}"/>
              </a:ext>
            </a:extLst>
          </p:cNvPr>
          <p:cNvSpPr txBox="1"/>
          <p:nvPr/>
        </p:nvSpPr>
        <p:spPr>
          <a:xfrm>
            <a:off x="5419525" y="4631026"/>
            <a:ext cx="3695178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Score function: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Bayes-optimal estimate for noise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(up to scaling)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ABD1F7E6-E8BB-1E79-A55A-EBC3504AB02E}"/>
              </a:ext>
            </a:extLst>
          </p:cNvPr>
          <p:cNvSpPr/>
          <p:nvPr/>
        </p:nvSpPr>
        <p:spPr>
          <a:xfrm rot="16200000">
            <a:off x="7148207" y="3186938"/>
            <a:ext cx="317284" cy="2421699"/>
          </a:xfrm>
          <a:prstGeom prst="leftBrac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B9EEE7-230D-6A89-11A7-2EFBDA03D181}"/>
                  </a:ext>
                </a:extLst>
              </p:cNvPr>
              <p:cNvSpPr txBox="1"/>
              <p:nvPr/>
            </p:nvSpPr>
            <p:spPr>
              <a:xfrm>
                <a:off x="3135762" y="3666316"/>
                <a:ext cx="6107560" cy="535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acc>
                            <m:accPr>
                              <m:chr m:val="̃"/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B9EEE7-230D-6A89-11A7-2EFBDA03D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762" y="3666316"/>
                <a:ext cx="6107560" cy="535531"/>
              </a:xfrm>
              <a:prstGeom prst="rect">
                <a:avLst/>
              </a:prstGeom>
              <a:blipFill>
                <a:blip r:embed="rId4"/>
                <a:stretch>
                  <a:fillRect t="-9302" b="-34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238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TWEEDIE’S FORMULA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669528"/>
                <a:ext cx="11794189" cy="51797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200" dirty="0"/>
                  <a:t>By Bayes’ rule,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</m:den>
                          </m:f>
                          <m:func>
                            <m:func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400" i="1">
                                                      <a:solidFill>
                                                        <a:schemeClr val="accent1">
                                                          <a:lumMod val="40000"/>
                                                          <a:lumOff val="6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400" i="1">
                                                      <a:solidFill>
                                                        <a:schemeClr val="accent1">
                                                          <a:lumMod val="40000"/>
                                                          <a:lumOff val="6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  <m:r>
                                                <a:rPr lang="en-US" sz="24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num>
                        <m:den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4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200" dirty="0"/>
                  <a:t>so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</m:den>
                          </m:f>
                          <m:nary>
                            <m:nary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−∞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schemeClr val="accent1">
                                                          <a:lumMod val="40000"/>
                                                          <a:lumOff val="6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acc>
                                                    <m:accPr>
                                                      <m:chr m:val="̃"/>
                                                      <m:ctrlPr>
                                                        <a:rPr lang="en-US" sz="2400" i="1">
                                                          <a:solidFill>
                                                            <a:schemeClr val="accent1">
                                                              <a:lumMod val="40000"/>
                                                              <a:lumOff val="60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en-US" sz="2400" i="1">
                                                          <a:solidFill>
                                                            <a:schemeClr val="accent1">
                                                              <a:lumMod val="40000"/>
                                                              <a:lumOff val="60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</m:acc>
                                                  <m:r>
                                                    <a:rPr lang="en-US" sz="2400" i="1">
                                                      <a:solidFill>
                                                        <a:schemeClr val="accent1">
                                                          <a:lumMod val="40000"/>
                                                          <a:lumOff val="6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n-US" sz="2400" i="1">
                                                      <a:solidFill>
                                                        <a:schemeClr val="accent1">
                                                          <a:lumMod val="40000"/>
                                                          <a:lumOff val="6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d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f>
                                    <m:fPr>
                                      <m:ctrlPr>
                                        <a:rPr lang="en-US" sz="240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4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accent3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nary>
                        </m:num>
                        <m:den>
                          <m:acc>
                            <m:accPr>
                              <m:chr m:val="̃"/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400" i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 dirty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dirty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den>
                      </m:f>
                      <m:r>
                        <a:rPr lang="en-US" sz="2400" b="0" i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200" dirty="0"/>
                  <a:t>Observe that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sz="240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40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400" b="0" i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unc>
                            <m:func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400" i="1">
                                                      <a:solidFill>
                                                        <a:schemeClr val="accent1">
                                                          <a:lumMod val="40000"/>
                                                          <a:lumOff val="6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400" i="1">
                                                      <a:solidFill>
                                                        <a:schemeClr val="accent1">
                                                          <a:lumMod val="40000"/>
                                                          <a:lumOff val="6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  <m:r>
                                                <a:rPr lang="en-US" sz="24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nary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8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̃"/>
                          <m:ctrlPr>
                            <a:rPr lang="en-US" sz="2400" b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sz="2400" b="0" i="0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4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400" b="0" i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ctrlPr>
                            <a:rPr lang="en-US" sz="24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unc>
                            <m:funcPr>
                              <m:ctrlPr>
                                <a:rPr lang="en-US" sz="24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400" i="1">
                                                  <a:solidFill>
                                                    <a:srgbClr val="418AB3">
                                                      <a:lumMod val="40000"/>
                                                      <a:lumOff val="60000"/>
                                                    </a:srgb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400" i="1">
                                                      <a:solidFill>
                                                        <a:srgbClr val="418AB3">
                                                          <a:lumMod val="40000"/>
                                                          <a:lumOff val="60000"/>
                                                        </a:srgb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400" i="1">
                                                      <a:solidFill>
                                                        <a:srgbClr val="418AB3">
                                                          <a:lumMod val="40000"/>
                                                          <a:lumOff val="60000"/>
                                                        </a:srgb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  <m:r>
                                                <a:rPr lang="en-US" sz="2400" i="1">
                                                  <a:solidFill>
                                                    <a:srgbClr val="418AB3">
                                                      <a:lumMod val="40000"/>
                                                      <a:lumOff val="60000"/>
                                                    </a:srgb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i="1">
                                                  <a:solidFill>
                                                    <a:srgbClr val="418AB3">
                                                      <a:lumMod val="40000"/>
                                                      <a:lumOff val="60000"/>
                                                    </a:srgb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i="1">
                                          <a:solidFill>
                                            <a:srgbClr val="418AB3">
                                              <a:lumMod val="40000"/>
                                              <a:lumOff val="60000"/>
                                            </a:srgb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rgbClr val="418AB3">
                                                  <a:lumMod val="40000"/>
                                                  <a:lumOff val="60000"/>
                                                </a:srgb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sz="24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F692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rgbClr val="F692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solidFill>
                                        <a:srgbClr val="F692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400" i="1">
                                          <a:solidFill>
                                            <a:srgbClr val="F692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692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F692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692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F692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24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2400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669528"/>
                <a:ext cx="11794189" cy="5179780"/>
              </a:xfrm>
              <a:blipFill>
                <a:blip r:embed="rId2"/>
                <a:stretch>
                  <a:fillRect l="-753" t="-1711" b="-4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CA7F27-C514-962E-7B80-D94DFE13F5F0}"/>
                  </a:ext>
                </a:extLst>
              </p:cNvPr>
              <p:cNvSpPr txBox="1"/>
              <p:nvPr/>
            </p:nvSpPr>
            <p:spPr>
              <a:xfrm>
                <a:off x="3135762" y="1294411"/>
                <a:ext cx="6107560" cy="535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acc>
                            <m:accPr>
                              <m:chr m:val="̃"/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CA7F27-C514-962E-7B80-D94DFE13F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762" y="1294411"/>
                <a:ext cx="6107560" cy="535531"/>
              </a:xfrm>
              <a:prstGeom prst="rect">
                <a:avLst/>
              </a:prstGeom>
              <a:blipFill>
                <a:blip r:embed="rId3"/>
                <a:stretch>
                  <a:fillRect t="-9302" b="-34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971FCF2-CBEB-16EF-4E60-B91EE9C9F0B7}"/>
              </a:ext>
            </a:extLst>
          </p:cNvPr>
          <p:cNvSpPr/>
          <p:nvPr/>
        </p:nvSpPr>
        <p:spPr>
          <a:xfrm>
            <a:off x="3998136" y="5789098"/>
            <a:ext cx="5820628" cy="948853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F3AD65A-E599-D40F-EDC6-4520898C7C66}"/>
              </a:ext>
            </a:extLst>
          </p:cNvPr>
          <p:cNvSpPr/>
          <p:nvPr/>
        </p:nvSpPr>
        <p:spPr>
          <a:xfrm>
            <a:off x="4225159" y="3354903"/>
            <a:ext cx="5820628" cy="769356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105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med" p14:dur="700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TWEEDIE’S FORMULA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668760"/>
                <a:ext cx="11794189" cy="473565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200" dirty="0"/>
                  <a:t>By Bayes’ rule,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</m:den>
                          </m:f>
                          <m:func>
                            <m:func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en-US" sz="2400" i="1">
                                                      <a:solidFill>
                                                        <a:schemeClr val="accent1">
                                                          <a:lumMod val="40000"/>
                                                          <a:lumOff val="6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400" i="1">
                                                      <a:solidFill>
                                                        <a:schemeClr val="accent1">
                                                          <a:lumMod val="40000"/>
                                                          <a:lumOff val="6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  <m:r>
                                                <a:rPr lang="en-US" sz="24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num>
                        <m:den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4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200" dirty="0"/>
                  <a:t>so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sepChr m:val="∣"/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acc>
                            <m:accPr>
                              <m:chr m:val="̃"/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400" i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 dirty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dirty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acc>
                            <m:accPr>
                              <m:chr m:val="̃"/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400" i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 dirty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dirty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sz="24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668760"/>
                <a:ext cx="11794189" cy="4735654"/>
              </a:xfrm>
              <a:blipFill>
                <a:blip r:embed="rId2"/>
                <a:stretch>
                  <a:fillRect l="-753" t="-1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CA7F27-C514-962E-7B80-D94DFE13F5F0}"/>
                  </a:ext>
                </a:extLst>
              </p:cNvPr>
              <p:cNvSpPr txBox="1"/>
              <p:nvPr/>
            </p:nvSpPr>
            <p:spPr>
              <a:xfrm>
                <a:off x="3135762" y="1294411"/>
                <a:ext cx="6107560" cy="535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acc>
                            <m:accPr>
                              <m:chr m:val="̃"/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CA7F27-C514-962E-7B80-D94DFE13F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762" y="1294411"/>
                <a:ext cx="6107560" cy="535531"/>
              </a:xfrm>
              <a:prstGeom prst="rect">
                <a:avLst/>
              </a:prstGeom>
              <a:blipFill>
                <a:blip r:embed="rId3"/>
                <a:stretch>
                  <a:fillRect t="-9302" b="-34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937F29-585D-D8E6-823C-1545C3DA4FAB}"/>
                  </a:ext>
                </a:extLst>
              </p:cNvPr>
              <p:cNvSpPr txBox="1"/>
              <p:nvPr/>
            </p:nvSpPr>
            <p:spPr>
              <a:xfrm>
                <a:off x="6367956" y="4515859"/>
                <a:ext cx="17839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𝛁</m:t>
                      </m:r>
                      <m:func>
                        <m:funcPr>
                          <m:ctrlPr>
                            <a:rPr lang="en-US" sz="24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acc>
                            <m:accPr>
                              <m:chr m:val="̃"/>
                              <m:ctrlP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m:oMathPara>
                </a14:m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937F29-585D-D8E6-823C-1545C3DA4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956" y="4515859"/>
                <a:ext cx="1783950" cy="461665"/>
              </a:xfrm>
              <a:prstGeom prst="rect">
                <a:avLst/>
              </a:prstGeom>
              <a:blipFill>
                <a:blip r:embed="rId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64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Idea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[Tweedie ‘50s, 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Hyvarinen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‘05, Vincent ‘11, Song-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Ermon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’19]:</a:t>
                </a:r>
              </a:p>
              <a:p>
                <a:pPr marL="0" indent="0">
                  <a:buNone/>
                </a:pPr>
                <a:r>
                  <a:rPr lang="en-US" dirty="0"/>
                  <a:t>reduce estimating the score function to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task</a:t>
                </a:r>
              </a:p>
              <a:p>
                <a:pPr marL="0" indent="0">
                  <a:buNone/>
                </a:pPr>
                <a:endParaRPr lang="en-US" sz="1000" i="1" dirty="0">
                  <a:solidFill>
                    <a:schemeClr val="accent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1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Tweedie’s formula: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Given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b="0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en-US" b="0" i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Id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</a:t>
                </a:r>
              </a:p>
              <a:p>
                <a:pPr marL="0" indent="0" algn="ctr">
                  <a:buNone/>
                </a:pPr>
                <a:endParaRPr lang="en-US" sz="900" b="0" i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i="1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b="0" i="0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0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en-US" b="0" i="0" smtClean="0">
                          <a:noFill/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noFill/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noFill/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noFill/>
                  <a:effectLst/>
                </a:endParaRPr>
              </a:p>
              <a:p>
                <a:pPr marL="0" indent="0" algn="ctr">
                  <a:buNone/>
                </a:pPr>
                <a:endParaRPr lang="en-US" sz="1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is the density for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5280271"/>
              </a:xfrm>
              <a:blipFill>
                <a:blip r:embed="rId2"/>
                <a:stretch>
                  <a:fillRect l="-1398" t="-2638" r="-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E5F43E-592C-3370-3018-66F990C184C4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E5F43E-592C-3370-3018-66F990C18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3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82DD88E-B2D6-05C3-09CC-4D8356566EA4}"/>
              </a:ext>
            </a:extLst>
          </p:cNvPr>
          <p:cNvSpPr txBox="1"/>
          <p:nvPr/>
        </p:nvSpPr>
        <p:spPr>
          <a:xfrm>
            <a:off x="5419525" y="4631026"/>
            <a:ext cx="3695178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Score function: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Bayes-optimal estimate for noise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(up to scaling)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ABD1F7E6-E8BB-1E79-A55A-EBC3504AB02E}"/>
              </a:ext>
            </a:extLst>
          </p:cNvPr>
          <p:cNvSpPr/>
          <p:nvPr/>
        </p:nvSpPr>
        <p:spPr>
          <a:xfrm rot="16200000">
            <a:off x="7148207" y="3186938"/>
            <a:ext cx="317284" cy="2421699"/>
          </a:xfrm>
          <a:prstGeom prst="leftBrac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B9EEE7-230D-6A89-11A7-2EFBDA03D181}"/>
                  </a:ext>
                </a:extLst>
              </p:cNvPr>
              <p:cNvSpPr txBox="1"/>
              <p:nvPr/>
            </p:nvSpPr>
            <p:spPr>
              <a:xfrm>
                <a:off x="3135762" y="3666316"/>
                <a:ext cx="6107560" cy="535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acc>
                            <m:accPr>
                              <m:chr m:val="̃"/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en-US" sz="320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sz="3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B9EEE7-230D-6A89-11A7-2EFBDA03D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762" y="3666316"/>
                <a:ext cx="6107560" cy="535531"/>
              </a:xfrm>
              <a:prstGeom prst="rect">
                <a:avLst/>
              </a:prstGeom>
              <a:blipFill>
                <a:blip r:embed="rId4"/>
                <a:stretch>
                  <a:fillRect t="-9302" b="-34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2559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52802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Idea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[Tweedie ‘50s, 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Hyvarinen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‘05, Vincent ‘11, Song-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Ermon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’19]:</a:t>
                </a:r>
              </a:p>
              <a:p>
                <a:pPr marL="0" indent="0">
                  <a:buNone/>
                </a:pPr>
                <a:r>
                  <a:rPr lang="en-US" dirty="0"/>
                  <a:t>reduce estimating the score function to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task</a:t>
                </a:r>
              </a:p>
              <a:p>
                <a:pPr marL="0" lvl="0" indent="0">
                  <a:buNone/>
                  <a:defRPr/>
                </a:pPr>
                <a:r>
                  <a:rPr lang="en-US" sz="2000" dirty="0">
                    <a:solidFill>
                      <a:schemeClr val="accent5"/>
                    </a:solidFill>
                  </a:rPr>
                  <a:t> </a:t>
                </a:r>
                <a:endParaRPr lang="en-US" sz="1400" dirty="0">
                  <a:solidFill>
                    <a:schemeClr val="accent5"/>
                  </a:solidFill>
                </a:endParaRPr>
              </a:p>
              <a:p>
                <a:pPr marL="0" lvl="0" indent="0">
                  <a:buNone/>
                  <a:defRPr/>
                </a:pPr>
                <a:r>
                  <a:rPr lang="en-US" sz="1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Supervised task: </a:t>
                </a:r>
                <a:r>
                  <a:rPr lang="en-US" dirty="0"/>
                  <a:t>g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iven noisy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predict noise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that was added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endParaRPr lang="en-US" sz="1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5280270"/>
              </a:xfrm>
              <a:blipFill>
                <a:blip r:embed="rId2"/>
                <a:stretch>
                  <a:fillRect l="-1398" t="-2638" r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1FED9C-C8CA-767D-DA2E-5CC10FEEEEA1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1FED9C-C8CA-767D-DA2E-5CC10FEEE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3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DAD91D8-C0DA-6A5F-DC21-0E0F9223F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5323" y="3865302"/>
            <a:ext cx="1984005" cy="2437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5A4FDC8-4E53-2E40-B8A6-3E699C0ED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2582" y="3865300"/>
            <a:ext cx="1984005" cy="2437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AEDF6F-4871-955E-3148-EBFC77A5CBDD}"/>
              </a:ext>
            </a:extLst>
          </p:cNvPr>
          <p:cNvCxnSpPr>
            <a:cxnSpLocks/>
          </p:cNvCxnSpPr>
          <p:nvPr/>
        </p:nvCxnSpPr>
        <p:spPr>
          <a:xfrm>
            <a:off x="6774519" y="5079618"/>
            <a:ext cx="826228" cy="0"/>
          </a:xfrm>
          <a:prstGeom prst="straightConnector1">
            <a:avLst/>
          </a:prstGeom>
          <a:ln w="53975">
            <a:solidFill>
              <a:schemeClr val="accent5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C6155A-93A8-3477-84C7-D3BC9E1FE638}"/>
                  </a:ext>
                </a:extLst>
              </p:cNvPr>
              <p:cNvSpPr txBox="1"/>
              <p:nvPr/>
            </p:nvSpPr>
            <p:spPr>
              <a:xfrm>
                <a:off x="1369143" y="4294788"/>
                <a:ext cx="3224345" cy="156966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Fit neural net to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training examples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drawn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C6155A-93A8-3477-84C7-D3BC9E1FE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143" y="4294788"/>
                <a:ext cx="3224345" cy="15696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81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1294411"/>
                <a:ext cx="11794189" cy="4990979"/>
              </a:xfrm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lang="en-US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lang="en-US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libri" panose="020F0502020204030204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Still far from rigorously understanding why neural nets can solve such supervised tasks well... We will just take on faith that they can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  <a:sym typeface="Wingdings" pitchFamily="2" charset="2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lang="en-US" sz="800" dirty="0">
                  <a:solidFill>
                    <a:srgbClr val="FEC306">
                      <a:lumMod val="20000"/>
                      <a:lumOff val="80000"/>
                    </a:srgbClr>
                  </a:solidFill>
                  <a:latin typeface="Calibri" panose="020F0502020204030204"/>
                  <a:sym typeface="Wingdings" pitchFamily="2" charset="2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Assumption: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 For all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𝑡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have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access to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score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⋅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satisfying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2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F0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F0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b>
                                      <m:r>
                                        <a:rPr kumimoji="0" lang="en-US" sz="32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F0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32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32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32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0" lang="en-US" sz="3200" b="1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𝛁</m:t>
                                  </m:r>
                                  <m:func>
                                    <m:funcPr>
                                      <m:ctrlPr>
                                        <a:rPr kumimoji="0" lang="en-US" sz="32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3200" b="1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𝐥𝐧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kumimoji="0" lang="en-US" sz="32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32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kumimoji="0" lang="en-US" sz="3200" b="1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3200" b="1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3200" b="1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𝑿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3200" b="1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𝒕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𝐬𝐜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5A4123-A96E-BC33-B727-9F4852A32E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1294411"/>
                <a:ext cx="11794189" cy="4990979"/>
              </a:xfrm>
              <a:blipFill>
                <a:blip r:embed="rId2"/>
                <a:stretch>
                  <a:fillRect l="-1398" r="-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91877B0-4C2F-DF1C-61C5-16AF3EA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1FED9C-C8CA-767D-DA2E-5CC10FEEEEA1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Score estimation error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1FED9C-C8CA-767D-DA2E-5CC10FEEE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blipFill>
                <a:blip r:embed="rId3"/>
                <a:stretch>
                  <a:fillRect t="-3704" r="-1790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5A4FDC8-4E53-2E40-B8A6-3E699C0ED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5617" y="1599187"/>
            <a:ext cx="1288227" cy="1582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AEDF6F-4871-955E-3148-EBFC77A5CBDD}"/>
              </a:ext>
            </a:extLst>
          </p:cNvPr>
          <p:cNvCxnSpPr>
            <a:cxnSpLocks/>
          </p:cNvCxnSpPr>
          <p:nvPr/>
        </p:nvCxnSpPr>
        <p:spPr>
          <a:xfrm>
            <a:off x="6805029" y="2391588"/>
            <a:ext cx="826228" cy="0"/>
          </a:xfrm>
          <a:prstGeom prst="straightConnector1">
            <a:avLst/>
          </a:prstGeom>
          <a:ln w="53975">
            <a:solidFill>
              <a:schemeClr val="accent5">
                <a:lumMod val="60000"/>
                <a:lumOff val="40000"/>
              </a:schemeClr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C6155A-93A8-3477-84C7-D3BC9E1FE638}"/>
                  </a:ext>
                </a:extLst>
              </p:cNvPr>
              <p:cNvSpPr txBox="1"/>
              <p:nvPr/>
            </p:nvSpPr>
            <p:spPr>
              <a:xfrm>
                <a:off x="2379274" y="1698029"/>
                <a:ext cx="2837572" cy="138499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Fit neural net to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training examples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drawn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C6155A-93A8-3477-84C7-D3BC9E1FE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74" y="1698029"/>
                <a:ext cx="2837572" cy="13849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C9FA062-3787-BEAF-2845-CBB41B06D178}"/>
              </a:ext>
            </a:extLst>
          </p:cNvPr>
          <p:cNvSpPr/>
          <p:nvPr/>
        </p:nvSpPr>
        <p:spPr>
          <a:xfrm>
            <a:off x="243840" y="4467638"/>
            <a:ext cx="11297132" cy="1580225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473BB36-0B4E-14DB-21C0-0C20275A21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6846" y="1599187"/>
            <a:ext cx="1288228" cy="1582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877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Reverse process </a:t>
            </a:r>
            <a:r>
              <a:rPr lang="en-US" dirty="0">
                <a:solidFill>
                  <a:schemeClr val="accent6"/>
                </a:solidFill>
              </a:rPr>
              <a:t>(in practice)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2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3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𝛁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𝐥𝐧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blipFill>
                <a:blip r:embed="rId4"/>
                <a:stretch>
                  <a:fillRect l="-969" r="-646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85C2FD-986C-2FFF-1CF0-AC4D6B4A87DB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Score estimation error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85C2FD-986C-2FFF-1CF0-AC4D6B4A8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blipFill>
                <a:blip r:embed="rId5"/>
                <a:stretch>
                  <a:fillRect t="-3704" r="-1790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small dog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6E82BF6D-22F8-C813-6C80-E42DEC0D0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0103" y="2073895"/>
            <a:ext cx="2049932" cy="251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dog, indoor, mammal&#10;&#10;Description automatically generated">
            <a:extLst>
              <a:ext uri="{FF2B5EF4-FFF2-40B4-BE49-F238E27FC236}">
                <a16:creationId xmlns:a16="http://schemas.microsoft.com/office/drawing/2014/main" id="{F3A390EA-23E8-B05C-88A3-FB1FC41B3B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6" y="2073895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6837CC-845F-BDAF-E66C-B7D2F0E1A2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95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659" y="2073895"/>
            <a:ext cx="2050418" cy="2519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indoor, white, mammal&#10;&#10;Description automatically generated">
            <a:extLst>
              <a:ext uri="{FF2B5EF4-FFF2-40B4-BE49-F238E27FC236}">
                <a16:creationId xmlns:a16="http://schemas.microsoft.com/office/drawing/2014/main" id="{67C53C10-29CC-3EBA-527F-B7462FB04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6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09" y="2073895"/>
            <a:ext cx="2050413" cy="251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08C0B0CF-02B2-21D7-33BC-3ED506A80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 contras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5" y="2073895"/>
            <a:ext cx="2050420" cy="2519087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1BEC68-AAD1-4865-A8CD-0E16ABF6FFA4}"/>
              </a:ext>
            </a:extLst>
          </p:cNvPr>
          <p:cNvSpPr txBox="1"/>
          <p:nvPr/>
        </p:nvSpPr>
        <p:spPr>
          <a:xfrm>
            <a:off x="723124" y="3334381"/>
            <a:ext cx="154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">
                  <a:solidFill>
                    <a:srgbClr val="DF5327">
                      <a:lumMod val="50000"/>
                    </a:srgbClr>
                  </a:solidFill>
                </a:ln>
                <a:solidFill>
                  <a:srgbClr val="DF5327">
                    <a:lumMod val="60000"/>
                    <a:lumOff val="40000"/>
                  </a:srgbClr>
                </a:solidFill>
                <a:effectLst>
                  <a:glow rad="40286">
                    <a:srgbClr val="DF5327">
                      <a:lumMod val="50000"/>
                      <a:alpha val="60073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initialize at pure Gaussian</a:t>
            </a:r>
          </a:p>
        </p:txBody>
      </p:sp>
    </p:spTree>
    <p:extLst>
      <p:ext uri="{BB962C8B-B14F-4D97-AF65-F5344CB8AC3E}">
        <p14:creationId xmlns:p14="http://schemas.microsoft.com/office/powerpoint/2010/main" val="1742552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Reverse process </a:t>
            </a:r>
            <a:r>
              <a:rPr lang="en-US" dirty="0">
                <a:solidFill>
                  <a:schemeClr val="accent6"/>
                </a:solidFill>
              </a:rPr>
              <a:t>(in practice)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2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3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560907" y="5308265"/>
                <a:ext cx="6975948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𝒔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907" y="5308265"/>
                <a:ext cx="6975948" cy="1042978"/>
              </a:xfrm>
              <a:prstGeom prst="rect">
                <a:avLst/>
              </a:prstGeom>
              <a:blipFill>
                <a:blip r:embed="rId4"/>
                <a:stretch>
                  <a:fillRect l="-1091" r="-909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E71D9-9B69-2EA2-4618-522FB4269CC3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Score estimation error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E71D9-9B69-2EA2-4618-522FB4269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blipFill>
                <a:blip r:embed="rId5"/>
                <a:stretch>
                  <a:fillRect t="-3704" r="-1790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5A59F08-82A4-9A1C-F005-7B4335CBE358}"/>
              </a:ext>
            </a:extLst>
          </p:cNvPr>
          <p:cNvSpPr txBox="1"/>
          <p:nvPr/>
        </p:nvSpPr>
        <p:spPr>
          <a:xfrm>
            <a:off x="71564" y="5375052"/>
            <a:ext cx="2489343" cy="1144929"/>
          </a:xfrm>
          <a:prstGeom prst="roundRect">
            <a:avLst>
              <a:gd name="adj" fmla="val 1459"/>
            </a:avLst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53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can’t run in continuous time, need to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DF53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discretize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EAC6B5A-758D-FEAB-F501-1573D8DB12A4}"/>
              </a:ext>
            </a:extLst>
          </p:cNvPr>
          <p:cNvSpPr/>
          <p:nvPr/>
        </p:nvSpPr>
        <p:spPr>
          <a:xfrm>
            <a:off x="5406502" y="5375053"/>
            <a:ext cx="763480" cy="51972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30F200-7AA9-A02C-FFFC-AD102B313A4B}"/>
              </a:ext>
            </a:extLst>
          </p:cNvPr>
          <p:cNvCxnSpPr>
            <a:cxnSpLocks/>
            <a:stCxn id="9" idx="0"/>
          </p:cNvCxnSpPr>
          <p:nvPr/>
        </p:nvCxnSpPr>
        <p:spPr>
          <a:xfrm flipH="1">
            <a:off x="1083076" y="5375053"/>
            <a:ext cx="470516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small dog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1E78BCA8-1F06-ACAB-9101-0884CCB4A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0103" y="2073895"/>
            <a:ext cx="2049932" cy="251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dog, indoor, mammal&#10;&#10;Description automatically generated">
            <a:extLst>
              <a:ext uri="{FF2B5EF4-FFF2-40B4-BE49-F238E27FC236}">
                <a16:creationId xmlns:a16="http://schemas.microsoft.com/office/drawing/2014/main" id="{72974F20-D66B-F4AA-C584-486586A971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6" y="2073895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FE2937-DDE7-FA92-67A0-D1067460BA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95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659" y="2073895"/>
            <a:ext cx="2050418" cy="2519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icture containing indoor, white, mammal&#10;&#10;Description automatically generated">
            <a:extLst>
              <a:ext uri="{FF2B5EF4-FFF2-40B4-BE49-F238E27FC236}">
                <a16:creationId xmlns:a16="http://schemas.microsoft.com/office/drawing/2014/main" id="{0B7315C7-3DC2-FABE-7721-C2E89D293A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6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09" y="2073895"/>
            <a:ext cx="2050413" cy="251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C6D9E23E-BAD4-5ED6-E88C-76FFE8DF0C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 contras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5" y="2073895"/>
            <a:ext cx="2050420" cy="2519087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051E0F-08FB-F3A1-1DD0-FEE997D5330E}"/>
              </a:ext>
            </a:extLst>
          </p:cNvPr>
          <p:cNvSpPr txBox="1"/>
          <p:nvPr/>
        </p:nvSpPr>
        <p:spPr>
          <a:xfrm>
            <a:off x="723124" y="3334381"/>
            <a:ext cx="154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">
                  <a:solidFill>
                    <a:srgbClr val="DF5327">
                      <a:lumMod val="50000"/>
                    </a:srgbClr>
                  </a:solidFill>
                </a:ln>
                <a:solidFill>
                  <a:srgbClr val="DF5327">
                    <a:lumMod val="60000"/>
                    <a:lumOff val="40000"/>
                  </a:srgbClr>
                </a:solidFill>
                <a:effectLst>
                  <a:glow rad="40286">
                    <a:srgbClr val="DF5327">
                      <a:lumMod val="50000"/>
                      <a:alpha val="60073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initialize at pure Gaussian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47406DA-2C3D-C13C-21B6-E910204A8B5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60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Reverse process </a:t>
            </a:r>
            <a:r>
              <a:rPr lang="en-US" dirty="0">
                <a:solidFill>
                  <a:schemeClr val="accent6"/>
                </a:solidFill>
              </a:rPr>
              <a:t>(in practice)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2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3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560907" y="5308265"/>
                <a:ext cx="6975948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𝒔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907" y="5308265"/>
                <a:ext cx="6975948" cy="1042978"/>
              </a:xfrm>
              <a:prstGeom prst="rect">
                <a:avLst/>
              </a:prstGeom>
              <a:blipFill>
                <a:blip r:embed="rId4"/>
                <a:stretch>
                  <a:fillRect l="-1091" r="-909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E71D9-9B69-2EA2-4618-522FB4269CC3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Score estimation error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E71D9-9B69-2EA2-4618-522FB4269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1015663"/>
              </a:xfrm>
              <a:prstGeom prst="rect">
                <a:avLst/>
              </a:prstGeom>
              <a:blipFill>
                <a:blip r:embed="rId5"/>
                <a:stretch>
                  <a:fillRect t="-3704" r="-1790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AD8F795-34CF-44E6-2D8F-8244453C8996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 w="63500">
            <a:solidFill>
              <a:schemeClr val="accent6"/>
            </a:solidFill>
            <a:prstDash val="lg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EAC6B5A-758D-FEAB-F501-1573D8DB12A4}"/>
              </a:ext>
            </a:extLst>
          </p:cNvPr>
          <p:cNvSpPr/>
          <p:nvPr/>
        </p:nvSpPr>
        <p:spPr>
          <a:xfrm>
            <a:off x="5406502" y="5375053"/>
            <a:ext cx="763480" cy="51972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30F200-7AA9-A02C-FFFC-AD102B313A4B}"/>
              </a:ext>
            </a:extLst>
          </p:cNvPr>
          <p:cNvCxnSpPr>
            <a:cxnSpLocks/>
            <a:stCxn id="9" idx="0"/>
          </p:cNvCxnSpPr>
          <p:nvPr/>
        </p:nvCxnSpPr>
        <p:spPr>
          <a:xfrm flipH="1">
            <a:off x="1083076" y="5375053"/>
            <a:ext cx="470516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CCAB98-D45E-3F77-B4C2-99BF23EFADE9}"/>
                  </a:ext>
                </a:extLst>
              </p:cNvPr>
              <p:cNvSpPr txBox="1"/>
              <p:nvPr/>
            </p:nvSpPr>
            <p:spPr>
              <a:xfrm>
                <a:off x="4987981" y="4662355"/>
                <a:ext cx="21217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…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F532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CCAB98-D45E-3F77-B4C2-99BF23EFA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981" y="4662355"/>
                <a:ext cx="2121799" cy="369332"/>
              </a:xfrm>
              <a:prstGeom prst="rect">
                <a:avLst/>
              </a:prstGeom>
              <a:blipFill>
                <a:blip r:embed="rId6"/>
                <a:stretch>
                  <a:fillRect l="-2976" r="-1190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small dog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1E78BCA8-1F06-ACAB-9101-0884CCB4AA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0103" y="2073895"/>
            <a:ext cx="2049932" cy="251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dog, indoor, mammal&#10;&#10;Description automatically generated">
            <a:extLst>
              <a:ext uri="{FF2B5EF4-FFF2-40B4-BE49-F238E27FC236}">
                <a16:creationId xmlns:a16="http://schemas.microsoft.com/office/drawing/2014/main" id="{72974F20-D66B-F4AA-C584-486586A971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6" y="2073895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FE2937-DDE7-FA92-67A0-D1067460BA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95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659" y="2073895"/>
            <a:ext cx="2050418" cy="2519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icture containing indoor, white, mammal&#10;&#10;Description automatically generated">
            <a:extLst>
              <a:ext uri="{FF2B5EF4-FFF2-40B4-BE49-F238E27FC236}">
                <a16:creationId xmlns:a16="http://schemas.microsoft.com/office/drawing/2014/main" id="{0B7315C7-3DC2-FABE-7721-C2E89D293A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6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09" y="2073895"/>
            <a:ext cx="2050413" cy="251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C6D9E23E-BAD4-5ED6-E88C-76FFE8DF0C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5000" contras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5" y="2073895"/>
            <a:ext cx="2050420" cy="2519087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051E0F-08FB-F3A1-1DD0-FEE997D5330E}"/>
              </a:ext>
            </a:extLst>
          </p:cNvPr>
          <p:cNvSpPr txBox="1"/>
          <p:nvPr/>
        </p:nvSpPr>
        <p:spPr>
          <a:xfrm>
            <a:off x="723124" y="3334381"/>
            <a:ext cx="154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">
                  <a:solidFill>
                    <a:srgbClr val="DF5327">
                      <a:lumMod val="50000"/>
                    </a:srgbClr>
                  </a:solidFill>
                </a:ln>
                <a:solidFill>
                  <a:srgbClr val="DF5327">
                    <a:lumMod val="60000"/>
                    <a:lumOff val="40000"/>
                  </a:srgbClr>
                </a:solidFill>
                <a:effectLst>
                  <a:glow rad="40286">
                    <a:srgbClr val="DF5327">
                      <a:lumMod val="50000"/>
                      <a:alpha val="60073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initialize at pure Gaussian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F1AC04-DB45-E3B6-75FA-DA5C3EDA43CA}"/>
              </a:ext>
            </a:extLst>
          </p:cNvPr>
          <p:cNvSpPr txBox="1"/>
          <p:nvPr/>
        </p:nvSpPr>
        <p:spPr>
          <a:xfrm>
            <a:off x="71564" y="5375052"/>
            <a:ext cx="2489343" cy="1144929"/>
          </a:xfrm>
          <a:prstGeom prst="roundRect">
            <a:avLst>
              <a:gd name="adj" fmla="val 1459"/>
            </a:avLst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53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can’t run in continuous time, need to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DF53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discretize</a:t>
            </a:r>
          </a:p>
        </p:txBody>
      </p:sp>
    </p:spTree>
    <p:extLst>
      <p:ext uri="{BB962C8B-B14F-4D97-AF65-F5344CB8AC3E}">
        <p14:creationId xmlns:p14="http://schemas.microsoft.com/office/powerpoint/2010/main" val="608758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Reverse process </a:t>
            </a:r>
            <a:r>
              <a:rPr lang="en-US" dirty="0">
                <a:solidFill>
                  <a:schemeClr val="accent6"/>
                </a:solidFill>
              </a:rPr>
              <a:t>(in practice)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2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3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 w="63500">
            <a:solidFill>
              <a:schemeClr val="accent6"/>
            </a:solidFill>
            <a:prstDash val="lg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377364" y="5308265"/>
                <a:ext cx="7343036" cy="10556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𝒔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18AB3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𝒌𝒉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F5327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F5327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18AB3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𝒌𝒉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F5327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364" y="5308265"/>
                <a:ext cx="7343036" cy="1055674"/>
              </a:xfrm>
              <a:prstGeom prst="rect">
                <a:avLst/>
              </a:prstGeom>
              <a:blipFill>
                <a:blip r:embed="rId4"/>
                <a:stretch>
                  <a:fillRect l="-1209" r="-69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E71D9-9B69-2EA2-4618-522FB4269CC3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Score estimation error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Discretization error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E71D9-9B69-2EA2-4618-522FB4269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1323439"/>
              </a:xfrm>
              <a:prstGeom prst="rect">
                <a:avLst/>
              </a:prstGeom>
              <a:blipFill>
                <a:blip r:embed="rId5"/>
                <a:stretch>
                  <a:fillRect t="-2857" r="-1790" b="-1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B03C3C8-BAED-D9E7-64AC-5503D5DC5542}"/>
              </a:ext>
            </a:extLst>
          </p:cNvPr>
          <p:cNvSpPr txBox="1"/>
          <p:nvPr/>
        </p:nvSpPr>
        <p:spPr>
          <a:xfrm>
            <a:off x="9883806" y="5263637"/>
            <a:ext cx="2308194" cy="775597"/>
          </a:xfrm>
          <a:prstGeom prst="roundRect">
            <a:avLst>
              <a:gd name="adj" fmla="val 1459"/>
            </a:avLst>
          </a:prstGeom>
          <a:noFill/>
          <a:ln w="38100">
            <a:noFill/>
          </a:ln>
          <a:effectLst/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Linear SDE, so we can solve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exactly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A0CF2F-9FC6-8DE4-55A6-32EA0BA3FCB7}"/>
                  </a:ext>
                </a:extLst>
              </p:cNvPr>
              <p:cNvSpPr txBox="1"/>
              <p:nvPr/>
            </p:nvSpPr>
            <p:spPr>
              <a:xfrm>
                <a:off x="4987981" y="4662355"/>
                <a:ext cx="21217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…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F532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A0CF2F-9FC6-8DE4-55A6-32EA0BA3F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981" y="4662355"/>
                <a:ext cx="2121799" cy="369332"/>
              </a:xfrm>
              <a:prstGeom prst="rect">
                <a:avLst/>
              </a:prstGeom>
              <a:blipFill>
                <a:blip r:embed="rId6"/>
                <a:stretch>
                  <a:fillRect l="-2976" r="-1190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59765C-B292-CBF4-FA18-5B8B2D50DB8C}"/>
                  </a:ext>
                </a:extLst>
              </p:cNvPr>
              <p:cNvSpPr txBox="1"/>
              <p:nvPr/>
            </p:nvSpPr>
            <p:spPr>
              <a:xfrm>
                <a:off x="450710" y="6142658"/>
                <a:ext cx="19469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=⌊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⌋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59765C-B292-CBF4-FA18-5B8B2D50D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10" y="6142658"/>
                <a:ext cx="1946943" cy="584775"/>
              </a:xfrm>
              <a:prstGeom prst="rect">
                <a:avLst/>
              </a:prstGeom>
              <a:blipFill>
                <a:blip r:embed="rId7"/>
                <a:stretch>
                  <a:fillRect l="-649" r="-4545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64DB01-CA03-911A-CD8B-D3080CF5FAFB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397653" y="5836101"/>
            <a:ext cx="3408343" cy="598945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small dog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113EF9FF-A494-02B1-D99C-B12E71A08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0103" y="2073895"/>
            <a:ext cx="2049932" cy="251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icture containing dog, indoor, mammal&#10;&#10;Description automatically generated">
            <a:extLst>
              <a:ext uri="{FF2B5EF4-FFF2-40B4-BE49-F238E27FC236}">
                <a16:creationId xmlns:a16="http://schemas.microsoft.com/office/drawing/2014/main" id="{CC13BE50-C8B4-2F64-A304-6FFBDFA940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6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6" y="2073895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4D84B2-1F48-D6B8-9A05-47E960CFF4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95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659" y="2073895"/>
            <a:ext cx="2050418" cy="2519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indoor, white, mammal&#10;&#10;Description automatically generated">
            <a:extLst>
              <a:ext uri="{FF2B5EF4-FFF2-40B4-BE49-F238E27FC236}">
                <a16:creationId xmlns:a16="http://schemas.microsoft.com/office/drawing/2014/main" id="{ED08EB28-B68C-C8FA-D6A0-8FFA6964FF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6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09" y="2073895"/>
            <a:ext cx="2050413" cy="251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8EDEB77A-8494-1179-D450-134F398E37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 contras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5" y="2073895"/>
            <a:ext cx="2050420" cy="2519087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4CDA23-5B6C-0A73-3656-FC8EDF4A4036}"/>
              </a:ext>
            </a:extLst>
          </p:cNvPr>
          <p:cNvSpPr txBox="1"/>
          <p:nvPr/>
        </p:nvSpPr>
        <p:spPr>
          <a:xfrm>
            <a:off x="723124" y="3334381"/>
            <a:ext cx="154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">
                  <a:solidFill>
                    <a:srgbClr val="DF5327">
                      <a:lumMod val="50000"/>
                    </a:srgbClr>
                  </a:solidFill>
                </a:ln>
                <a:solidFill>
                  <a:srgbClr val="DF5327">
                    <a:lumMod val="60000"/>
                    <a:lumOff val="40000"/>
                  </a:srgbClr>
                </a:solidFill>
                <a:effectLst>
                  <a:glow rad="40286">
                    <a:srgbClr val="DF5327">
                      <a:lumMod val="50000"/>
                      <a:alpha val="60073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initialize at pure Gaussian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B035B25-9CB9-67C0-D8CE-FBDB859EF6E8}"/>
              </a:ext>
            </a:extLst>
          </p:cNvPr>
          <p:cNvSpPr/>
          <p:nvPr/>
        </p:nvSpPr>
        <p:spPr>
          <a:xfrm>
            <a:off x="2316448" y="5347139"/>
            <a:ext cx="7403951" cy="584775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8AB3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42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560443-9D7D-003A-C929-38B5EBF27228}"/>
              </a:ext>
            </a:extLst>
          </p:cNvPr>
          <p:cNvSpPr txBox="1">
            <a:spLocks/>
          </p:cNvSpPr>
          <p:nvPr/>
        </p:nvSpPr>
        <p:spPr>
          <a:xfrm>
            <a:off x="1935591" y="301366"/>
            <a:ext cx="8320817" cy="6255268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i="1" dirty="0">
                <a:solidFill>
                  <a:srgbClr val="FEC306">
                    <a:lumMod val="40000"/>
                    <a:lumOff val="60000"/>
                  </a:srgbClr>
                </a:solidFill>
                <a:latin typeface="Calibri" panose="020F0502020204030204"/>
              </a:rPr>
              <a:t>Primer on diffusion models</a:t>
            </a:r>
          </a:p>
          <a:p>
            <a:pPr marL="4763" indent="0" algn="ctr">
              <a:spcBef>
                <a:spcPts val="0"/>
              </a:spcBef>
              <a:spcAft>
                <a:spcPts val="1800"/>
              </a:spcAft>
              <a:buNone/>
            </a:pPr>
            <a:endParaRPr lang="en-US" sz="400" i="1" dirty="0">
              <a:solidFill>
                <a:srgbClr val="FEC306">
                  <a:lumMod val="40000"/>
                  <a:lumOff val="60000"/>
                </a:srgbClr>
              </a:solidFill>
              <a:latin typeface="Calibri" panose="020F0502020204030204"/>
            </a:endParaRPr>
          </a:p>
          <a:p>
            <a:pPr marL="4763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i="1" dirty="0">
                <a:solidFill>
                  <a:srgbClr val="418AB3">
                    <a:lumMod val="20000"/>
                    <a:lumOff val="80000"/>
                  </a:srgbClr>
                </a:solidFill>
                <a:latin typeface="Calibri" panose="020F0502020204030204"/>
              </a:rPr>
              <a:t>Discretization analysis</a:t>
            </a:r>
          </a:p>
          <a:p>
            <a:pPr marL="4763" indent="0" algn="ctr">
              <a:spcBef>
                <a:spcPts val="0"/>
              </a:spcBef>
              <a:spcAft>
                <a:spcPts val="1800"/>
              </a:spcAft>
              <a:buNone/>
            </a:pPr>
            <a:endParaRPr lang="en-US" sz="400" i="1" dirty="0">
              <a:solidFill>
                <a:srgbClr val="418AB3">
                  <a:lumMod val="20000"/>
                  <a:lumOff val="80000"/>
                </a:srgbClr>
              </a:solidFill>
              <a:latin typeface="Calibri" panose="020F0502020204030204"/>
            </a:endParaRP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 dirty="0">
                <a:solidFill>
                  <a:srgbClr val="418AB3">
                    <a:lumMod val="20000"/>
                    <a:lumOff val="80000"/>
                  </a:srgbClr>
                </a:solidFill>
                <a:latin typeface="Calibri" panose="020F0502020204030204"/>
              </a:rPr>
              <a:t>Course recap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8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Reverse process </a:t>
            </a:r>
            <a:r>
              <a:rPr lang="en-US" dirty="0">
                <a:solidFill>
                  <a:schemeClr val="accent6"/>
                </a:solidFill>
              </a:rPr>
              <a:t>(in practice)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2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3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 w="63500">
            <a:solidFill>
              <a:schemeClr val="accent6"/>
            </a:solidFill>
            <a:prstDash val="lg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807974" y="5308265"/>
                <a:ext cx="10481844" cy="10797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d>
                            <m:dPr>
                              <m:ctrlPr>
                                <a:rPr lang="en-US" sz="3200" b="1" i="1"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sz="3200" b="1" i="1"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1" i="1"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en-US" sz="3200" b="1" i="1"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m:rPr>
                          <m:lit/>
                        </m:rP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𝒆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𝒉</m:t>
                          </m:r>
                        </m:sup>
                      </m:s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𝒌𝒉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𝒉</m:t>
                              </m:r>
                            </m:sup>
                          </m:s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e>
                      </m: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𝒔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𝒌𝒉</m:t>
                          </m:r>
                        </m:sub>
                      </m:sSub>
                      <m:d>
                        <m:d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𝒌𝒉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</m:e>
                      </m:d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𝒩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0,1−</m:t>
                          </m:r>
                          <m:sSup>
                            <m:sSup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−2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h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74" y="5308265"/>
                <a:ext cx="10481844" cy="1079783"/>
              </a:xfrm>
              <a:prstGeom prst="rect">
                <a:avLst/>
              </a:prstGeom>
              <a:blipFill>
                <a:blip r:embed="rId4"/>
                <a:stretch>
                  <a:fillRect l="-969" t="-2326" b="-24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E71D9-9B69-2EA2-4618-522FB4269CC3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Score estimation error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Discretization error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E71D9-9B69-2EA2-4618-522FB4269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1323439"/>
              </a:xfrm>
              <a:prstGeom prst="rect">
                <a:avLst/>
              </a:prstGeom>
              <a:blipFill>
                <a:blip r:embed="rId5"/>
                <a:stretch>
                  <a:fillRect t="-2857" r="-1790" b="-1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A0CF2F-9FC6-8DE4-55A6-32EA0BA3FCB7}"/>
                  </a:ext>
                </a:extLst>
              </p:cNvPr>
              <p:cNvSpPr txBox="1"/>
              <p:nvPr/>
            </p:nvSpPr>
            <p:spPr>
              <a:xfrm>
                <a:off x="4987981" y="4662355"/>
                <a:ext cx="21217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F5327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…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F532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A0CF2F-9FC6-8DE4-55A6-32EA0BA3F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981" y="4662355"/>
                <a:ext cx="2121799" cy="369332"/>
              </a:xfrm>
              <a:prstGeom prst="rect">
                <a:avLst/>
              </a:prstGeom>
              <a:blipFill>
                <a:blip r:embed="rId6"/>
                <a:stretch>
                  <a:fillRect l="-2976" r="-1190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59765C-B292-CBF4-FA18-5B8B2D50DB8C}"/>
                  </a:ext>
                </a:extLst>
              </p:cNvPr>
              <p:cNvSpPr txBox="1"/>
              <p:nvPr/>
            </p:nvSpPr>
            <p:spPr>
              <a:xfrm>
                <a:off x="450710" y="6142658"/>
                <a:ext cx="19469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=⌊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18AB3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⌋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59765C-B292-CBF4-FA18-5B8B2D50D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10" y="6142658"/>
                <a:ext cx="1946943" cy="584775"/>
              </a:xfrm>
              <a:prstGeom prst="rect">
                <a:avLst/>
              </a:prstGeom>
              <a:blipFill>
                <a:blip r:embed="rId7"/>
                <a:stretch>
                  <a:fillRect l="-649" r="-4545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small dog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113EF9FF-A494-02B1-D99C-B12E71A08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0103" y="2073895"/>
            <a:ext cx="2049932" cy="251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icture containing dog, indoor, mammal&#10;&#10;Description automatically generated">
            <a:extLst>
              <a:ext uri="{FF2B5EF4-FFF2-40B4-BE49-F238E27FC236}">
                <a16:creationId xmlns:a16="http://schemas.microsoft.com/office/drawing/2014/main" id="{CC13BE50-C8B4-2F64-A304-6FFBDFA940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6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6" y="2073895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4D84B2-1F48-D6B8-9A05-47E960CFF4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95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659" y="2073895"/>
            <a:ext cx="2050418" cy="2519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indoor, white, mammal&#10;&#10;Description automatically generated">
            <a:extLst>
              <a:ext uri="{FF2B5EF4-FFF2-40B4-BE49-F238E27FC236}">
                <a16:creationId xmlns:a16="http://schemas.microsoft.com/office/drawing/2014/main" id="{ED08EB28-B68C-C8FA-D6A0-8FFA6964FF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6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09" y="2073895"/>
            <a:ext cx="2050413" cy="251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8EDEB77A-8494-1179-D450-134F398E37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 contras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5" y="2073895"/>
            <a:ext cx="2050420" cy="2519087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4CDA23-5B6C-0A73-3656-FC8EDF4A4036}"/>
              </a:ext>
            </a:extLst>
          </p:cNvPr>
          <p:cNvSpPr txBox="1"/>
          <p:nvPr/>
        </p:nvSpPr>
        <p:spPr>
          <a:xfrm>
            <a:off x="723124" y="3334381"/>
            <a:ext cx="154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">
                  <a:solidFill>
                    <a:srgbClr val="DF5327">
                      <a:lumMod val="50000"/>
                    </a:srgbClr>
                  </a:solidFill>
                </a:ln>
                <a:solidFill>
                  <a:srgbClr val="DF5327">
                    <a:lumMod val="60000"/>
                    <a:lumOff val="40000"/>
                  </a:srgbClr>
                </a:solidFill>
                <a:effectLst>
                  <a:glow rad="40286">
                    <a:srgbClr val="DF5327">
                      <a:lumMod val="50000"/>
                      <a:alpha val="60073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initialize at pure Gaussian</a:t>
            </a:r>
          </a:p>
        </p:txBody>
      </p:sp>
    </p:spTree>
    <p:extLst>
      <p:ext uri="{BB962C8B-B14F-4D97-AF65-F5344CB8AC3E}">
        <p14:creationId xmlns:p14="http://schemas.microsoft.com/office/powerpoint/2010/main" val="881888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CBC05-D091-6779-B920-FA6BBFA69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JUSTIFICATION FOR THE REVERSE SDE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793A20-F0E5-FF24-4515-DDC111A4E0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7233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The evolution of the probability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/>
                  <a:t> is given by a PDE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 the space of probability distributions, </a:t>
                </a:r>
                <a:r>
                  <a:rPr lang="en-US" sz="2800" dirty="0"/>
                  <a:t>the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Fokker-Planck equation</a:t>
                </a: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 </a:t>
                </a:r>
                <a:r>
                  <a:rPr lang="en-US" sz="2800" dirty="0"/>
                  <a:t>see board</a:t>
                </a:r>
              </a:p>
              <a:p>
                <a:pPr marL="0" indent="0">
                  <a:buNone/>
                </a:pPr>
                <a:r>
                  <a:rPr lang="en-US" sz="2800" dirty="0"/>
                  <a:t>Can then check that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Fokker-Planck equations for forward and reverse processes are time-reversals of each other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793A20-F0E5-FF24-4515-DDC111A4E0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723334"/>
              </a:xfrm>
              <a:blipFill>
                <a:blip r:embed="rId2"/>
                <a:stretch>
                  <a:fillRect l="-1193" t="-1991" r="-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062BE9B6-BBFD-D70C-B55D-400BDEBEFA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2195335"/>
                <a:ext cx="11704320" cy="3094427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 any smoothly varying family of smooth vector fields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the iterates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2800" i="0" u="none" strike="noStrike" kern="1200" cap="none" spc="0" normalizeH="0" noProof="0" dirty="0">
                    <a:ln>
                      <a:noFill/>
                    </a:ln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the SDE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1200" cap="none" spc="0" normalizeH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𝑑𝑡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</m:ra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are distributed according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:r>
                  <a:rPr lang="en-US" sz="28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satisfying the PDE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300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endParaRP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𝝏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sz="2800" b="1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1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𝐝𝐢𝐯</m:t>
                      </m:r>
                      <m:d>
                        <m:dPr>
                          <m:ctrlPr>
                            <a:rPr lang="en-US" sz="2800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0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2800" b="1" i="0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𝐭</m:t>
                              </m:r>
                            </m:sub>
                          </m:sSub>
                          <m: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062BE9B6-BBFD-D70C-B55D-400BDEBEF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195335"/>
                <a:ext cx="11704320" cy="3094427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649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032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560443-9D7D-003A-C929-38B5EBF27228}"/>
              </a:ext>
            </a:extLst>
          </p:cNvPr>
          <p:cNvSpPr txBox="1">
            <a:spLocks/>
          </p:cNvSpPr>
          <p:nvPr/>
        </p:nvSpPr>
        <p:spPr>
          <a:xfrm>
            <a:off x="1935591" y="301366"/>
            <a:ext cx="8320817" cy="6255268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i="1" dirty="0">
                <a:solidFill>
                  <a:srgbClr val="418AB3">
                    <a:lumMod val="20000"/>
                    <a:lumOff val="80000"/>
                  </a:srgbClr>
                </a:solidFill>
                <a:latin typeface="Calibri" panose="020F0502020204030204"/>
              </a:rPr>
              <a:t>Primer on diffusion models</a:t>
            </a:r>
          </a:p>
          <a:p>
            <a:pPr marL="4763" indent="0" algn="ctr">
              <a:spcBef>
                <a:spcPts val="0"/>
              </a:spcBef>
              <a:spcAft>
                <a:spcPts val="1800"/>
              </a:spcAft>
              <a:buNone/>
            </a:pPr>
            <a:endParaRPr lang="en-US" sz="400" i="1" dirty="0">
              <a:solidFill>
                <a:srgbClr val="FEC306">
                  <a:lumMod val="40000"/>
                  <a:lumOff val="60000"/>
                </a:srgbClr>
              </a:solidFill>
              <a:latin typeface="Calibri" panose="020F0502020204030204"/>
            </a:endParaRPr>
          </a:p>
          <a:p>
            <a:pPr marL="4763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i="1" dirty="0">
                <a:solidFill>
                  <a:srgbClr val="FEC306">
                    <a:lumMod val="40000"/>
                    <a:lumOff val="60000"/>
                  </a:srgbClr>
                </a:solidFill>
                <a:latin typeface="Calibri" panose="020F0502020204030204"/>
              </a:rPr>
              <a:t>Discretization analysis</a:t>
            </a:r>
          </a:p>
          <a:p>
            <a:pPr marL="4763" indent="0" algn="ctr">
              <a:spcBef>
                <a:spcPts val="0"/>
              </a:spcBef>
              <a:spcAft>
                <a:spcPts val="1800"/>
              </a:spcAft>
              <a:buNone/>
            </a:pPr>
            <a:endParaRPr lang="en-US" sz="400" i="1" dirty="0">
              <a:solidFill>
                <a:srgbClr val="418AB3">
                  <a:lumMod val="20000"/>
                  <a:lumOff val="80000"/>
                </a:srgbClr>
              </a:solidFill>
              <a:latin typeface="Calibri" panose="020F0502020204030204"/>
            </a:endParaRP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 dirty="0">
                <a:solidFill>
                  <a:srgbClr val="418AB3">
                    <a:lumMod val="20000"/>
                    <a:lumOff val="80000"/>
                  </a:srgbClr>
                </a:solidFill>
                <a:latin typeface="Calibri" panose="020F0502020204030204"/>
              </a:rPr>
              <a:t>Course recap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418AB3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07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A967-404E-3209-8B66-C0E8FD746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446693-0326-6CE7-6FE8-1D4A2C619A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28027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Existing analyses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[Block-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Mroueh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-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Rahklin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‘20], [De 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Bortoli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-Thornton-Heng-Doucet ‘21], [De 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Bortoli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‘22], [Lee-Lu-Tan ‘22], [</a:t>
                </a:r>
                <a:r>
                  <a:rPr lang="en-US" dirty="0" err="1">
                    <a:solidFill>
                      <a:schemeClr val="bg2">
                        <a:lumMod val="90000"/>
                      </a:schemeClr>
                    </a:solidFill>
                  </a:rPr>
                  <a:t>Pidstrigach</a:t>
                </a:r>
                <a:r>
                  <a:rPr lang="en-US" dirty="0">
                    <a:solidFill>
                      <a:schemeClr val="bg2">
                        <a:lumMod val="90000"/>
                      </a:schemeClr>
                    </a:solidFill>
                  </a:rPr>
                  <a:t> ‘22], [Liu-Mu-Ye-Liu ‘22]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come with at least one of three limitations:</a:t>
                </a:r>
              </a:p>
              <a:p>
                <a:pPr marL="514350" indent="-514350">
                  <a:buClr>
                    <a:schemeClr val="accent5">
                      <a:lumMod val="20000"/>
                      <a:lumOff val="80000"/>
                    </a:schemeClr>
                  </a:buClr>
                  <a:buFont typeface="+mj-lt"/>
                  <a:buAutoNum type="arabicPeriod"/>
                </a:pPr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b="1" dirty="0">
                    <a:solidFill>
                      <a:schemeClr val="accent6"/>
                    </a:solidFill>
                  </a:rPr>
                  <a:t>Exponential dependencies</a:t>
                </a:r>
                <a:r>
                  <a:rPr lang="en-US" dirty="0"/>
                  <a:t> on problem parameters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Strong assumptions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, e.g. </a:t>
                </a:r>
                <a:r>
                  <a:rPr lang="en-US" b="1" dirty="0">
                    <a:solidFill>
                      <a:schemeClr val="accent6"/>
                    </a:solidFill>
                  </a:rPr>
                  <a:t>log-</a:t>
                </a:r>
                <a:r>
                  <a:rPr lang="en-US" b="1" dirty="0" err="1">
                    <a:solidFill>
                      <a:schemeClr val="accent6"/>
                    </a:solidFill>
                  </a:rPr>
                  <a:t>Sobolev</a:t>
                </a:r>
                <a:r>
                  <a:rPr lang="en-US" b="1" dirty="0">
                    <a:solidFill>
                      <a:schemeClr val="accent6"/>
                    </a:solidFill>
                  </a:rPr>
                  <a:t> inequality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Strong assumptions on score estimate, e.g. </a:t>
                </a:r>
                <a:r>
                  <a:rPr lang="en-US" b="1" dirty="0">
                    <a:solidFill>
                      <a:schemeClr val="accent6"/>
                    </a:solidFill>
                  </a:rPr>
                  <a:t>pointwise accurate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b="1" dirty="0">
                  <a:solidFill>
                    <a:schemeClr val="accent6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Can we prove polynomial convergence of diffusion models under minimal assumptions on the data distribution and score estimate?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446693-0326-6CE7-6FE8-1D4A2C619A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280271"/>
              </a:xfrm>
              <a:blipFill>
                <a:blip r:embed="rId2"/>
                <a:stretch>
                  <a:fillRect l="-1486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791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8405F-29BA-A458-AFC3-54F4416C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3C396A5-1E23-3C0A-745C-0CCE55ED32D5}"/>
                  </a:ext>
                </a:extLst>
              </p:cNvPr>
              <p:cNvSpPr/>
              <p:nvPr/>
            </p:nvSpPr>
            <p:spPr>
              <a:xfrm>
                <a:off x="243840" y="1294411"/>
                <a:ext cx="11704319" cy="3197690"/>
              </a:xfrm>
              <a:prstGeom prst="roundRect">
                <a:avLst/>
              </a:prstGeom>
              <a:noFill/>
              <a:ln w="38100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0" marR="0" lvl="0" indent="-5715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romanUcPeriod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itchFamily="2" charset="2"/>
                          </a:rPr>
                          <m:t>𝑳</m:t>
                        </m:r>
                      </m:e>
                      <m: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itchFamily="2" charset="2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-accurate score estimate):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 For all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𝑡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=0,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h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,2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h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,…,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the score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⋅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satisfies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∇</m:t>
                                  </m:r>
                                  <m:func>
                                    <m:func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32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EC306"/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32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32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32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FEC306"/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≤</m:t>
                      </m:r>
                      <m:sSubSup>
                        <m:sSub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sc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71500" marR="0" lvl="0" indent="-5715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romanUcPeriod" startAt="2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(Smoothness):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For all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≥0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∇</m:t>
                    </m:r>
                    <m:func>
                      <m:func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</m:e>
                    </m:func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⋅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-Lipschitz</a:t>
                </a:r>
                <a:endPara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571500" marR="0" lvl="0" indent="-5715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romanUcPeriod" startAt="2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(Bounded second moment):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𝔪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≔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𝔼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𝑞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EC30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&lt;∞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3C396A5-1E23-3C0A-745C-0CCE55ED32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19" cy="3197690"/>
              </a:xfrm>
              <a:prstGeom prst="roundRect">
                <a:avLst/>
              </a:prstGeom>
              <a:blipFill>
                <a:blip r:embed="rId2"/>
                <a:stretch>
                  <a:fillRect b="-391"/>
                </a:stretch>
              </a:blipFill>
              <a:ln w="38100">
                <a:solidFill>
                  <a:schemeClr val="accent5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DC47FD-BFC3-6785-DB0A-AEFF3E169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1" y="4731797"/>
            <a:ext cx="11704318" cy="1957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II is standard and necessary to get TV convergence</a:t>
            </a:r>
          </a:p>
          <a:p>
            <a:pPr marL="0" indent="0">
              <a:buNone/>
            </a:pPr>
            <a:r>
              <a:rPr lang="en-US" dirty="0"/>
              <a:t>III is significantly weaker than what is needed in prior work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(e.g. distribution does not have to be approximately log-concave)</a:t>
            </a:r>
          </a:p>
        </p:txBody>
      </p:sp>
    </p:spTree>
    <p:extLst>
      <p:ext uri="{BB962C8B-B14F-4D97-AF65-F5344CB8AC3E}">
        <p14:creationId xmlns:p14="http://schemas.microsoft.com/office/powerpoint/2010/main" val="215126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5DB18-C27B-4FDE-4B30-EAC74C737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GUARANTEE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521979D-2DC7-94D6-38D4-E9478802E14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02223"/>
                <a:ext cx="11704320" cy="3289878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Thm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Chewi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-Li-Li-Salim-Zhang ’22, Lee-Lu-Tan ‘22]: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Under these assumptions,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𝒑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𝑻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the law of the output of the algorithm after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𝑵</m:t>
                    </m:r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= </m:t>
                    </m:r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𝑻</m:t>
                    </m:r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𝒉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iterations with step size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𝒉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1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𝐓𝐕</m:t>
                      </m:r>
                      <m:d>
                        <m:dPr>
                          <m:ctrlP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𝒑</m:t>
                              </m:r>
                            </m:e>
                            <m:sub>
                              <m: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</m:sub>
                          </m:sSub>
                          <m: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𝒒</m:t>
                          </m:r>
                        </m:e>
                      </m:d>
                      <m:r>
                        <a:rPr kumimoji="0" lang="en-US" sz="31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≲</m:t>
                      </m:r>
                      <m:rad>
                        <m:radPr>
                          <m:degHide m:val="on"/>
                          <m:ctrlP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𝑲𝑳</m:t>
                          </m:r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𝒒</m:t>
                          </m:r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|"/>
                              <m:ctrlP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𝜸</m:t>
                              </m:r>
                            </m:e>
                          </m:d>
                        </m:e>
                      </m:rad>
                      <m:r>
                        <a:rPr kumimoji="0" lang="en-US" sz="31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⋅</m:t>
                      </m:r>
                      <m:func>
                        <m:funcPr>
                          <m:ctrlP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en-US" sz="315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𝐞𝐱𝐩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𝑻</m:t>
                              </m:r>
                            </m:e>
                          </m:d>
                        </m:e>
                      </m:func>
                      <m:r>
                        <a:rPr kumimoji="0" lang="en-US" sz="31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𝑳</m:t>
                          </m:r>
                          <m:rad>
                            <m:radPr>
                              <m:degHide m:val="on"/>
                              <m:ctrlP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𝒅𝒉</m:t>
                              </m:r>
                            </m:e>
                          </m:rad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𝑳</m:t>
                          </m:r>
                          <m:sSub>
                            <m:sSubPr>
                              <m:ctrlP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𝖒</m:t>
                              </m:r>
                            </m:e>
                            <m:sub>
                              <m:r>
                                <a:rPr kumimoji="0" lang="en-US" sz="315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b>
                          </m:sSub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𝒉</m:t>
                          </m:r>
                        </m:e>
                      </m:d>
                      <m:rad>
                        <m:radPr>
                          <m:degHide m:val="on"/>
                          <m:ctrlP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𝑻</m:t>
                          </m:r>
                        </m:e>
                      </m:rad>
                      <m:r>
                        <a:rPr kumimoji="0" lang="en-US" sz="31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𝜺</m:t>
                          </m:r>
                        </m:e>
                        <m:sub>
                          <m:r>
                            <a:rPr kumimoji="0" lang="en-US" sz="315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𝐬𝐜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1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𝑻</m:t>
                          </m:r>
                        </m:e>
                      </m:rad>
                    </m:oMath>
                  </m:oMathPara>
                </a14:m>
                <a:endParaRPr kumimoji="0" lang="en-US" sz="3150" b="1" i="1" u="none" strike="noStrike" kern="1200" cap="none" spc="0" normalizeH="0" baseline="0" noProof="0" dirty="0">
                  <a:ln>
                    <a:noFill/>
                  </a:ln>
                  <a:solidFill>
                    <a:srgbClr val="FEC30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521979D-2DC7-94D6-38D4-E9478802E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02223"/>
                <a:ext cx="11704320" cy="3289878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 l="-866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>
            <a:extLst>
              <a:ext uri="{FF2B5EF4-FFF2-40B4-BE49-F238E27FC236}">
                <a16:creationId xmlns:a16="http://schemas.microsoft.com/office/drawing/2014/main" id="{29413DAF-66FF-6880-8908-56AA3F173FCF}"/>
              </a:ext>
            </a:extLst>
          </p:cNvPr>
          <p:cNvSpPr/>
          <p:nvPr/>
        </p:nvSpPr>
        <p:spPr>
          <a:xfrm rot="5400000">
            <a:off x="4468585" y="1781224"/>
            <a:ext cx="164238" cy="3717949"/>
          </a:xfrm>
          <a:prstGeom prst="rightBrac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AC0CDAAA-D155-B920-27CE-F11D6CBCD7B6}"/>
              </a:ext>
            </a:extLst>
          </p:cNvPr>
          <p:cNvSpPr/>
          <p:nvPr/>
        </p:nvSpPr>
        <p:spPr>
          <a:xfrm rot="5400000">
            <a:off x="8500673" y="1987039"/>
            <a:ext cx="164237" cy="3306321"/>
          </a:xfrm>
          <a:prstGeom prst="rightBrac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47DBFA4-D3D3-BC16-7207-872622B7E346}"/>
              </a:ext>
            </a:extLst>
          </p:cNvPr>
          <p:cNvSpPr/>
          <p:nvPr/>
        </p:nvSpPr>
        <p:spPr>
          <a:xfrm rot="5400000">
            <a:off x="11150058" y="3136094"/>
            <a:ext cx="164237" cy="1008206"/>
          </a:xfrm>
          <a:prstGeom prst="rightBrac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3519A5-C75A-24E2-8B7B-4DD369316D57}"/>
                  </a:ext>
                </a:extLst>
              </p:cNvPr>
              <p:cNvSpPr txBox="1"/>
              <p:nvPr/>
            </p:nvSpPr>
            <p:spPr>
              <a:xfrm>
                <a:off x="3033906" y="3671738"/>
                <a:ext cx="3033595" cy="6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error from initializing at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𝛾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53519A5-C75A-24E2-8B7B-4DD369316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906" y="3671738"/>
                <a:ext cx="3033595" cy="689676"/>
              </a:xfrm>
              <a:prstGeom prst="rect">
                <a:avLst/>
              </a:prstGeom>
              <a:blipFill>
                <a:blip r:embed="rId3"/>
                <a:stretch>
                  <a:fillRect t="-16071" r="-2929" b="-2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387466D-E57E-2FCB-414F-9F52FA8A4E16}"/>
              </a:ext>
            </a:extLst>
          </p:cNvPr>
          <p:cNvSpPr txBox="1"/>
          <p:nvPr/>
        </p:nvSpPr>
        <p:spPr>
          <a:xfrm>
            <a:off x="7498554" y="3671737"/>
            <a:ext cx="2168474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discretization error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1550CF-009C-D007-6338-04F0B6469CEC}"/>
              </a:ext>
            </a:extLst>
          </p:cNvPr>
          <p:cNvSpPr txBox="1"/>
          <p:nvPr/>
        </p:nvSpPr>
        <p:spPr>
          <a:xfrm>
            <a:off x="10619618" y="3671737"/>
            <a:ext cx="1220085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score error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EDA3B92-C4FA-6EFA-724E-E1E7A7F2B6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4605757"/>
                <a:ext cx="11704320" cy="184051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sc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b="0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𝐾𝐿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d>
                      <m:dPr>
                        <m:begChr m:val="|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b="0" dirty="0"/>
                  <a:t>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𝔪</m:t>
                        </m:r>
                      </m:e>
                      <m:sub>
                        <m:r>
                          <a:rPr lang="en-US" b="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1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b="0" dirty="0"/>
                  <a:t>,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0" dirty="0"/>
                  <a:t>then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</m:acc>
                    <m:d>
                      <m:dPr>
                        <m:ctrlPr>
                          <a:rPr lang="en-US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iterations suffice to get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ε</m:t>
                    </m:r>
                  </m:oMath>
                </a14:m>
                <a:r>
                  <a:rPr lang="en-US" b="0" dirty="0"/>
                  <a:t>-close in TV. </a:t>
                </a:r>
                <a:endParaRPr lang="en-US" sz="1050" dirty="0"/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EDA3B92-C4FA-6EFA-724E-E1E7A7F2B6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4605757"/>
                <a:ext cx="11704320" cy="1840517"/>
              </a:xfrm>
              <a:blipFill>
                <a:blip r:embed="rId4"/>
                <a:stretch>
                  <a:fillRect l="-1410" t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85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49FBE-B7C1-4380-33BA-08250B41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LANGEVIN MCMC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D396F4-94E6-EF54-0B8F-6C7236685C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Langevin dynamics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/>
                  <a:t>, distribution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converges to the stationary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D396F4-94E6-EF54-0B8F-6C7236685C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9DC0835E-597A-A7D3-4930-9EC628C1DC0B}"/>
              </a:ext>
            </a:extLst>
          </p:cNvPr>
          <p:cNvGrpSpPr/>
          <p:nvPr/>
        </p:nvGrpSpPr>
        <p:grpSpPr>
          <a:xfrm>
            <a:off x="6459019" y="3429000"/>
            <a:ext cx="5489141" cy="2847081"/>
            <a:chOff x="6607382" y="3190163"/>
            <a:chExt cx="5489141" cy="284708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C09EDFE-6A93-787C-F8A1-0F3F044046B7}"/>
                </a:ext>
              </a:extLst>
            </p:cNvPr>
            <p:cNvSpPr>
              <a:spLocks/>
            </p:cNvSpPr>
            <p:nvPr/>
          </p:nvSpPr>
          <p:spPr>
            <a:xfrm rot="16200000">
              <a:off x="7928412" y="1869133"/>
              <a:ext cx="2847081" cy="5489141"/>
            </a:xfrm>
            <a:prstGeom prst="roundRect">
              <a:avLst>
                <a:gd name="adj" fmla="val 11102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8BFB802-6BD1-2AAD-1F2A-2433832D3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5391" y="3348199"/>
              <a:ext cx="5253122" cy="2531007"/>
            </a:xfrm>
            <a:prstGeom prst="roundRect">
              <a:avLst>
                <a:gd name="adj" fmla="val 11879"/>
              </a:avLst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8A49336-3069-9E33-0E0A-C0ABAF840111}"/>
              </a:ext>
            </a:extLst>
          </p:cNvPr>
          <p:cNvSpPr txBox="1"/>
          <p:nvPr/>
        </p:nvSpPr>
        <p:spPr>
          <a:xfrm>
            <a:off x="243839" y="3429000"/>
            <a:ext cx="6215179" cy="2879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F53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Issue: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Langevin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may take long time to mix for multimodal distributions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Intuition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 accessing the score at many noise scales, diffusion models can </a:t>
            </a:r>
            <a:r>
              <a:rPr lang="en-US" sz="3200" dirty="0"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pass freely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between the different modes of the distribution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4FEDF8-7B6E-A753-CDA8-5B864F259033}"/>
              </a:ext>
            </a:extLst>
          </p:cNvPr>
          <p:cNvSpPr txBox="1"/>
          <p:nvPr/>
        </p:nvSpPr>
        <p:spPr>
          <a:xfrm>
            <a:off x="8003581" y="6308763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[Song-</a:t>
            </a:r>
            <a:r>
              <a:rPr lang="en-US" sz="2400" b="1" dirty="0" err="1">
                <a:solidFill>
                  <a:schemeClr val="bg1">
                    <a:lumMod val="65000"/>
                  </a:schemeClr>
                </a:solidFill>
              </a:rPr>
              <a:t>Ermon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 ’19]</a:t>
            </a:r>
          </a:p>
        </p:txBody>
      </p:sp>
    </p:spTree>
    <p:extLst>
      <p:ext uri="{BB962C8B-B14F-4D97-AF65-F5344CB8AC3E}">
        <p14:creationId xmlns:p14="http://schemas.microsoft.com/office/powerpoint/2010/main" val="332622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42DD-8273-4919-841D-847F0CCBC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CONTINUOUS-TIME ARGUMENT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447769-34D9-1D72-5860-340D556FC3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Let’s momentarily ignore discretization and score estimation error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Forward process converges exponentially quickly to Gaussian</a:t>
                </a:r>
              </a:p>
              <a:p>
                <a:pPr marL="0" indent="0">
                  <a:buNone/>
                </a:pPr>
                <a:endParaRPr lang="en-US" sz="5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begChr m:val="‖"/>
                          <m:ctrlPr>
                            <a:rPr lang="en-US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unc>
                        <m:funcPr>
                          <m:ctrlPr>
                            <a:rPr lang="en-US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‖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00" dirty="0"/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dirty="0"/>
                  <a:t>Running reverse SDE starting from Gaussian vs.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cannot increase distance between them </a:t>
                </a: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(data processing inequality)</a:t>
                </a:r>
              </a:p>
              <a:p>
                <a:pPr marL="514350" indent="-514350">
                  <a:buFont typeface="+mj-lt"/>
                  <a:buAutoNum type="arabicPeriod" startAt="2"/>
                </a:pPr>
                <a:endParaRPr lang="en-US" sz="5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begChr m:val="‖"/>
                              <m:ctrlPr>
                                <a:rPr lang="en-US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𝐾𝐿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reverse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‖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reverse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𝐾𝐿</m:t>
                          </m:r>
                          <m:d>
                            <m:dPr>
                              <m:endChr m:val="‖"/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 err="1"/>
                  <a:t>Pinsker’s</a:t>
                </a:r>
                <a:r>
                  <a:rPr lang="en-US" dirty="0"/>
                  <a:t> inequality: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𝑇𝑉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𝐾𝐿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begChr m:val="‖"/>
                            <m:ctrlP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</m:e>
                    </m:ra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447769-34D9-1D72-5860-340D556FC3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2A3612-745E-BCF5-2B82-F4A23E374178}"/>
                  </a:ext>
                </a:extLst>
              </p:cNvPr>
              <p:cNvSpPr txBox="1"/>
              <p:nvPr/>
            </p:nvSpPr>
            <p:spPr>
              <a:xfrm>
                <a:off x="6089010" y="0"/>
                <a:ext cx="610299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data distribution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forward process at time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reverse process at time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𝑞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alg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output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2A3612-745E-BCF5-2B82-F4A23E374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010" y="0"/>
                <a:ext cx="6102990" cy="1200329"/>
              </a:xfrm>
              <a:prstGeom prst="rect">
                <a:avLst/>
              </a:prstGeom>
              <a:blipFill>
                <a:blip r:embed="rId3"/>
                <a:stretch>
                  <a:fillRect t="-3158" r="-1245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128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DBE3-2C5A-8837-AB34-DBFE8016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Consider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ideal reverse process </a:t>
                </a:r>
                <a:r>
                  <a:rPr lang="en-US" dirty="0">
                    <a:solidFill>
                      <a:schemeClr val="accent2"/>
                    </a:solidFill>
                  </a:rPr>
                  <a:t>(continuous, perfect score) </a:t>
                </a:r>
                <a:r>
                  <a:rPr lang="en-US" dirty="0"/>
                  <a:t>and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algorithm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/>
                    </a:solidFill>
                  </a:rPr>
                  <a:t>(discrete, estimated score), </a:t>
                </a:r>
                <a:r>
                  <a:rPr lang="en-US" dirty="0"/>
                  <a:t>with </a:t>
                </a: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both now initialized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endParaRPr lang="en-US" sz="105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To control the distance between these processes, we use </a:t>
                </a:r>
                <a:r>
                  <a:rPr lang="en-US" b="1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Girsanov’s</a:t>
                </a: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theorem</a:t>
                </a:r>
                <a:r>
                  <a:rPr lang="en-US" dirty="0"/>
                  <a:t>, a powerful tool for bounding distance between laws of processes driven by the same Brownian motion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/>
                  </a:rPr>
                  <a:t>Intuition: </a:t>
                </a:r>
                <a:r>
                  <a:rPr lang="en-US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distribution over last iterate of reverse process is hard to characterize, but distribution over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/>
                  </a:rPr>
                  <a:t>trajectory </a:t>
                </a:r>
                <a:r>
                  <a:rPr lang="en-US" dirty="0">
                    <a:latin typeface="Calibri" panose="020F0502020204030204"/>
                  </a:rPr>
                  <a:t>just given by a bunch of Gaussian samples</a:t>
                </a:r>
                <a:endParaRPr lang="en-US" sz="1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0D3B24B8-E238-7639-AA05-A961D96BDCC0}"/>
              </a:ext>
            </a:extLst>
          </p:cNvPr>
          <p:cNvSpPr/>
          <p:nvPr/>
        </p:nvSpPr>
        <p:spPr>
          <a:xfrm>
            <a:off x="9002332" y="5344648"/>
            <a:ext cx="218941" cy="21894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492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5C317A5-77F1-5F19-6E7B-A516757B189B}"/>
              </a:ext>
            </a:extLst>
          </p:cNvPr>
          <p:cNvSpPr/>
          <p:nvPr/>
        </p:nvSpPr>
        <p:spPr>
          <a:xfrm>
            <a:off x="3567448" y="5041994"/>
            <a:ext cx="5396248" cy="824248"/>
          </a:xfrm>
          <a:custGeom>
            <a:avLst/>
            <a:gdLst>
              <a:gd name="connsiteX0" fmla="*/ 0 w 5396248"/>
              <a:gd name="connsiteY0" fmla="*/ 325771 h 824248"/>
              <a:gd name="connsiteX1" fmla="*/ 90152 w 5396248"/>
              <a:gd name="connsiteY1" fmla="*/ 369497 h 824248"/>
              <a:gd name="connsiteX2" fmla="*/ 231820 w 5396248"/>
              <a:gd name="connsiteY2" fmla="*/ 386987 h 824248"/>
              <a:gd name="connsiteX3" fmla="*/ 283335 w 5396248"/>
              <a:gd name="connsiteY3" fmla="*/ 395733 h 824248"/>
              <a:gd name="connsiteX4" fmla="*/ 1197735 w 5396248"/>
              <a:gd name="connsiteY4" fmla="*/ 386987 h 824248"/>
              <a:gd name="connsiteX5" fmla="*/ 1416676 w 5396248"/>
              <a:gd name="connsiteY5" fmla="*/ 308280 h 824248"/>
              <a:gd name="connsiteX6" fmla="*/ 1519707 w 5396248"/>
              <a:gd name="connsiteY6" fmla="*/ 247064 h 824248"/>
              <a:gd name="connsiteX7" fmla="*/ 1558344 w 5396248"/>
              <a:gd name="connsiteY7" fmla="*/ 229573 h 824248"/>
              <a:gd name="connsiteX8" fmla="*/ 1622738 w 5396248"/>
              <a:gd name="connsiteY8" fmla="*/ 194592 h 824248"/>
              <a:gd name="connsiteX9" fmla="*/ 1687132 w 5396248"/>
              <a:gd name="connsiteY9" fmla="*/ 177102 h 824248"/>
              <a:gd name="connsiteX10" fmla="*/ 1803042 w 5396248"/>
              <a:gd name="connsiteY10" fmla="*/ 124630 h 824248"/>
              <a:gd name="connsiteX11" fmla="*/ 1854558 w 5396248"/>
              <a:gd name="connsiteY11" fmla="*/ 98395 h 824248"/>
              <a:gd name="connsiteX12" fmla="*/ 2021983 w 5396248"/>
              <a:gd name="connsiteY12" fmla="*/ 45924 h 824248"/>
              <a:gd name="connsiteX13" fmla="*/ 2125014 w 5396248"/>
              <a:gd name="connsiteY13" fmla="*/ 28433 h 824248"/>
              <a:gd name="connsiteX14" fmla="*/ 2163651 w 5396248"/>
              <a:gd name="connsiteY14" fmla="*/ 19688 h 824248"/>
              <a:gd name="connsiteX15" fmla="*/ 2266682 w 5396248"/>
              <a:gd name="connsiteY15" fmla="*/ 2198 h 824248"/>
              <a:gd name="connsiteX16" fmla="*/ 2717442 w 5396248"/>
              <a:gd name="connsiteY16" fmla="*/ 37179 h 824248"/>
              <a:gd name="connsiteX17" fmla="*/ 2897746 w 5396248"/>
              <a:gd name="connsiteY17" fmla="*/ 150866 h 824248"/>
              <a:gd name="connsiteX18" fmla="*/ 2936383 w 5396248"/>
              <a:gd name="connsiteY18" fmla="*/ 185847 h 824248"/>
              <a:gd name="connsiteX19" fmla="*/ 2987898 w 5396248"/>
              <a:gd name="connsiteY19" fmla="*/ 220828 h 824248"/>
              <a:gd name="connsiteX20" fmla="*/ 3013656 w 5396248"/>
              <a:gd name="connsiteY20" fmla="*/ 255809 h 824248"/>
              <a:gd name="connsiteX21" fmla="*/ 3155324 w 5396248"/>
              <a:gd name="connsiteY21" fmla="*/ 421968 h 824248"/>
              <a:gd name="connsiteX22" fmla="*/ 3193960 w 5396248"/>
              <a:gd name="connsiteY22" fmla="*/ 474439 h 824248"/>
              <a:gd name="connsiteX23" fmla="*/ 3271234 w 5396248"/>
              <a:gd name="connsiteY23" fmla="*/ 561891 h 824248"/>
              <a:gd name="connsiteX24" fmla="*/ 3348507 w 5396248"/>
              <a:gd name="connsiteY24" fmla="*/ 658089 h 824248"/>
              <a:gd name="connsiteX25" fmla="*/ 3451538 w 5396248"/>
              <a:gd name="connsiteY25" fmla="*/ 745540 h 824248"/>
              <a:gd name="connsiteX26" fmla="*/ 3554569 w 5396248"/>
              <a:gd name="connsiteY26" fmla="*/ 798012 h 824248"/>
              <a:gd name="connsiteX27" fmla="*/ 3696237 w 5396248"/>
              <a:gd name="connsiteY27" fmla="*/ 824248 h 824248"/>
              <a:gd name="connsiteX28" fmla="*/ 3915177 w 5396248"/>
              <a:gd name="connsiteY28" fmla="*/ 806758 h 824248"/>
              <a:gd name="connsiteX29" fmla="*/ 3966693 w 5396248"/>
              <a:gd name="connsiteY29" fmla="*/ 789267 h 824248"/>
              <a:gd name="connsiteX30" fmla="*/ 4005329 w 5396248"/>
              <a:gd name="connsiteY30" fmla="*/ 763031 h 824248"/>
              <a:gd name="connsiteX31" fmla="*/ 4056845 w 5396248"/>
              <a:gd name="connsiteY31" fmla="*/ 745540 h 824248"/>
              <a:gd name="connsiteX32" fmla="*/ 4082603 w 5396248"/>
              <a:gd name="connsiteY32" fmla="*/ 719305 h 824248"/>
              <a:gd name="connsiteX33" fmla="*/ 4121239 w 5396248"/>
              <a:gd name="connsiteY33" fmla="*/ 710560 h 824248"/>
              <a:gd name="connsiteX34" fmla="*/ 4159876 w 5396248"/>
              <a:gd name="connsiteY34" fmla="*/ 693069 h 824248"/>
              <a:gd name="connsiteX35" fmla="*/ 4198513 w 5396248"/>
              <a:gd name="connsiteY35" fmla="*/ 666834 h 824248"/>
              <a:gd name="connsiteX36" fmla="*/ 4250028 w 5396248"/>
              <a:gd name="connsiteY36" fmla="*/ 658089 h 824248"/>
              <a:gd name="connsiteX37" fmla="*/ 4327301 w 5396248"/>
              <a:gd name="connsiteY37" fmla="*/ 631853 h 824248"/>
              <a:gd name="connsiteX38" fmla="*/ 4378817 w 5396248"/>
              <a:gd name="connsiteY38" fmla="*/ 614362 h 824248"/>
              <a:gd name="connsiteX39" fmla="*/ 4417453 w 5396248"/>
              <a:gd name="connsiteY39" fmla="*/ 605617 h 824248"/>
              <a:gd name="connsiteX40" fmla="*/ 4520484 w 5396248"/>
              <a:gd name="connsiteY40" fmla="*/ 570637 h 824248"/>
              <a:gd name="connsiteX41" fmla="*/ 4559121 w 5396248"/>
              <a:gd name="connsiteY41" fmla="*/ 561891 h 824248"/>
              <a:gd name="connsiteX42" fmla="*/ 4662152 w 5396248"/>
              <a:gd name="connsiteY42" fmla="*/ 526911 h 824248"/>
              <a:gd name="connsiteX43" fmla="*/ 4752304 w 5396248"/>
              <a:gd name="connsiteY43" fmla="*/ 491930 h 824248"/>
              <a:gd name="connsiteX44" fmla="*/ 4919729 w 5396248"/>
              <a:gd name="connsiteY44" fmla="*/ 448204 h 824248"/>
              <a:gd name="connsiteX45" fmla="*/ 5022760 w 5396248"/>
              <a:gd name="connsiteY45" fmla="*/ 413223 h 824248"/>
              <a:gd name="connsiteX46" fmla="*/ 5100034 w 5396248"/>
              <a:gd name="connsiteY46" fmla="*/ 378242 h 824248"/>
              <a:gd name="connsiteX47" fmla="*/ 5177307 w 5396248"/>
              <a:gd name="connsiteY47" fmla="*/ 360751 h 824248"/>
              <a:gd name="connsiteX48" fmla="*/ 5228822 w 5396248"/>
              <a:gd name="connsiteY48" fmla="*/ 378242 h 824248"/>
              <a:gd name="connsiteX49" fmla="*/ 5318975 w 5396248"/>
              <a:gd name="connsiteY49" fmla="*/ 395733 h 824248"/>
              <a:gd name="connsiteX50" fmla="*/ 5357611 w 5396248"/>
              <a:gd name="connsiteY50" fmla="*/ 413223 h 824248"/>
              <a:gd name="connsiteX51" fmla="*/ 5396248 w 5396248"/>
              <a:gd name="connsiteY51" fmla="*/ 421968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396248" h="824248" extrusionOk="0">
                <a:moveTo>
                  <a:pt x="0" y="325771"/>
                </a:moveTo>
                <a:cubicBezTo>
                  <a:pt x="25391" y="337472"/>
                  <a:pt x="52511" y="358837"/>
                  <a:pt x="90152" y="369497"/>
                </a:cubicBezTo>
                <a:cubicBezTo>
                  <a:pt x="122983" y="382580"/>
                  <a:pt x="215537" y="385847"/>
                  <a:pt x="231820" y="386987"/>
                </a:cubicBezTo>
                <a:cubicBezTo>
                  <a:pt x="246612" y="392226"/>
                  <a:pt x="265783" y="394636"/>
                  <a:pt x="283335" y="395733"/>
                </a:cubicBezTo>
                <a:cubicBezTo>
                  <a:pt x="592771" y="441322"/>
                  <a:pt x="735167" y="405992"/>
                  <a:pt x="1197735" y="386987"/>
                </a:cubicBezTo>
                <a:cubicBezTo>
                  <a:pt x="1264077" y="365903"/>
                  <a:pt x="1363011" y="324479"/>
                  <a:pt x="1416676" y="308280"/>
                </a:cubicBezTo>
                <a:cubicBezTo>
                  <a:pt x="1504370" y="268381"/>
                  <a:pt x="1453246" y="284879"/>
                  <a:pt x="1519707" y="247064"/>
                </a:cubicBezTo>
                <a:cubicBezTo>
                  <a:pt x="1531489" y="239296"/>
                  <a:pt x="1544729" y="237591"/>
                  <a:pt x="1558344" y="229573"/>
                </a:cubicBezTo>
                <a:cubicBezTo>
                  <a:pt x="1581867" y="219232"/>
                  <a:pt x="1602551" y="205010"/>
                  <a:pt x="1622738" y="194592"/>
                </a:cubicBezTo>
                <a:cubicBezTo>
                  <a:pt x="1639794" y="186068"/>
                  <a:pt x="1666040" y="183237"/>
                  <a:pt x="1687132" y="177102"/>
                </a:cubicBezTo>
                <a:cubicBezTo>
                  <a:pt x="1848166" y="97400"/>
                  <a:pt x="1673876" y="193319"/>
                  <a:pt x="1803042" y="124630"/>
                </a:cubicBezTo>
                <a:cubicBezTo>
                  <a:pt x="1822213" y="118399"/>
                  <a:pt x="1837016" y="106963"/>
                  <a:pt x="1854558" y="98395"/>
                </a:cubicBezTo>
                <a:cubicBezTo>
                  <a:pt x="1912555" y="73646"/>
                  <a:pt x="1965622" y="51865"/>
                  <a:pt x="2021983" y="45924"/>
                </a:cubicBezTo>
                <a:cubicBezTo>
                  <a:pt x="2078008" y="31400"/>
                  <a:pt x="2043876" y="38534"/>
                  <a:pt x="2125014" y="28433"/>
                </a:cubicBezTo>
                <a:cubicBezTo>
                  <a:pt x="2136483" y="26076"/>
                  <a:pt x="2150082" y="21152"/>
                  <a:pt x="2163651" y="19688"/>
                </a:cubicBezTo>
                <a:cubicBezTo>
                  <a:pt x="2198230" y="7600"/>
                  <a:pt x="2228554" y="10237"/>
                  <a:pt x="2266682" y="2198"/>
                </a:cubicBezTo>
                <a:cubicBezTo>
                  <a:pt x="2355187" y="8913"/>
                  <a:pt x="2596679" y="-16687"/>
                  <a:pt x="2717442" y="37179"/>
                </a:cubicBezTo>
                <a:cubicBezTo>
                  <a:pt x="2768943" y="63079"/>
                  <a:pt x="2877385" y="125305"/>
                  <a:pt x="2897746" y="150866"/>
                </a:cubicBezTo>
                <a:cubicBezTo>
                  <a:pt x="2910469" y="162774"/>
                  <a:pt x="2920005" y="174998"/>
                  <a:pt x="2936383" y="185847"/>
                </a:cubicBezTo>
                <a:cubicBezTo>
                  <a:pt x="2953328" y="200147"/>
                  <a:pt x="2970277" y="209244"/>
                  <a:pt x="2987898" y="220828"/>
                </a:cubicBezTo>
                <a:cubicBezTo>
                  <a:pt x="2999636" y="230003"/>
                  <a:pt x="3003820" y="244438"/>
                  <a:pt x="3013656" y="255809"/>
                </a:cubicBezTo>
                <a:cubicBezTo>
                  <a:pt x="3064328" y="315222"/>
                  <a:pt x="3111559" y="369605"/>
                  <a:pt x="3155324" y="421968"/>
                </a:cubicBezTo>
                <a:cubicBezTo>
                  <a:pt x="3167004" y="441864"/>
                  <a:pt x="3177983" y="454929"/>
                  <a:pt x="3193960" y="474439"/>
                </a:cubicBezTo>
                <a:cubicBezTo>
                  <a:pt x="3221984" y="505159"/>
                  <a:pt x="3252462" y="526611"/>
                  <a:pt x="3271234" y="561891"/>
                </a:cubicBezTo>
                <a:cubicBezTo>
                  <a:pt x="3313119" y="628052"/>
                  <a:pt x="3281752" y="593085"/>
                  <a:pt x="3348507" y="658089"/>
                </a:cubicBezTo>
                <a:cubicBezTo>
                  <a:pt x="3389745" y="701570"/>
                  <a:pt x="3396150" y="713342"/>
                  <a:pt x="3451538" y="745540"/>
                </a:cubicBezTo>
                <a:cubicBezTo>
                  <a:pt x="3488757" y="761018"/>
                  <a:pt x="3514229" y="788122"/>
                  <a:pt x="3554569" y="798012"/>
                </a:cubicBezTo>
                <a:cubicBezTo>
                  <a:pt x="3647255" y="818149"/>
                  <a:pt x="3605873" y="811242"/>
                  <a:pt x="3696237" y="824248"/>
                </a:cubicBezTo>
                <a:cubicBezTo>
                  <a:pt x="3772943" y="822440"/>
                  <a:pt x="3846483" y="831415"/>
                  <a:pt x="3915177" y="806758"/>
                </a:cubicBezTo>
                <a:cubicBezTo>
                  <a:pt x="3933058" y="801576"/>
                  <a:pt x="3948783" y="797859"/>
                  <a:pt x="3966693" y="789267"/>
                </a:cubicBezTo>
                <a:cubicBezTo>
                  <a:pt x="3981709" y="781135"/>
                  <a:pt x="3990285" y="769490"/>
                  <a:pt x="4005329" y="763031"/>
                </a:cubicBezTo>
                <a:cubicBezTo>
                  <a:pt x="4022803" y="755513"/>
                  <a:pt x="4042334" y="754133"/>
                  <a:pt x="4056845" y="745540"/>
                </a:cubicBezTo>
                <a:cubicBezTo>
                  <a:pt x="4070487" y="740489"/>
                  <a:pt x="4071496" y="728267"/>
                  <a:pt x="4082603" y="719305"/>
                </a:cubicBezTo>
                <a:cubicBezTo>
                  <a:pt x="4094056" y="714389"/>
                  <a:pt x="4107629" y="712719"/>
                  <a:pt x="4121239" y="710560"/>
                </a:cubicBezTo>
                <a:cubicBezTo>
                  <a:pt x="4133268" y="707661"/>
                  <a:pt x="4148298" y="699868"/>
                  <a:pt x="4159876" y="693069"/>
                </a:cubicBezTo>
                <a:cubicBezTo>
                  <a:pt x="4175573" y="683331"/>
                  <a:pt x="4181282" y="670440"/>
                  <a:pt x="4198513" y="666834"/>
                </a:cubicBezTo>
                <a:cubicBezTo>
                  <a:pt x="4213003" y="661279"/>
                  <a:pt x="4233072" y="664238"/>
                  <a:pt x="4250028" y="658089"/>
                </a:cubicBezTo>
                <a:cubicBezTo>
                  <a:pt x="4315241" y="614137"/>
                  <a:pt x="4260944" y="644606"/>
                  <a:pt x="4327301" y="631853"/>
                </a:cubicBezTo>
                <a:cubicBezTo>
                  <a:pt x="4345788" y="627750"/>
                  <a:pt x="4363189" y="619844"/>
                  <a:pt x="4378817" y="614362"/>
                </a:cubicBezTo>
                <a:cubicBezTo>
                  <a:pt x="4388895" y="611609"/>
                  <a:pt x="4405065" y="608425"/>
                  <a:pt x="4417453" y="605617"/>
                </a:cubicBezTo>
                <a:cubicBezTo>
                  <a:pt x="4452887" y="589999"/>
                  <a:pt x="4485400" y="574911"/>
                  <a:pt x="4520484" y="570637"/>
                </a:cubicBezTo>
                <a:cubicBezTo>
                  <a:pt x="4531971" y="567830"/>
                  <a:pt x="4547292" y="564880"/>
                  <a:pt x="4559121" y="561891"/>
                </a:cubicBezTo>
                <a:cubicBezTo>
                  <a:pt x="4595552" y="549942"/>
                  <a:pt x="4633818" y="541093"/>
                  <a:pt x="4662152" y="526911"/>
                </a:cubicBezTo>
                <a:cubicBezTo>
                  <a:pt x="4701060" y="508933"/>
                  <a:pt x="4706834" y="504191"/>
                  <a:pt x="4752304" y="491930"/>
                </a:cubicBezTo>
                <a:cubicBezTo>
                  <a:pt x="4820660" y="475074"/>
                  <a:pt x="4821656" y="488572"/>
                  <a:pt x="4919729" y="448204"/>
                </a:cubicBezTo>
                <a:cubicBezTo>
                  <a:pt x="5065752" y="413387"/>
                  <a:pt x="4814751" y="487111"/>
                  <a:pt x="5022760" y="413223"/>
                </a:cubicBezTo>
                <a:cubicBezTo>
                  <a:pt x="5045443" y="404732"/>
                  <a:pt x="5070565" y="379845"/>
                  <a:pt x="5100034" y="378242"/>
                </a:cubicBezTo>
                <a:cubicBezTo>
                  <a:pt x="5120689" y="378141"/>
                  <a:pt x="5152669" y="372355"/>
                  <a:pt x="5177307" y="360751"/>
                </a:cubicBezTo>
                <a:cubicBezTo>
                  <a:pt x="5192280" y="364654"/>
                  <a:pt x="5213214" y="373880"/>
                  <a:pt x="5228822" y="378242"/>
                </a:cubicBezTo>
                <a:cubicBezTo>
                  <a:pt x="5260465" y="386518"/>
                  <a:pt x="5286143" y="385903"/>
                  <a:pt x="5318975" y="395733"/>
                </a:cubicBezTo>
                <a:cubicBezTo>
                  <a:pt x="5332100" y="399595"/>
                  <a:pt x="5343956" y="406126"/>
                  <a:pt x="5357611" y="413223"/>
                </a:cubicBezTo>
                <a:cubicBezTo>
                  <a:pt x="5369753" y="417345"/>
                  <a:pt x="5396248" y="421969"/>
                  <a:pt x="5396248" y="421968"/>
                </a:cubicBezTo>
              </a:path>
            </a:pathLst>
          </a:custGeom>
          <a:noFill/>
          <a:ln w="50800">
            <a:solidFill>
              <a:schemeClr val="accent4">
                <a:lumMod val="20000"/>
                <a:lumOff val="80000"/>
                <a:alpha val="19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396248"/>
                      <a:gd name="connsiteY0" fmla="*/ 479756 h 1213851"/>
                      <a:gd name="connsiteX1" fmla="*/ 90152 w 5396248"/>
                      <a:gd name="connsiteY1" fmla="*/ 544150 h 1213851"/>
                      <a:gd name="connsiteX2" fmla="*/ 231820 w 5396248"/>
                      <a:gd name="connsiteY2" fmla="*/ 569908 h 1213851"/>
                      <a:gd name="connsiteX3" fmla="*/ 283335 w 5396248"/>
                      <a:gd name="connsiteY3" fmla="*/ 582787 h 1213851"/>
                      <a:gd name="connsiteX4" fmla="*/ 1197735 w 5396248"/>
                      <a:gd name="connsiteY4" fmla="*/ 569908 h 1213851"/>
                      <a:gd name="connsiteX5" fmla="*/ 1416676 w 5396248"/>
                      <a:gd name="connsiteY5" fmla="*/ 453998 h 1213851"/>
                      <a:gd name="connsiteX6" fmla="*/ 1519707 w 5396248"/>
                      <a:gd name="connsiteY6" fmla="*/ 363846 h 1213851"/>
                      <a:gd name="connsiteX7" fmla="*/ 1558344 w 5396248"/>
                      <a:gd name="connsiteY7" fmla="*/ 338088 h 1213851"/>
                      <a:gd name="connsiteX8" fmla="*/ 1622738 w 5396248"/>
                      <a:gd name="connsiteY8" fmla="*/ 286572 h 1213851"/>
                      <a:gd name="connsiteX9" fmla="*/ 1687132 w 5396248"/>
                      <a:gd name="connsiteY9" fmla="*/ 260815 h 1213851"/>
                      <a:gd name="connsiteX10" fmla="*/ 1803042 w 5396248"/>
                      <a:gd name="connsiteY10" fmla="*/ 183541 h 1213851"/>
                      <a:gd name="connsiteX11" fmla="*/ 1854558 w 5396248"/>
                      <a:gd name="connsiteY11" fmla="*/ 144905 h 1213851"/>
                      <a:gd name="connsiteX12" fmla="*/ 2021983 w 5396248"/>
                      <a:gd name="connsiteY12" fmla="*/ 67632 h 1213851"/>
                      <a:gd name="connsiteX13" fmla="*/ 2125014 w 5396248"/>
                      <a:gd name="connsiteY13" fmla="*/ 41874 h 1213851"/>
                      <a:gd name="connsiteX14" fmla="*/ 2163651 w 5396248"/>
                      <a:gd name="connsiteY14" fmla="*/ 28995 h 1213851"/>
                      <a:gd name="connsiteX15" fmla="*/ 2266682 w 5396248"/>
                      <a:gd name="connsiteY15" fmla="*/ 3237 h 1213851"/>
                      <a:gd name="connsiteX16" fmla="*/ 2717442 w 5396248"/>
                      <a:gd name="connsiteY16" fmla="*/ 54753 h 1213851"/>
                      <a:gd name="connsiteX17" fmla="*/ 2897746 w 5396248"/>
                      <a:gd name="connsiteY17" fmla="*/ 222178 h 1213851"/>
                      <a:gd name="connsiteX18" fmla="*/ 2936383 w 5396248"/>
                      <a:gd name="connsiteY18" fmla="*/ 273694 h 1213851"/>
                      <a:gd name="connsiteX19" fmla="*/ 2987898 w 5396248"/>
                      <a:gd name="connsiteY19" fmla="*/ 325209 h 1213851"/>
                      <a:gd name="connsiteX20" fmla="*/ 3013656 w 5396248"/>
                      <a:gd name="connsiteY20" fmla="*/ 376725 h 1213851"/>
                      <a:gd name="connsiteX21" fmla="*/ 3155324 w 5396248"/>
                      <a:gd name="connsiteY21" fmla="*/ 621423 h 1213851"/>
                      <a:gd name="connsiteX22" fmla="*/ 3193960 w 5396248"/>
                      <a:gd name="connsiteY22" fmla="*/ 698696 h 1213851"/>
                      <a:gd name="connsiteX23" fmla="*/ 3271234 w 5396248"/>
                      <a:gd name="connsiteY23" fmla="*/ 827485 h 1213851"/>
                      <a:gd name="connsiteX24" fmla="*/ 3348507 w 5396248"/>
                      <a:gd name="connsiteY24" fmla="*/ 969153 h 1213851"/>
                      <a:gd name="connsiteX25" fmla="*/ 3451538 w 5396248"/>
                      <a:gd name="connsiteY25" fmla="*/ 1097941 h 1213851"/>
                      <a:gd name="connsiteX26" fmla="*/ 3554569 w 5396248"/>
                      <a:gd name="connsiteY26" fmla="*/ 1175215 h 1213851"/>
                      <a:gd name="connsiteX27" fmla="*/ 3696237 w 5396248"/>
                      <a:gd name="connsiteY27" fmla="*/ 1213851 h 1213851"/>
                      <a:gd name="connsiteX28" fmla="*/ 3915177 w 5396248"/>
                      <a:gd name="connsiteY28" fmla="*/ 1188094 h 1213851"/>
                      <a:gd name="connsiteX29" fmla="*/ 3966693 w 5396248"/>
                      <a:gd name="connsiteY29" fmla="*/ 1162336 h 1213851"/>
                      <a:gd name="connsiteX30" fmla="*/ 4005329 w 5396248"/>
                      <a:gd name="connsiteY30" fmla="*/ 1123699 h 1213851"/>
                      <a:gd name="connsiteX31" fmla="*/ 4056845 w 5396248"/>
                      <a:gd name="connsiteY31" fmla="*/ 1097941 h 1213851"/>
                      <a:gd name="connsiteX32" fmla="*/ 4082603 w 5396248"/>
                      <a:gd name="connsiteY32" fmla="*/ 1059305 h 1213851"/>
                      <a:gd name="connsiteX33" fmla="*/ 4121239 w 5396248"/>
                      <a:gd name="connsiteY33" fmla="*/ 1046426 h 1213851"/>
                      <a:gd name="connsiteX34" fmla="*/ 4159876 w 5396248"/>
                      <a:gd name="connsiteY34" fmla="*/ 1020668 h 1213851"/>
                      <a:gd name="connsiteX35" fmla="*/ 4198513 w 5396248"/>
                      <a:gd name="connsiteY35" fmla="*/ 982032 h 1213851"/>
                      <a:gd name="connsiteX36" fmla="*/ 4250028 w 5396248"/>
                      <a:gd name="connsiteY36" fmla="*/ 969153 h 1213851"/>
                      <a:gd name="connsiteX37" fmla="*/ 4327301 w 5396248"/>
                      <a:gd name="connsiteY37" fmla="*/ 930516 h 1213851"/>
                      <a:gd name="connsiteX38" fmla="*/ 4378817 w 5396248"/>
                      <a:gd name="connsiteY38" fmla="*/ 904758 h 1213851"/>
                      <a:gd name="connsiteX39" fmla="*/ 4417453 w 5396248"/>
                      <a:gd name="connsiteY39" fmla="*/ 891879 h 1213851"/>
                      <a:gd name="connsiteX40" fmla="*/ 4520484 w 5396248"/>
                      <a:gd name="connsiteY40" fmla="*/ 840364 h 1213851"/>
                      <a:gd name="connsiteX41" fmla="*/ 4559121 w 5396248"/>
                      <a:gd name="connsiteY41" fmla="*/ 827485 h 1213851"/>
                      <a:gd name="connsiteX42" fmla="*/ 4662152 w 5396248"/>
                      <a:gd name="connsiteY42" fmla="*/ 775970 h 1213851"/>
                      <a:gd name="connsiteX43" fmla="*/ 4752304 w 5396248"/>
                      <a:gd name="connsiteY43" fmla="*/ 724454 h 1213851"/>
                      <a:gd name="connsiteX44" fmla="*/ 4919729 w 5396248"/>
                      <a:gd name="connsiteY44" fmla="*/ 660060 h 1213851"/>
                      <a:gd name="connsiteX45" fmla="*/ 5022760 w 5396248"/>
                      <a:gd name="connsiteY45" fmla="*/ 608544 h 1213851"/>
                      <a:gd name="connsiteX46" fmla="*/ 5100034 w 5396248"/>
                      <a:gd name="connsiteY46" fmla="*/ 557029 h 1213851"/>
                      <a:gd name="connsiteX47" fmla="*/ 5177307 w 5396248"/>
                      <a:gd name="connsiteY47" fmla="*/ 531271 h 1213851"/>
                      <a:gd name="connsiteX48" fmla="*/ 5228822 w 5396248"/>
                      <a:gd name="connsiteY48" fmla="*/ 557029 h 1213851"/>
                      <a:gd name="connsiteX49" fmla="*/ 5318975 w 5396248"/>
                      <a:gd name="connsiteY49" fmla="*/ 582787 h 1213851"/>
                      <a:gd name="connsiteX50" fmla="*/ 5357611 w 5396248"/>
                      <a:gd name="connsiteY50" fmla="*/ 608544 h 1213851"/>
                      <a:gd name="connsiteX51" fmla="*/ 5396248 w 5396248"/>
                      <a:gd name="connsiteY51" fmla="*/ 621423 h 121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5396248" h="1213851">
                        <a:moveTo>
                          <a:pt x="0" y="479756"/>
                        </a:moveTo>
                        <a:cubicBezTo>
                          <a:pt x="30051" y="501221"/>
                          <a:pt x="58485" y="525150"/>
                          <a:pt x="90152" y="544150"/>
                        </a:cubicBezTo>
                        <a:cubicBezTo>
                          <a:pt x="121499" y="562958"/>
                          <a:pt x="217615" y="568132"/>
                          <a:pt x="231820" y="569908"/>
                        </a:cubicBezTo>
                        <a:cubicBezTo>
                          <a:pt x="248992" y="574201"/>
                          <a:pt x="266056" y="578947"/>
                          <a:pt x="283335" y="582787"/>
                        </a:cubicBezTo>
                        <a:cubicBezTo>
                          <a:pt x="595552" y="652167"/>
                          <a:pt x="716132" y="584502"/>
                          <a:pt x="1197735" y="569908"/>
                        </a:cubicBezTo>
                        <a:cubicBezTo>
                          <a:pt x="1260935" y="538308"/>
                          <a:pt x="1358554" y="491362"/>
                          <a:pt x="1416676" y="453998"/>
                        </a:cubicBezTo>
                        <a:cubicBezTo>
                          <a:pt x="1507116" y="395858"/>
                          <a:pt x="1453798" y="418769"/>
                          <a:pt x="1519707" y="363846"/>
                        </a:cubicBezTo>
                        <a:cubicBezTo>
                          <a:pt x="1531598" y="353937"/>
                          <a:pt x="1545961" y="347375"/>
                          <a:pt x="1558344" y="338088"/>
                        </a:cubicBezTo>
                        <a:cubicBezTo>
                          <a:pt x="1580335" y="321595"/>
                          <a:pt x="1599167" y="300715"/>
                          <a:pt x="1622738" y="286572"/>
                        </a:cubicBezTo>
                        <a:cubicBezTo>
                          <a:pt x="1642562" y="274678"/>
                          <a:pt x="1665667" y="269401"/>
                          <a:pt x="1687132" y="260815"/>
                        </a:cubicBezTo>
                        <a:cubicBezTo>
                          <a:pt x="1844339" y="135049"/>
                          <a:pt x="1672589" y="265073"/>
                          <a:pt x="1803042" y="183541"/>
                        </a:cubicBezTo>
                        <a:cubicBezTo>
                          <a:pt x="1821244" y="172165"/>
                          <a:pt x="1836017" y="155720"/>
                          <a:pt x="1854558" y="144905"/>
                        </a:cubicBezTo>
                        <a:cubicBezTo>
                          <a:pt x="1908851" y="113234"/>
                          <a:pt x="1963731" y="89476"/>
                          <a:pt x="2021983" y="67632"/>
                        </a:cubicBezTo>
                        <a:cubicBezTo>
                          <a:pt x="2080865" y="45552"/>
                          <a:pt x="2048149" y="61090"/>
                          <a:pt x="2125014" y="41874"/>
                        </a:cubicBezTo>
                        <a:cubicBezTo>
                          <a:pt x="2138184" y="38581"/>
                          <a:pt x="2150554" y="32567"/>
                          <a:pt x="2163651" y="28995"/>
                        </a:cubicBezTo>
                        <a:cubicBezTo>
                          <a:pt x="2197804" y="19680"/>
                          <a:pt x="2232338" y="11823"/>
                          <a:pt x="2266682" y="3237"/>
                        </a:cubicBezTo>
                        <a:cubicBezTo>
                          <a:pt x="2356736" y="9047"/>
                          <a:pt x="2593918" y="-27596"/>
                          <a:pt x="2717442" y="54753"/>
                        </a:cubicBezTo>
                        <a:cubicBezTo>
                          <a:pt x="2769050" y="89158"/>
                          <a:pt x="2872629" y="188689"/>
                          <a:pt x="2897746" y="222178"/>
                        </a:cubicBezTo>
                        <a:cubicBezTo>
                          <a:pt x="2910625" y="239350"/>
                          <a:pt x="2922248" y="257540"/>
                          <a:pt x="2936383" y="273694"/>
                        </a:cubicBezTo>
                        <a:cubicBezTo>
                          <a:pt x="2952374" y="291970"/>
                          <a:pt x="2973327" y="305781"/>
                          <a:pt x="2987898" y="325209"/>
                        </a:cubicBezTo>
                        <a:cubicBezTo>
                          <a:pt x="2999417" y="340568"/>
                          <a:pt x="3004209" y="360011"/>
                          <a:pt x="3013656" y="376725"/>
                        </a:cubicBezTo>
                        <a:cubicBezTo>
                          <a:pt x="3060032" y="458775"/>
                          <a:pt x="3113175" y="537123"/>
                          <a:pt x="3155324" y="621423"/>
                        </a:cubicBezTo>
                        <a:cubicBezTo>
                          <a:pt x="3168203" y="647181"/>
                          <a:pt x="3179842" y="673596"/>
                          <a:pt x="3193960" y="698696"/>
                        </a:cubicBezTo>
                        <a:cubicBezTo>
                          <a:pt x="3218505" y="742331"/>
                          <a:pt x="3252641" y="781001"/>
                          <a:pt x="3271234" y="827485"/>
                        </a:cubicBezTo>
                        <a:cubicBezTo>
                          <a:pt x="3308488" y="920623"/>
                          <a:pt x="3284167" y="872643"/>
                          <a:pt x="3348507" y="969153"/>
                        </a:cubicBezTo>
                        <a:cubicBezTo>
                          <a:pt x="3390102" y="1031546"/>
                          <a:pt x="3396481" y="1052060"/>
                          <a:pt x="3451538" y="1097941"/>
                        </a:cubicBezTo>
                        <a:cubicBezTo>
                          <a:pt x="3484518" y="1125424"/>
                          <a:pt x="3513842" y="1161640"/>
                          <a:pt x="3554569" y="1175215"/>
                        </a:cubicBezTo>
                        <a:cubicBezTo>
                          <a:pt x="3652609" y="1207894"/>
                          <a:pt x="3605218" y="1195647"/>
                          <a:pt x="3696237" y="1213851"/>
                        </a:cubicBezTo>
                        <a:cubicBezTo>
                          <a:pt x="3776678" y="1208105"/>
                          <a:pt x="3844928" y="1218200"/>
                          <a:pt x="3915177" y="1188094"/>
                        </a:cubicBezTo>
                        <a:cubicBezTo>
                          <a:pt x="3932824" y="1180531"/>
                          <a:pt x="3949521" y="1170922"/>
                          <a:pt x="3966693" y="1162336"/>
                        </a:cubicBezTo>
                        <a:cubicBezTo>
                          <a:pt x="3979572" y="1149457"/>
                          <a:pt x="3990508" y="1134285"/>
                          <a:pt x="4005329" y="1123699"/>
                        </a:cubicBezTo>
                        <a:cubicBezTo>
                          <a:pt x="4020952" y="1112540"/>
                          <a:pt x="4042096" y="1110232"/>
                          <a:pt x="4056845" y="1097941"/>
                        </a:cubicBezTo>
                        <a:cubicBezTo>
                          <a:pt x="4068736" y="1088032"/>
                          <a:pt x="4070516" y="1068974"/>
                          <a:pt x="4082603" y="1059305"/>
                        </a:cubicBezTo>
                        <a:cubicBezTo>
                          <a:pt x="4093204" y="1050825"/>
                          <a:pt x="4109097" y="1052497"/>
                          <a:pt x="4121239" y="1046426"/>
                        </a:cubicBezTo>
                        <a:cubicBezTo>
                          <a:pt x="4135083" y="1039504"/>
                          <a:pt x="4147985" y="1030577"/>
                          <a:pt x="4159876" y="1020668"/>
                        </a:cubicBezTo>
                        <a:cubicBezTo>
                          <a:pt x="4173868" y="1009008"/>
                          <a:pt x="4182699" y="991068"/>
                          <a:pt x="4198513" y="982032"/>
                        </a:cubicBezTo>
                        <a:cubicBezTo>
                          <a:pt x="4213881" y="973250"/>
                          <a:pt x="4232856" y="973446"/>
                          <a:pt x="4250028" y="969153"/>
                        </a:cubicBezTo>
                        <a:cubicBezTo>
                          <a:pt x="4324278" y="919653"/>
                          <a:pt x="4252653" y="962508"/>
                          <a:pt x="4327301" y="930516"/>
                        </a:cubicBezTo>
                        <a:cubicBezTo>
                          <a:pt x="4344948" y="922953"/>
                          <a:pt x="4361170" y="912321"/>
                          <a:pt x="4378817" y="904758"/>
                        </a:cubicBezTo>
                        <a:cubicBezTo>
                          <a:pt x="4391295" y="899410"/>
                          <a:pt x="4405094" y="897497"/>
                          <a:pt x="4417453" y="891879"/>
                        </a:cubicBezTo>
                        <a:cubicBezTo>
                          <a:pt x="4452409" y="875990"/>
                          <a:pt x="4484057" y="852506"/>
                          <a:pt x="4520484" y="840364"/>
                        </a:cubicBezTo>
                        <a:cubicBezTo>
                          <a:pt x="4533363" y="836071"/>
                          <a:pt x="4546762" y="833103"/>
                          <a:pt x="4559121" y="827485"/>
                        </a:cubicBezTo>
                        <a:cubicBezTo>
                          <a:pt x="4594077" y="811596"/>
                          <a:pt x="4630204" y="797269"/>
                          <a:pt x="4662152" y="775970"/>
                        </a:cubicBezTo>
                        <a:cubicBezTo>
                          <a:pt x="4700953" y="750103"/>
                          <a:pt x="4706554" y="744061"/>
                          <a:pt x="4752304" y="724454"/>
                        </a:cubicBezTo>
                        <a:cubicBezTo>
                          <a:pt x="4821309" y="694880"/>
                          <a:pt x="4824299" y="723680"/>
                          <a:pt x="4919729" y="660060"/>
                        </a:cubicBezTo>
                        <a:cubicBezTo>
                          <a:pt x="5040880" y="579293"/>
                          <a:pt x="4849484" y="703057"/>
                          <a:pt x="5022760" y="608544"/>
                        </a:cubicBezTo>
                        <a:cubicBezTo>
                          <a:pt x="5049937" y="593720"/>
                          <a:pt x="5070666" y="566819"/>
                          <a:pt x="5100034" y="557029"/>
                        </a:cubicBezTo>
                        <a:lnTo>
                          <a:pt x="5177307" y="531271"/>
                        </a:lnTo>
                        <a:cubicBezTo>
                          <a:pt x="5194479" y="539857"/>
                          <a:pt x="5210846" y="550288"/>
                          <a:pt x="5228822" y="557029"/>
                        </a:cubicBezTo>
                        <a:cubicBezTo>
                          <a:pt x="5261837" y="569410"/>
                          <a:pt x="5287837" y="567218"/>
                          <a:pt x="5318975" y="582787"/>
                        </a:cubicBezTo>
                        <a:cubicBezTo>
                          <a:pt x="5332819" y="589709"/>
                          <a:pt x="5343767" y="601622"/>
                          <a:pt x="5357611" y="608544"/>
                        </a:cubicBezTo>
                        <a:cubicBezTo>
                          <a:pt x="5369753" y="614615"/>
                          <a:pt x="5396248" y="621423"/>
                          <a:pt x="5396248" y="621423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E5CFD7A-2A1F-7538-0E47-3AA11B4EC1B8}"/>
              </a:ext>
            </a:extLst>
          </p:cNvPr>
          <p:cNvSpPr/>
          <p:nvPr/>
        </p:nvSpPr>
        <p:spPr>
          <a:xfrm>
            <a:off x="3644721" y="5203065"/>
            <a:ext cx="5190186" cy="1262129"/>
          </a:xfrm>
          <a:custGeom>
            <a:avLst/>
            <a:gdLst>
              <a:gd name="connsiteX0" fmla="*/ 0 w 5190186"/>
              <a:gd name="connsiteY0" fmla="*/ 1262129 h 1262129"/>
              <a:gd name="connsiteX1" fmla="*/ 51516 w 5190186"/>
              <a:gd name="connsiteY1" fmla="*/ 1068946 h 1262129"/>
              <a:gd name="connsiteX2" fmla="*/ 128789 w 5190186"/>
              <a:gd name="connsiteY2" fmla="*/ 978794 h 1262129"/>
              <a:gd name="connsiteX3" fmla="*/ 296214 w 5190186"/>
              <a:gd name="connsiteY3" fmla="*/ 862884 h 1262129"/>
              <a:gd name="connsiteX4" fmla="*/ 553792 w 5190186"/>
              <a:gd name="connsiteY4" fmla="*/ 721217 h 1262129"/>
              <a:gd name="connsiteX5" fmla="*/ 734096 w 5190186"/>
              <a:gd name="connsiteY5" fmla="*/ 656822 h 1262129"/>
              <a:gd name="connsiteX6" fmla="*/ 965916 w 5190186"/>
              <a:gd name="connsiteY6" fmla="*/ 682580 h 1262129"/>
              <a:gd name="connsiteX7" fmla="*/ 1004552 w 5190186"/>
              <a:gd name="connsiteY7" fmla="*/ 708338 h 1262129"/>
              <a:gd name="connsiteX8" fmla="*/ 1056068 w 5190186"/>
              <a:gd name="connsiteY8" fmla="*/ 746974 h 1262129"/>
              <a:gd name="connsiteX9" fmla="*/ 1146220 w 5190186"/>
              <a:gd name="connsiteY9" fmla="*/ 785611 h 1262129"/>
              <a:gd name="connsiteX10" fmla="*/ 1287887 w 5190186"/>
              <a:gd name="connsiteY10" fmla="*/ 746974 h 1262129"/>
              <a:gd name="connsiteX11" fmla="*/ 1403797 w 5190186"/>
              <a:gd name="connsiteY11" fmla="*/ 605307 h 1262129"/>
              <a:gd name="connsiteX12" fmla="*/ 1468192 w 5190186"/>
              <a:gd name="connsiteY12" fmla="*/ 489397 h 1262129"/>
              <a:gd name="connsiteX13" fmla="*/ 1648496 w 5190186"/>
              <a:gd name="connsiteY13" fmla="*/ 283335 h 1262129"/>
              <a:gd name="connsiteX14" fmla="*/ 1777285 w 5190186"/>
              <a:gd name="connsiteY14" fmla="*/ 206062 h 1262129"/>
              <a:gd name="connsiteX15" fmla="*/ 1841679 w 5190186"/>
              <a:gd name="connsiteY15" fmla="*/ 180304 h 1262129"/>
              <a:gd name="connsiteX16" fmla="*/ 1996225 w 5190186"/>
              <a:gd name="connsiteY16" fmla="*/ 141667 h 1262129"/>
              <a:gd name="connsiteX17" fmla="*/ 2137893 w 5190186"/>
              <a:gd name="connsiteY17" fmla="*/ 103031 h 1262129"/>
              <a:gd name="connsiteX18" fmla="*/ 2228045 w 5190186"/>
              <a:gd name="connsiteY18" fmla="*/ 90152 h 1262129"/>
              <a:gd name="connsiteX19" fmla="*/ 2524259 w 5190186"/>
              <a:gd name="connsiteY19" fmla="*/ 103031 h 1262129"/>
              <a:gd name="connsiteX20" fmla="*/ 2601533 w 5190186"/>
              <a:gd name="connsiteY20" fmla="*/ 115910 h 1262129"/>
              <a:gd name="connsiteX21" fmla="*/ 2768958 w 5190186"/>
              <a:gd name="connsiteY21" fmla="*/ 103031 h 1262129"/>
              <a:gd name="connsiteX22" fmla="*/ 2871989 w 5190186"/>
              <a:gd name="connsiteY22" fmla="*/ 77273 h 1262129"/>
              <a:gd name="connsiteX23" fmla="*/ 2923504 w 5190186"/>
              <a:gd name="connsiteY23" fmla="*/ 51515 h 1262129"/>
              <a:gd name="connsiteX24" fmla="*/ 2987899 w 5190186"/>
              <a:gd name="connsiteY24" fmla="*/ 38636 h 1262129"/>
              <a:gd name="connsiteX25" fmla="*/ 3168203 w 5190186"/>
              <a:gd name="connsiteY25" fmla="*/ 0 h 1262129"/>
              <a:gd name="connsiteX26" fmla="*/ 3374265 w 5190186"/>
              <a:gd name="connsiteY26" fmla="*/ 12879 h 1262129"/>
              <a:gd name="connsiteX27" fmla="*/ 3464417 w 5190186"/>
              <a:gd name="connsiteY27" fmla="*/ 64394 h 1262129"/>
              <a:gd name="connsiteX28" fmla="*/ 3528811 w 5190186"/>
              <a:gd name="connsiteY28" fmla="*/ 103031 h 1262129"/>
              <a:gd name="connsiteX29" fmla="*/ 3631842 w 5190186"/>
              <a:gd name="connsiteY29" fmla="*/ 193183 h 1262129"/>
              <a:gd name="connsiteX30" fmla="*/ 3670479 w 5190186"/>
              <a:gd name="connsiteY30" fmla="*/ 283335 h 1262129"/>
              <a:gd name="connsiteX31" fmla="*/ 3683358 w 5190186"/>
              <a:gd name="connsiteY31" fmla="*/ 321972 h 1262129"/>
              <a:gd name="connsiteX32" fmla="*/ 3696237 w 5190186"/>
              <a:gd name="connsiteY32" fmla="*/ 515155 h 1262129"/>
              <a:gd name="connsiteX33" fmla="*/ 3709116 w 5190186"/>
              <a:gd name="connsiteY33" fmla="*/ 553791 h 1262129"/>
              <a:gd name="connsiteX34" fmla="*/ 3812147 w 5190186"/>
              <a:gd name="connsiteY34" fmla="*/ 643943 h 1262129"/>
              <a:gd name="connsiteX35" fmla="*/ 3863662 w 5190186"/>
              <a:gd name="connsiteY35" fmla="*/ 669701 h 1262129"/>
              <a:gd name="connsiteX36" fmla="*/ 3915178 w 5190186"/>
              <a:gd name="connsiteY36" fmla="*/ 682580 h 1262129"/>
              <a:gd name="connsiteX37" fmla="*/ 3953814 w 5190186"/>
              <a:gd name="connsiteY37" fmla="*/ 695459 h 1262129"/>
              <a:gd name="connsiteX38" fmla="*/ 4224271 w 5190186"/>
              <a:gd name="connsiteY38" fmla="*/ 682580 h 1262129"/>
              <a:gd name="connsiteX39" fmla="*/ 4301544 w 5190186"/>
              <a:gd name="connsiteY39" fmla="*/ 656822 h 1262129"/>
              <a:gd name="connsiteX40" fmla="*/ 4353059 w 5190186"/>
              <a:gd name="connsiteY40" fmla="*/ 618186 h 1262129"/>
              <a:gd name="connsiteX41" fmla="*/ 4391696 w 5190186"/>
              <a:gd name="connsiteY41" fmla="*/ 592428 h 1262129"/>
              <a:gd name="connsiteX42" fmla="*/ 4430333 w 5190186"/>
              <a:gd name="connsiteY42" fmla="*/ 553791 h 1262129"/>
              <a:gd name="connsiteX43" fmla="*/ 4468969 w 5190186"/>
              <a:gd name="connsiteY43" fmla="*/ 528034 h 1262129"/>
              <a:gd name="connsiteX44" fmla="*/ 4507606 w 5190186"/>
              <a:gd name="connsiteY44" fmla="*/ 489397 h 1262129"/>
              <a:gd name="connsiteX45" fmla="*/ 4546242 w 5190186"/>
              <a:gd name="connsiteY45" fmla="*/ 476518 h 1262129"/>
              <a:gd name="connsiteX46" fmla="*/ 4855335 w 5190186"/>
              <a:gd name="connsiteY46" fmla="*/ 450760 h 1262129"/>
              <a:gd name="connsiteX47" fmla="*/ 5035640 w 5190186"/>
              <a:gd name="connsiteY47" fmla="*/ 425003 h 1262129"/>
              <a:gd name="connsiteX48" fmla="*/ 5112913 w 5190186"/>
              <a:gd name="connsiteY48" fmla="*/ 412124 h 1262129"/>
              <a:gd name="connsiteX49" fmla="*/ 5151549 w 5190186"/>
              <a:gd name="connsiteY49" fmla="*/ 399245 h 1262129"/>
              <a:gd name="connsiteX50" fmla="*/ 5190186 w 5190186"/>
              <a:gd name="connsiteY50" fmla="*/ 373487 h 12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190186" h="1262129" extrusionOk="0">
                <a:moveTo>
                  <a:pt x="0" y="1262129"/>
                </a:moveTo>
                <a:cubicBezTo>
                  <a:pt x="10084" y="1241096"/>
                  <a:pt x="40812" y="1099427"/>
                  <a:pt x="51516" y="1068946"/>
                </a:cubicBezTo>
                <a:cubicBezTo>
                  <a:pt x="65576" y="1038500"/>
                  <a:pt x="104985" y="993556"/>
                  <a:pt x="128789" y="978794"/>
                </a:cubicBezTo>
                <a:cubicBezTo>
                  <a:pt x="220647" y="895899"/>
                  <a:pt x="175132" y="929422"/>
                  <a:pt x="296214" y="862884"/>
                </a:cubicBezTo>
                <a:cubicBezTo>
                  <a:pt x="530587" y="740895"/>
                  <a:pt x="225085" y="829179"/>
                  <a:pt x="553792" y="721217"/>
                </a:cubicBezTo>
                <a:cubicBezTo>
                  <a:pt x="688380" y="651302"/>
                  <a:pt x="630085" y="681483"/>
                  <a:pt x="734096" y="656822"/>
                </a:cubicBezTo>
                <a:cubicBezTo>
                  <a:pt x="823107" y="664309"/>
                  <a:pt x="881380" y="674004"/>
                  <a:pt x="965916" y="682580"/>
                </a:cubicBezTo>
                <a:cubicBezTo>
                  <a:pt x="982042" y="682678"/>
                  <a:pt x="994365" y="699716"/>
                  <a:pt x="1004552" y="708338"/>
                </a:cubicBezTo>
                <a:cubicBezTo>
                  <a:pt x="1022673" y="718148"/>
                  <a:pt x="1037689" y="734748"/>
                  <a:pt x="1056068" y="746974"/>
                </a:cubicBezTo>
                <a:cubicBezTo>
                  <a:pt x="1093065" y="769613"/>
                  <a:pt x="1108849" y="772732"/>
                  <a:pt x="1146220" y="785611"/>
                </a:cubicBezTo>
                <a:cubicBezTo>
                  <a:pt x="1194449" y="773137"/>
                  <a:pt x="1243640" y="772998"/>
                  <a:pt x="1287887" y="746974"/>
                </a:cubicBezTo>
                <a:cubicBezTo>
                  <a:pt x="1337872" y="711985"/>
                  <a:pt x="1403797" y="605308"/>
                  <a:pt x="1403797" y="605307"/>
                </a:cubicBezTo>
                <a:cubicBezTo>
                  <a:pt x="1422928" y="546286"/>
                  <a:pt x="1416020" y="556085"/>
                  <a:pt x="1468192" y="489397"/>
                </a:cubicBezTo>
                <a:cubicBezTo>
                  <a:pt x="1508131" y="446838"/>
                  <a:pt x="1592699" y="308542"/>
                  <a:pt x="1648496" y="283335"/>
                </a:cubicBezTo>
                <a:cubicBezTo>
                  <a:pt x="1690581" y="251233"/>
                  <a:pt x="1730358" y="223213"/>
                  <a:pt x="1777285" y="206062"/>
                </a:cubicBezTo>
                <a:cubicBezTo>
                  <a:pt x="1796107" y="200633"/>
                  <a:pt x="1815722" y="184629"/>
                  <a:pt x="1841679" y="180304"/>
                </a:cubicBezTo>
                <a:cubicBezTo>
                  <a:pt x="1925400" y="155107"/>
                  <a:pt x="1928130" y="161599"/>
                  <a:pt x="1996225" y="141667"/>
                </a:cubicBezTo>
                <a:cubicBezTo>
                  <a:pt x="2008396" y="136957"/>
                  <a:pt x="2115243" y="109155"/>
                  <a:pt x="2137893" y="103031"/>
                </a:cubicBezTo>
                <a:cubicBezTo>
                  <a:pt x="2169251" y="98934"/>
                  <a:pt x="2193640" y="94046"/>
                  <a:pt x="2228045" y="90152"/>
                </a:cubicBezTo>
                <a:cubicBezTo>
                  <a:pt x="2323122" y="79412"/>
                  <a:pt x="2425075" y="85536"/>
                  <a:pt x="2524259" y="103031"/>
                </a:cubicBezTo>
                <a:cubicBezTo>
                  <a:pt x="2548993" y="107609"/>
                  <a:pt x="2576170" y="112772"/>
                  <a:pt x="2601533" y="115910"/>
                </a:cubicBezTo>
                <a:cubicBezTo>
                  <a:pt x="2655763" y="115463"/>
                  <a:pt x="2717048" y="112066"/>
                  <a:pt x="2768958" y="103031"/>
                </a:cubicBezTo>
                <a:cubicBezTo>
                  <a:pt x="2802352" y="95466"/>
                  <a:pt x="2833993" y="96912"/>
                  <a:pt x="2871989" y="77273"/>
                </a:cubicBezTo>
                <a:cubicBezTo>
                  <a:pt x="2889778" y="70012"/>
                  <a:pt x="2902879" y="58466"/>
                  <a:pt x="2923504" y="51515"/>
                </a:cubicBezTo>
                <a:cubicBezTo>
                  <a:pt x="2946904" y="45324"/>
                  <a:pt x="2963742" y="41182"/>
                  <a:pt x="2987899" y="38636"/>
                </a:cubicBezTo>
                <a:cubicBezTo>
                  <a:pt x="3151162" y="6923"/>
                  <a:pt x="3025502" y="3704"/>
                  <a:pt x="3168203" y="0"/>
                </a:cubicBezTo>
                <a:cubicBezTo>
                  <a:pt x="3235523" y="5604"/>
                  <a:pt x="3314173" y="9729"/>
                  <a:pt x="3374265" y="12879"/>
                </a:cubicBezTo>
                <a:cubicBezTo>
                  <a:pt x="3412317" y="20202"/>
                  <a:pt x="3430144" y="43010"/>
                  <a:pt x="3464417" y="64394"/>
                </a:cubicBezTo>
                <a:cubicBezTo>
                  <a:pt x="3483162" y="75666"/>
                  <a:pt x="3508508" y="88384"/>
                  <a:pt x="3528811" y="103031"/>
                </a:cubicBezTo>
                <a:cubicBezTo>
                  <a:pt x="3579695" y="139445"/>
                  <a:pt x="3592244" y="154860"/>
                  <a:pt x="3631842" y="193183"/>
                </a:cubicBezTo>
                <a:cubicBezTo>
                  <a:pt x="3665799" y="285349"/>
                  <a:pt x="3645211" y="170522"/>
                  <a:pt x="3670479" y="283335"/>
                </a:cubicBezTo>
                <a:cubicBezTo>
                  <a:pt x="3677625" y="296124"/>
                  <a:pt x="3678853" y="311458"/>
                  <a:pt x="3683358" y="321972"/>
                </a:cubicBezTo>
                <a:cubicBezTo>
                  <a:pt x="3693606" y="381583"/>
                  <a:pt x="3690258" y="449836"/>
                  <a:pt x="3696237" y="515155"/>
                </a:cubicBezTo>
                <a:cubicBezTo>
                  <a:pt x="3696120" y="527458"/>
                  <a:pt x="3703672" y="541823"/>
                  <a:pt x="3709116" y="553791"/>
                </a:cubicBezTo>
                <a:cubicBezTo>
                  <a:pt x="3733063" y="602444"/>
                  <a:pt x="3756204" y="615342"/>
                  <a:pt x="3812147" y="643943"/>
                </a:cubicBezTo>
                <a:cubicBezTo>
                  <a:pt x="3830114" y="655231"/>
                  <a:pt x="3845446" y="664858"/>
                  <a:pt x="3863662" y="669701"/>
                </a:cubicBezTo>
                <a:cubicBezTo>
                  <a:pt x="3879224" y="673543"/>
                  <a:pt x="3899861" y="675512"/>
                  <a:pt x="3915178" y="682580"/>
                </a:cubicBezTo>
                <a:cubicBezTo>
                  <a:pt x="3928196" y="688099"/>
                  <a:pt x="3940626" y="690889"/>
                  <a:pt x="3953814" y="695459"/>
                </a:cubicBezTo>
                <a:cubicBezTo>
                  <a:pt x="4046026" y="691850"/>
                  <a:pt x="4128365" y="707423"/>
                  <a:pt x="4224271" y="682580"/>
                </a:cubicBezTo>
                <a:cubicBezTo>
                  <a:pt x="4251256" y="679583"/>
                  <a:pt x="4301544" y="656822"/>
                  <a:pt x="4301544" y="656822"/>
                </a:cubicBezTo>
                <a:cubicBezTo>
                  <a:pt x="4322718" y="643063"/>
                  <a:pt x="4332064" y="629732"/>
                  <a:pt x="4353059" y="618186"/>
                </a:cubicBezTo>
                <a:cubicBezTo>
                  <a:pt x="4365895" y="608977"/>
                  <a:pt x="4379296" y="602392"/>
                  <a:pt x="4391696" y="592428"/>
                </a:cubicBezTo>
                <a:cubicBezTo>
                  <a:pt x="4403476" y="579094"/>
                  <a:pt x="4414147" y="566521"/>
                  <a:pt x="4430333" y="553791"/>
                </a:cubicBezTo>
                <a:cubicBezTo>
                  <a:pt x="4442468" y="541899"/>
                  <a:pt x="4457427" y="538406"/>
                  <a:pt x="4468969" y="528034"/>
                </a:cubicBezTo>
                <a:cubicBezTo>
                  <a:pt x="4481226" y="514228"/>
                  <a:pt x="4494187" y="498795"/>
                  <a:pt x="4507606" y="489397"/>
                </a:cubicBezTo>
                <a:cubicBezTo>
                  <a:pt x="4519171" y="480916"/>
                  <a:pt x="4531887" y="478713"/>
                  <a:pt x="4546242" y="476518"/>
                </a:cubicBezTo>
                <a:cubicBezTo>
                  <a:pt x="4628301" y="464728"/>
                  <a:pt x="4788525" y="452190"/>
                  <a:pt x="4855335" y="450760"/>
                </a:cubicBezTo>
                <a:cubicBezTo>
                  <a:pt x="4964623" y="425555"/>
                  <a:pt x="4867223" y="434286"/>
                  <a:pt x="5035640" y="425003"/>
                </a:cubicBezTo>
                <a:cubicBezTo>
                  <a:pt x="5065255" y="420799"/>
                  <a:pt x="5085378" y="415969"/>
                  <a:pt x="5112913" y="412124"/>
                </a:cubicBezTo>
                <a:cubicBezTo>
                  <a:pt x="5127302" y="409513"/>
                  <a:pt x="5140403" y="404049"/>
                  <a:pt x="5151549" y="399245"/>
                </a:cubicBezTo>
                <a:cubicBezTo>
                  <a:pt x="5165394" y="392324"/>
                  <a:pt x="5190185" y="373487"/>
                  <a:pt x="5190186" y="373487"/>
                </a:cubicBezTo>
              </a:path>
            </a:pathLst>
          </a:custGeom>
          <a:noFill/>
          <a:ln w="50800">
            <a:solidFill>
              <a:schemeClr val="accent4">
                <a:lumMod val="20000"/>
                <a:lumOff val="80000"/>
                <a:alpha val="19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666995049">
                  <a:custGeom>
                    <a:avLst/>
                    <a:gdLst>
                      <a:gd name="connsiteX0" fmla="*/ 0 w 5190186"/>
                      <a:gd name="connsiteY0" fmla="*/ 1262129 h 1262129"/>
                      <a:gd name="connsiteX1" fmla="*/ 51516 w 5190186"/>
                      <a:gd name="connsiteY1" fmla="*/ 1068946 h 1262129"/>
                      <a:gd name="connsiteX2" fmla="*/ 128789 w 5190186"/>
                      <a:gd name="connsiteY2" fmla="*/ 978794 h 1262129"/>
                      <a:gd name="connsiteX3" fmla="*/ 296214 w 5190186"/>
                      <a:gd name="connsiteY3" fmla="*/ 862884 h 1262129"/>
                      <a:gd name="connsiteX4" fmla="*/ 553792 w 5190186"/>
                      <a:gd name="connsiteY4" fmla="*/ 721217 h 1262129"/>
                      <a:gd name="connsiteX5" fmla="*/ 734096 w 5190186"/>
                      <a:gd name="connsiteY5" fmla="*/ 656822 h 1262129"/>
                      <a:gd name="connsiteX6" fmla="*/ 965916 w 5190186"/>
                      <a:gd name="connsiteY6" fmla="*/ 682580 h 1262129"/>
                      <a:gd name="connsiteX7" fmla="*/ 1004552 w 5190186"/>
                      <a:gd name="connsiteY7" fmla="*/ 708338 h 1262129"/>
                      <a:gd name="connsiteX8" fmla="*/ 1056068 w 5190186"/>
                      <a:gd name="connsiteY8" fmla="*/ 746974 h 1262129"/>
                      <a:gd name="connsiteX9" fmla="*/ 1146220 w 5190186"/>
                      <a:gd name="connsiteY9" fmla="*/ 785611 h 1262129"/>
                      <a:gd name="connsiteX10" fmla="*/ 1287887 w 5190186"/>
                      <a:gd name="connsiteY10" fmla="*/ 746974 h 1262129"/>
                      <a:gd name="connsiteX11" fmla="*/ 1403797 w 5190186"/>
                      <a:gd name="connsiteY11" fmla="*/ 605307 h 1262129"/>
                      <a:gd name="connsiteX12" fmla="*/ 1468192 w 5190186"/>
                      <a:gd name="connsiteY12" fmla="*/ 489397 h 1262129"/>
                      <a:gd name="connsiteX13" fmla="*/ 1648496 w 5190186"/>
                      <a:gd name="connsiteY13" fmla="*/ 283335 h 1262129"/>
                      <a:gd name="connsiteX14" fmla="*/ 1777285 w 5190186"/>
                      <a:gd name="connsiteY14" fmla="*/ 206062 h 1262129"/>
                      <a:gd name="connsiteX15" fmla="*/ 1841679 w 5190186"/>
                      <a:gd name="connsiteY15" fmla="*/ 180304 h 1262129"/>
                      <a:gd name="connsiteX16" fmla="*/ 1996225 w 5190186"/>
                      <a:gd name="connsiteY16" fmla="*/ 141667 h 1262129"/>
                      <a:gd name="connsiteX17" fmla="*/ 2137893 w 5190186"/>
                      <a:gd name="connsiteY17" fmla="*/ 103031 h 1262129"/>
                      <a:gd name="connsiteX18" fmla="*/ 2228045 w 5190186"/>
                      <a:gd name="connsiteY18" fmla="*/ 90152 h 1262129"/>
                      <a:gd name="connsiteX19" fmla="*/ 2524259 w 5190186"/>
                      <a:gd name="connsiteY19" fmla="*/ 103031 h 1262129"/>
                      <a:gd name="connsiteX20" fmla="*/ 2601533 w 5190186"/>
                      <a:gd name="connsiteY20" fmla="*/ 115910 h 1262129"/>
                      <a:gd name="connsiteX21" fmla="*/ 2768958 w 5190186"/>
                      <a:gd name="connsiteY21" fmla="*/ 103031 h 1262129"/>
                      <a:gd name="connsiteX22" fmla="*/ 2871989 w 5190186"/>
                      <a:gd name="connsiteY22" fmla="*/ 77273 h 1262129"/>
                      <a:gd name="connsiteX23" fmla="*/ 2923504 w 5190186"/>
                      <a:gd name="connsiteY23" fmla="*/ 51515 h 1262129"/>
                      <a:gd name="connsiteX24" fmla="*/ 2987899 w 5190186"/>
                      <a:gd name="connsiteY24" fmla="*/ 38636 h 1262129"/>
                      <a:gd name="connsiteX25" fmla="*/ 3168203 w 5190186"/>
                      <a:gd name="connsiteY25" fmla="*/ 0 h 1262129"/>
                      <a:gd name="connsiteX26" fmla="*/ 3374265 w 5190186"/>
                      <a:gd name="connsiteY26" fmla="*/ 12879 h 1262129"/>
                      <a:gd name="connsiteX27" fmla="*/ 3464417 w 5190186"/>
                      <a:gd name="connsiteY27" fmla="*/ 64394 h 1262129"/>
                      <a:gd name="connsiteX28" fmla="*/ 3528811 w 5190186"/>
                      <a:gd name="connsiteY28" fmla="*/ 103031 h 1262129"/>
                      <a:gd name="connsiteX29" fmla="*/ 3631842 w 5190186"/>
                      <a:gd name="connsiteY29" fmla="*/ 193183 h 1262129"/>
                      <a:gd name="connsiteX30" fmla="*/ 3670479 w 5190186"/>
                      <a:gd name="connsiteY30" fmla="*/ 283335 h 1262129"/>
                      <a:gd name="connsiteX31" fmla="*/ 3683358 w 5190186"/>
                      <a:gd name="connsiteY31" fmla="*/ 321972 h 1262129"/>
                      <a:gd name="connsiteX32" fmla="*/ 3696237 w 5190186"/>
                      <a:gd name="connsiteY32" fmla="*/ 515155 h 1262129"/>
                      <a:gd name="connsiteX33" fmla="*/ 3709116 w 5190186"/>
                      <a:gd name="connsiteY33" fmla="*/ 553791 h 1262129"/>
                      <a:gd name="connsiteX34" fmla="*/ 3812147 w 5190186"/>
                      <a:gd name="connsiteY34" fmla="*/ 643943 h 1262129"/>
                      <a:gd name="connsiteX35" fmla="*/ 3863662 w 5190186"/>
                      <a:gd name="connsiteY35" fmla="*/ 669701 h 1262129"/>
                      <a:gd name="connsiteX36" fmla="*/ 3915178 w 5190186"/>
                      <a:gd name="connsiteY36" fmla="*/ 682580 h 1262129"/>
                      <a:gd name="connsiteX37" fmla="*/ 3953814 w 5190186"/>
                      <a:gd name="connsiteY37" fmla="*/ 695459 h 1262129"/>
                      <a:gd name="connsiteX38" fmla="*/ 4224271 w 5190186"/>
                      <a:gd name="connsiteY38" fmla="*/ 682580 h 1262129"/>
                      <a:gd name="connsiteX39" fmla="*/ 4301544 w 5190186"/>
                      <a:gd name="connsiteY39" fmla="*/ 656822 h 1262129"/>
                      <a:gd name="connsiteX40" fmla="*/ 4353059 w 5190186"/>
                      <a:gd name="connsiteY40" fmla="*/ 618186 h 1262129"/>
                      <a:gd name="connsiteX41" fmla="*/ 4391696 w 5190186"/>
                      <a:gd name="connsiteY41" fmla="*/ 592428 h 1262129"/>
                      <a:gd name="connsiteX42" fmla="*/ 4430333 w 5190186"/>
                      <a:gd name="connsiteY42" fmla="*/ 553791 h 1262129"/>
                      <a:gd name="connsiteX43" fmla="*/ 4468969 w 5190186"/>
                      <a:gd name="connsiteY43" fmla="*/ 528034 h 1262129"/>
                      <a:gd name="connsiteX44" fmla="*/ 4507606 w 5190186"/>
                      <a:gd name="connsiteY44" fmla="*/ 489397 h 1262129"/>
                      <a:gd name="connsiteX45" fmla="*/ 4546242 w 5190186"/>
                      <a:gd name="connsiteY45" fmla="*/ 476518 h 1262129"/>
                      <a:gd name="connsiteX46" fmla="*/ 4855335 w 5190186"/>
                      <a:gd name="connsiteY46" fmla="*/ 450760 h 1262129"/>
                      <a:gd name="connsiteX47" fmla="*/ 5035640 w 5190186"/>
                      <a:gd name="connsiteY47" fmla="*/ 425003 h 1262129"/>
                      <a:gd name="connsiteX48" fmla="*/ 5112913 w 5190186"/>
                      <a:gd name="connsiteY48" fmla="*/ 412124 h 1262129"/>
                      <a:gd name="connsiteX49" fmla="*/ 5151549 w 5190186"/>
                      <a:gd name="connsiteY49" fmla="*/ 399245 h 1262129"/>
                      <a:gd name="connsiteX50" fmla="*/ 5190186 w 5190186"/>
                      <a:gd name="connsiteY50" fmla="*/ 373487 h 1262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5190186" h="1262129">
                        <a:moveTo>
                          <a:pt x="0" y="1262129"/>
                        </a:moveTo>
                        <a:cubicBezTo>
                          <a:pt x="6544" y="1235955"/>
                          <a:pt x="39688" y="1098517"/>
                          <a:pt x="51516" y="1068946"/>
                        </a:cubicBezTo>
                        <a:cubicBezTo>
                          <a:pt x="63739" y="1038389"/>
                          <a:pt x="108699" y="996875"/>
                          <a:pt x="128789" y="978794"/>
                        </a:cubicBezTo>
                        <a:cubicBezTo>
                          <a:pt x="226164" y="891157"/>
                          <a:pt x="183648" y="932156"/>
                          <a:pt x="296214" y="862884"/>
                        </a:cubicBezTo>
                        <a:cubicBezTo>
                          <a:pt x="488585" y="744502"/>
                          <a:pt x="217324" y="889451"/>
                          <a:pt x="553792" y="721217"/>
                        </a:cubicBezTo>
                        <a:cubicBezTo>
                          <a:pt x="680181" y="658023"/>
                          <a:pt x="618947" y="676014"/>
                          <a:pt x="734096" y="656822"/>
                        </a:cubicBezTo>
                        <a:cubicBezTo>
                          <a:pt x="811369" y="665408"/>
                          <a:pt x="889540" y="668032"/>
                          <a:pt x="965916" y="682580"/>
                        </a:cubicBezTo>
                        <a:cubicBezTo>
                          <a:pt x="981121" y="685476"/>
                          <a:pt x="991957" y="699341"/>
                          <a:pt x="1004552" y="708338"/>
                        </a:cubicBezTo>
                        <a:cubicBezTo>
                          <a:pt x="1022019" y="720814"/>
                          <a:pt x="1037866" y="735598"/>
                          <a:pt x="1056068" y="746974"/>
                        </a:cubicBezTo>
                        <a:cubicBezTo>
                          <a:pt x="1092446" y="769710"/>
                          <a:pt x="1108659" y="773091"/>
                          <a:pt x="1146220" y="785611"/>
                        </a:cubicBezTo>
                        <a:cubicBezTo>
                          <a:pt x="1193442" y="772732"/>
                          <a:pt x="1247788" y="775043"/>
                          <a:pt x="1287887" y="746974"/>
                        </a:cubicBezTo>
                        <a:cubicBezTo>
                          <a:pt x="1337872" y="711985"/>
                          <a:pt x="1403797" y="605307"/>
                          <a:pt x="1403797" y="605307"/>
                        </a:cubicBezTo>
                        <a:cubicBezTo>
                          <a:pt x="1423229" y="547011"/>
                          <a:pt x="1416526" y="555825"/>
                          <a:pt x="1468192" y="489397"/>
                        </a:cubicBezTo>
                        <a:cubicBezTo>
                          <a:pt x="1500613" y="447713"/>
                          <a:pt x="1596511" y="314526"/>
                          <a:pt x="1648496" y="283335"/>
                        </a:cubicBezTo>
                        <a:cubicBezTo>
                          <a:pt x="1691426" y="257577"/>
                          <a:pt x="1730802" y="224656"/>
                          <a:pt x="1777285" y="206062"/>
                        </a:cubicBezTo>
                        <a:cubicBezTo>
                          <a:pt x="1798750" y="197476"/>
                          <a:pt x="1819583" y="187103"/>
                          <a:pt x="1841679" y="180304"/>
                        </a:cubicBezTo>
                        <a:cubicBezTo>
                          <a:pt x="1925286" y="154578"/>
                          <a:pt x="1928664" y="160969"/>
                          <a:pt x="1996225" y="141667"/>
                        </a:cubicBezTo>
                        <a:cubicBezTo>
                          <a:pt x="2008555" y="138144"/>
                          <a:pt x="2109771" y="108144"/>
                          <a:pt x="2137893" y="103031"/>
                        </a:cubicBezTo>
                        <a:cubicBezTo>
                          <a:pt x="2167759" y="97601"/>
                          <a:pt x="2197994" y="94445"/>
                          <a:pt x="2228045" y="90152"/>
                        </a:cubicBezTo>
                        <a:cubicBezTo>
                          <a:pt x="2326783" y="94445"/>
                          <a:pt x="2425662" y="96231"/>
                          <a:pt x="2524259" y="103031"/>
                        </a:cubicBezTo>
                        <a:cubicBezTo>
                          <a:pt x="2550310" y="104828"/>
                          <a:pt x="2575420" y="115910"/>
                          <a:pt x="2601533" y="115910"/>
                        </a:cubicBezTo>
                        <a:cubicBezTo>
                          <a:pt x="2657506" y="115910"/>
                          <a:pt x="2713150" y="107324"/>
                          <a:pt x="2768958" y="103031"/>
                        </a:cubicBezTo>
                        <a:cubicBezTo>
                          <a:pt x="2806752" y="95472"/>
                          <a:pt x="2837338" y="92124"/>
                          <a:pt x="2871989" y="77273"/>
                        </a:cubicBezTo>
                        <a:cubicBezTo>
                          <a:pt x="2889635" y="69710"/>
                          <a:pt x="2905291" y="57586"/>
                          <a:pt x="2923504" y="51515"/>
                        </a:cubicBezTo>
                        <a:cubicBezTo>
                          <a:pt x="2944271" y="44593"/>
                          <a:pt x="2966569" y="43558"/>
                          <a:pt x="2987899" y="38636"/>
                        </a:cubicBezTo>
                        <a:cubicBezTo>
                          <a:pt x="3154771" y="128"/>
                          <a:pt x="3027606" y="23433"/>
                          <a:pt x="3168203" y="0"/>
                        </a:cubicBezTo>
                        <a:cubicBezTo>
                          <a:pt x="3236890" y="4293"/>
                          <a:pt x="3305822" y="5674"/>
                          <a:pt x="3374265" y="12879"/>
                        </a:cubicBezTo>
                        <a:cubicBezTo>
                          <a:pt x="3415152" y="17183"/>
                          <a:pt x="3430680" y="41903"/>
                          <a:pt x="3464417" y="64394"/>
                        </a:cubicBezTo>
                        <a:cubicBezTo>
                          <a:pt x="3485245" y="78279"/>
                          <a:pt x="3508304" y="88676"/>
                          <a:pt x="3528811" y="103031"/>
                        </a:cubicBezTo>
                        <a:cubicBezTo>
                          <a:pt x="3581229" y="139723"/>
                          <a:pt x="3591129" y="152469"/>
                          <a:pt x="3631842" y="193183"/>
                        </a:cubicBezTo>
                        <a:cubicBezTo>
                          <a:pt x="3662046" y="283794"/>
                          <a:pt x="3622735" y="171934"/>
                          <a:pt x="3670479" y="283335"/>
                        </a:cubicBezTo>
                        <a:cubicBezTo>
                          <a:pt x="3675827" y="295813"/>
                          <a:pt x="3679065" y="309093"/>
                          <a:pt x="3683358" y="321972"/>
                        </a:cubicBezTo>
                        <a:cubicBezTo>
                          <a:pt x="3687651" y="386366"/>
                          <a:pt x="3689110" y="451012"/>
                          <a:pt x="3696237" y="515155"/>
                        </a:cubicBezTo>
                        <a:cubicBezTo>
                          <a:pt x="3697736" y="528647"/>
                          <a:pt x="3703045" y="541649"/>
                          <a:pt x="3709116" y="553791"/>
                        </a:cubicBezTo>
                        <a:cubicBezTo>
                          <a:pt x="3732728" y="601016"/>
                          <a:pt x="3760627" y="618182"/>
                          <a:pt x="3812147" y="643943"/>
                        </a:cubicBezTo>
                        <a:cubicBezTo>
                          <a:pt x="3829319" y="652529"/>
                          <a:pt x="3845686" y="662960"/>
                          <a:pt x="3863662" y="669701"/>
                        </a:cubicBezTo>
                        <a:cubicBezTo>
                          <a:pt x="3880235" y="675916"/>
                          <a:pt x="3898159" y="677717"/>
                          <a:pt x="3915178" y="682580"/>
                        </a:cubicBezTo>
                        <a:cubicBezTo>
                          <a:pt x="3928231" y="686309"/>
                          <a:pt x="3940935" y="691166"/>
                          <a:pt x="3953814" y="695459"/>
                        </a:cubicBezTo>
                        <a:cubicBezTo>
                          <a:pt x="4043966" y="691166"/>
                          <a:pt x="4134569" y="692547"/>
                          <a:pt x="4224271" y="682580"/>
                        </a:cubicBezTo>
                        <a:cubicBezTo>
                          <a:pt x="4251256" y="679582"/>
                          <a:pt x="4301544" y="656822"/>
                          <a:pt x="4301544" y="656822"/>
                        </a:cubicBezTo>
                        <a:cubicBezTo>
                          <a:pt x="4318716" y="643943"/>
                          <a:pt x="4335593" y="630662"/>
                          <a:pt x="4353059" y="618186"/>
                        </a:cubicBezTo>
                        <a:cubicBezTo>
                          <a:pt x="4365654" y="609189"/>
                          <a:pt x="4379805" y="602337"/>
                          <a:pt x="4391696" y="592428"/>
                        </a:cubicBezTo>
                        <a:cubicBezTo>
                          <a:pt x="4405688" y="580768"/>
                          <a:pt x="4416341" y="565451"/>
                          <a:pt x="4430333" y="553791"/>
                        </a:cubicBezTo>
                        <a:cubicBezTo>
                          <a:pt x="4442224" y="543882"/>
                          <a:pt x="4457078" y="537943"/>
                          <a:pt x="4468969" y="528034"/>
                        </a:cubicBezTo>
                        <a:cubicBezTo>
                          <a:pt x="4482961" y="516374"/>
                          <a:pt x="4492451" y="499500"/>
                          <a:pt x="4507606" y="489397"/>
                        </a:cubicBezTo>
                        <a:cubicBezTo>
                          <a:pt x="4518901" y="481867"/>
                          <a:pt x="4532851" y="478750"/>
                          <a:pt x="4546242" y="476518"/>
                        </a:cubicBezTo>
                        <a:cubicBezTo>
                          <a:pt x="4626265" y="463181"/>
                          <a:pt x="4789428" y="455154"/>
                          <a:pt x="4855335" y="450760"/>
                        </a:cubicBezTo>
                        <a:cubicBezTo>
                          <a:pt x="4960721" y="424414"/>
                          <a:pt x="4859955" y="446963"/>
                          <a:pt x="5035640" y="425003"/>
                        </a:cubicBezTo>
                        <a:cubicBezTo>
                          <a:pt x="5061551" y="421764"/>
                          <a:pt x="5087155" y="416417"/>
                          <a:pt x="5112913" y="412124"/>
                        </a:cubicBezTo>
                        <a:cubicBezTo>
                          <a:pt x="5125792" y="407831"/>
                          <a:pt x="5139407" y="405316"/>
                          <a:pt x="5151549" y="399245"/>
                        </a:cubicBezTo>
                        <a:cubicBezTo>
                          <a:pt x="5165393" y="392323"/>
                          <a:pt x="5190186" y="373487"/>
                          <a:pt x="5190186" y="373487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1DC40F9-A312-7737-7CF2-7C720E2C6AF5}"/>
              </a:ext>
            </a:extLst>
          </p:cNvPr>
          <p:cNvSpPr/>
          <p:nvPr/>
        </p:nvSpPr>
        <p:spPr>
          <a:xfrm>
            <a:off x="3876541" y="5434885"/>
            <a:ext cx="5228822" cy="1236371"/>
          </a:xfrm>
          <a:custGeom>
            <a:avLst/>
            <a:gdLst>
              <a:gd name="connsiteX0" fmla="*/ 0 w 5228822"/>
              <a:gd name="connsiteY0" fmla="*/ 1236371 h 1236371"/>
              <a:gd name="connsiteX1" fmla="*/ 51515 w 5228822"/>
              <a:gd name="connsiteY1" fmla="*/ 1094704 h 1236371"/>
              <a:gd name="connsiteX2" fmla="*/ 103031 w 5228822"/>
              <a:gd name="connsiteY2" fmla="*/ 1043188 h 1236371"/>
              <a:gd name="connsiteX3" fmla="*/ 141667 w 5228822"/>
              <a:gd name="connsiteY3" fmla="*/ 953036 h 1236371"/>
              <a:gd name="connsiteX4" fmla="*/ 180304 w 5228822"/>
              <a:gd name="connsiteY4" fmla="*/ 901521 h 1236371"/>
              <a:gd name="connsiteX5" fmla="*/ 231820 w 5228822"/>
              <a:gd name="connsiteY5" fmla="*/ 811369 h 1236371"/>
              <a:gd name="connsiteX6" fmla="*/ 270456 w 5228822"/>
              <a:gd name="connsiteY6" fmla="*/ 721216 h 1236371"/>
              <a:gd name="connsiteX7" fmla="*/ 296214 w 5228822"/>
              <a:gd name="connsiteY7" fmla="*/ 631064 h 1236371"/>
              <a:gd name="connsiteX8" fmla="*/ 386366 w 5228822"/>
              <a:gd name="connsiteY8" fmla="*/ 476518 h 1236371"/>
              <a:gd name="connsiteX9" fmla="*/ 437882 w 5228822"/>
              <a:gd name="connsiteY9" fmla="*/ 399245 h 1236371"/>
              <a:gd name="connsiteX10" fmla="*/ 476518 w 5228822"/>
              <a:gd name="connsiteY10" fmla="*/ 386366 h 1236371"/>
              <a:gd name="connsiteX11" fmla="*/ 579549 w 5228822"/>
              <a:gd name="connsiteY11" fmla="*/ 360608 h 1236371"/>
              <a:gd name="connsiteX12" fmla="*/ 746974 w 5228822"/>
              <a:gd name="connsiteY12" fmla="*/ 373487 h 1236371"/>
              <a:gd name="connsiteX13" fmla="*/ 785611 w 5228822"/>
              <a:gd name="connsiteY13" fmla="*/ 399245 h 1236371"/>
              <a:gd name="connsiteX14" fmla="*/ 875763 w 5228822"/>
              <a:gd name="connsiteY14" fmla="*/ 489397 h 1236371"/>
              <a:gd name="connsiteX15" fmla="*/ 953036 w 5228822"/>
              <a:gd name="connsiteY15" fmla="*/ 592428 h 1236371"/>
              <a:gd name="connsiteX16" fmla="*/ 978794 w 5228822"/>
              <a:gd name="connsiteY16" fmla="*/ 631064 h 1236371"/>
              <a:gd name="connsiteX17" fmla="*/ 1017431 w 5228822"/>
              <a:gd name="connsiteY17" fmla="*/ 669701 h 1236371"/>
              <a:gd name="connsiteX18" fmla="*/ 1081825 w 5228822"/>
              <a:gd name="connsiteY18" fmla="*/ 772732 h 1236371"/>
              <a:gd name="connsiteX19" fmla="*/ 1120462 w 5228822"/>
              <a:gd name="connsiteY19" fmla="*/ 811369 h 1236371"/>
              <a:gd name="connsiteX20" fmla="*/ 1184856 w 5228822"/>
              <a:gd name="connsiteY20" fmla="*/ 927278 h 1236371"/>
              <a:gd name="connsiteX21" fmla="*/ 1223493 w 5228822"/>
              <a:gd name="connsiteY21" fmla="*/ 953036 h 1236371"/>
              <a:gd name="connsiteX22" fmla="*/ 1300766 w 5228822"/>
              <a:gd name="connsiteY22" fmla="*/ 1030309 h 1236371"/>
              <a:gd name="connsiteX23" fmla="*/ 1390918 w 5228822"/>
              <a:gd name="connsiteY23" fmla="*/ 1094704 h 1236371"/>
              <a:gd name="connsiteX24" fmla="*/ 1455313 w 5228822"/>
              <a:gd name="connsiteY24" fmla="*/ 1107583 h 1236371"/>
              <a:gd name="connsiteX25" fmla="*/ 1648496 w 5228822"/>
              <a:gd name="connsiteY25" fmla="*/ 1094704 h 1236371"/>
              <a:gd name="connsiteX26" fmla="*/ 1687132 w 5228822"/>
              <a:gd name="connsiteY26" fmla="*/ 1056067 h 1236371"/>
              <a:gd name="connsiteX27" fmla="*/ 1712890 w 5228822"/>
              <a:gd name="connsiteY27" fmla="*/ 965915 h 1236371"/>
              <a:gd name="connsiteX28" fmla="*/ 1764405 w 5228822"/>
              <a:gd name="connsiteY28" fmla="*/ 862884 h 1236371"/>
              <a:gd name="connsiteX29" fmla="*/ 1828800 w 5228822"/>
              <a:gd name="connsiteY29" fmla="*/ 695459 h 1236371"/>
              <a:gd name="connsiteX30" fmla="*/ 1867436 w 5228822"/>
              <a:gd name="connsiteY30" fmla="*/ 618185 h 1236371"/>
              <a:gd name="connsiteX31" fmla="*/ 1918952 w 5228822"/>
              <a:gd name="connsiteY31" fmla="*/ 553791 h 1236371"/>
              <a:gd name="connsiteX32" fmla="*/ 1970467 w 5228822"/>
              <a:gd name="connsiteY32" fmla="*/ 502276 h 1236371"/>
              <a:gd name="connsiteX33" fmla="*/ 2021983 w 5228822"/>
              <a:gd name="connsiteY33" fmla="*/ 476518 h 1236371"/>
              <a:gd name="connsiteX34" fmla="*/ 2189408 w 5228822"/>
              <a:gd name="connsiteY34" fmla="*/ 489397 h 1236371"/>
              <a:gd name="connsiteX35" fmla="*/ 2240924 w 5228822"/>
              <a:gd name="connsiteY35" fmla="*/ 528033 h 1236371"/>
              <a:gd name="connsiteX36" fmla="*/ 2331076 w 5228822"/>
              <a:gd name="connsiteY36" fmla="*/ 579549 h 1236371"/>
              <a:gd name="connsiteX37" fmla="*/ 2485622 w 5228822"/>
              <a:gd name="connsiteY37" fmla="*/ 566670 h 1236371"/>
              <a:gd name="connsiteX38" fmla="*/ 2562896 w 5228822"/>
              <a:gd name="connsiteY38" fmla="*/ 540912 h 1236371"/>
              <a:gd name="connsiteX39" fmla="*/ 2807594 w 5228822"/>
              <a:gd name="connsiteY39" fmla="*/ 528033 h 1236371"/>
              <a:gd name="connsiteX40" fmla="*/ 3142445 w 5228822"/>
              <a:gd name="connsiteY40" fmla="*/ 489397 h 1236371"/>
              <a:gd name="connsiteX41" fmla="*/ 3206839 w 5228822"/>
              <a:gd name="connsiteY41" fmla="*/ 386366 h 1236371"/>
              <a:gd name="connsiteX42" fmla="*/ 3245476 w 5228822"/>
              <a:gd name="connsiteY42" fmla="*/ 334850 h 1236371"/>
              <a:gd name="connsiteX43" fmla="*/ 3271234 w 5228822"/>
              <a:gd name="connsiteY43" fmla="*/ 283335 h 1236371"/>
              <a:gd name="connsiteX44" fmla="*/ 3309870 w 5228822"/>
              <a:gd name="connsiteY44" fmla="*/ 244698 h 1236371"/>
              <a:gd name="connsiteX45" fmla="*/ 3361386 w 5228822"/>
              <a:gd name="connsiteY45" fmla="*/ 167425 h 1236371"/>
              <a:gd name="connsiteX46" fmla="*/ 3400022 w 5228822"/>
              <a:gd name="connsiteY46" fmla="*/ 128788 h 1236371"/>
              <a:gd name="connsiteX47" fmla="*/ 3438659 w 5228822"/>
              <a:gd name="connsiteY47" fmla="*/ 103030 h 1236371"/>
              <a:gd name="connsiteX48" fmla="*/ 3490174 w 5228822"/>
              <a:gd name="connsiteY48" fmla="*/ 64394 h 1236371"/>
              <a:gd name="connsiteX49" fmla="*/ 3567448 w 5228822"/>
              <a:gd name="connsiteY49" fmla="*/ 12878 h 1236371"/>
              <a:gd name="connsiteX50" fmla="*/ 3631842 w 5228822"/>
              <a:gd name="connsiteY50" fmla="*/ 0 h 1236371"/>
              <a:gd name="connsiteX51" fmla="*/ 3902298 w 5228822"/>
              <a:gd name="connsiteY51" fmla="*/ 12878 h 1236371"/>
              <a:gd name="connsiteX52" fmla="*/ 3940935 w 5228822"/>
              <a:gd name="connsiteY52" fmla="*/ 64394 h 1236371"/>
              <a:gd name="connsiteX53" fmla="*/ 3966693 w 5228822"/>
              <a:gd name="connsiteY53" fmla="*/ 154546 h 1236371"/>
              <a:gd name="connsiteX54" fmla="*/ 3953814 w 5228822"/>
              <a:gd name="connsiteY54" fmla="*/ 618185 h 1236371"/>
              <a:gd name="connsiteX55" fmla="*/ 3940935 w 5228822"/>
              <a:gd name="connsiteY55" fmla="*/ 682580 h 1236371"/>
              <a:gd name="connsiteX56" fmla="*/ 3953814 w 5228822"/>
              <a:gd name="connsiteY56" fmla="*/ 940157 h 1236371"/>
              <a:gd name="connsiteX57" fmla="*/ 3979572 w 5228822"/>
              <a:gd name="connsiteY57" fmla="*/ 978794 h 1236371"/>
              <a:gd name="connsiteX58" fmla="*/ 4018208 w 5228822"/>
              <a:gd name="connsiteY58" fmla="*/ 1017430 h 1236371"/>
              <a:gd name="connsiteX59" fmla="*/ 4146997 w 5228822"/>
              <a:gd name="connsiteY59" fmla="*/ 1056067 h 1236371"/>
              <a:gd name="connsiteX60" fmla="*/ 4301544 w 5228822"/>
              <a:gd name="connsiteY60" fmla="*/ 1043188 h 1236371"/>
              <a:gd name="connsiteX61" fmla="*/ 4340180 w 5228822"/>
              <a:gd name="connsiteY61" fmla="*/ 1004552 h 1236371"/>
              <a:gd name="connsiteX62" fmla="*/ 4378817 w 5228822"/>
              <a:gd name="connsiteY62" fmla="*/ 978794 h 1236371"/>
              <a:gd name="connsiteX63" fmla="*/ 4404574 w 5228822"/>
              <a:gd name="connsiteY63" fmla="*/ 940157 h 1236371"/>
              <a:gd name="connsiteX64" fmla="*/ 4443211 w 5228822"/>
              <a:gd name="connsiteY64" fmla="*/ 914400 h 1236371"/>
              <a:gd name="connsiteX65" fmla="*/ 4456090 w 5228822"/>
              <a:gd name="connsiteY65" fmla="*/ 875763 h 1236371"/>
              <a:gd name="connsiteX66" fmla="*/ 4546242 w 5228822"/>
              <a:gd name="connsiteY66" fmla="*/ 785611 h 1236371"/>
              <a:gd name="connsiteX67" fmla="*/ 4572000 w 5228822"/>
              <a:gd name="connsiteY67" fmla="*/ 746974 h 1236371"/>
              <a:gd name="connsiteX68" fmla="*/ 4932608 w 5228822"/>
              <a:gd name="connsiteY68" fmla="*/ 682580 h 1236371"/>
              <a:gd name="connsiteX69" fmla="*/ 5164428 w 5228822"/>
              <a:gd name="connsiteY69" fmla="*/ 656822 h 1236371"/>
              <a:gd name="connsiteX70" fmla="*/ 5190186 w 5228822"/>
              <a:gd name="connsiteY70" fmla="*/ 579549 h 1236371"/>
              <a:gd name="connsiteX71" fmla="*/ 5203065 w 5228822"/>
              <a:gd name="connsiteY71" fmla="*/ 540912 h 1236371"/>
              <a:gd name="connsiteX72" fmla="*/ 5228822 w 5228822"/>
              <a:gd name="connsiteY72" fmla="*/ 502276 h 1236371"/>
              <a:gd name="connsiteX73" fmla="*/ 5215944 w 5228822"/>
              <a:gd name="connsiteY73" fmla="*/ 206061 h 1236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5228822" h="1236371" extrusionOk="0">
                <a:moveTo>
                  <a:pt x="0" y="1236371"/>
                </a:moveTo>
                <a:cubicBezTo>
                  <a:pt x="6701" y="1196651"/>
                  <a:pt x="20619" y="1132849"/>
                  <a:pt x="51515" y="1094704"/>
                </a:cubicBezTo>
                <a:cubicBezTo>
                  <a:pt x="63636" y="1076732"/>
                  <a:pt x="81666" y="1060840"/>
                  <a:pt x="103031" y="1043188"/>
                </a:cubicBezTo>
                <a:cubicBezTo>
                  <a:pt x="116136" y="1005409"/>
                  <a:pt x="119632" y="990966"/>
                  <a:pt x="141667" y="953036"/>
                </a:cubicBezTo>
                <a:cubicBezTo>
                  <a:pt x="154611" y="934094"/>
                  <a:pt x="168832" y="918922"/>
                  <a:pt x="180304" y="901521"/>
                </a:cubicBezTo>
                <a:cubicBezTo>
                  <a:pt x="210284" y="858893"/>
                  <a:pt x="206468" y="861333"/>
                  <a:pt x="231820" y="811369"/>
                </a:cubicBezTo>
                <a:cubicBezTo>
                  <a:pt x="267632" y="699876"/>
                  <a:pt x="225932" y="814070"/>
                  <a:pt x="270456" y="721216"/>
                </a:cubicBezTo>
                <a:cubicBezTo>
                  <a:pt x="290747" y="676797"/>
                  <a:pt x="274828" y="679837"/>
                  <a:pt x="296214" y="631064"/>
                </a:cubicBezTo>
                <a:cubicBezTo>
                  <a:pt x="347544" y="519312"/>
                  <a:pt x="328541" y="558911"/>
                  <a:pt x="386366" y="476518"/>
                </a:cubicBezTo>
                <a:cubicBezTo>
                  <a:pt x="399347" y="448187"/>
                  <a:pt x="405218" y="409183"/>
                  <a:pt x="437882" y="399245"/>
                </a:cubicBezTo>
                <a:cubicBezTo>
                  <a:pt x="451048" y="394508"/>
                  <a:pt x="463244" y="388916"/>
                  <a:pt x="476518" y="386366"/>
                </a:cubicBezTo>
                <a:cubicBezTo>
                  <a:pt x="510671" y="377051"/>
                  <a:pt x="579549" y="360608"/>
                  <a:pt x="579549" y="360608"/>
                </a:cubicBezTo>
                <a:cubicBezTo>
                  <a:pt x="636770" y="362830"/>
                  <a:pt x="692232" y="366446"/>
                  <a:pt x="746974" y="373487"/>
                </a:cubicBezTo>
                <a:cubicBezTo>
                  <a:pt x="765227" y="376862"/>
                  <a:pt x="773210" y="390616"/>
                  <a:pt x="785611" y="399245"/>
                </a:cubicBezTo>
                <a:cubicBezTo>
                  <a:pt x="819164" y="426059"/>
                  <a:pt x="852054" y="460452"/>
                  <a:pt x="875763" y="489397"/>
                </a:cubicBezTo>
                <a:cubicBezTo>
                  <a:pt x="949441" y="588135"/>
                  <a:pt x="868113" y="464191"/>
                  <a:pt x="953036" y="592428"/>
                </a:cubicBezTo>
                <a:cubicBezTo>
                  <a:pt x="963192" y="604879"/>
                  <a:pt x="968090" y="620146"/>
                  <a:pt x="978794" y="631064"/>
                </a:cubicBezTo>
                <a:cubicBezTo>
                  <a:pt x="990696" y="644505"/>
                  <a:pt x="1006832" y="654928"/>
                  <a:pt x="1017431" y="669701"/>
                </a:cubicBezTo>
                <a:cubicBezTo>
                  <a:pt x="1035239" y="700580"/>
                  <a:pt x="1059985" y="748021"/>
                  <a:pt x="1081825" y="772732"/>
                </a:cubicBezTo>
                <a:cubicBezTo>
                  <a:pt x="1095284" y="786955"/>
                  <a:pt x="1107192" y="795687"/>
                  <a:pt x="1120462" y="811369"/>
                </a:cubicBezTo>
                <a:cubicBezTo>
                  <a:pt x="1125962" y="855631"/>
                  <a:pt x="1150647" y="909842"/>
                  <a:pt x="1184856" y="927278"/>
                </a:cubicBezTo>
                <a:cubicBezTo>
                  <a:pt x="1200732" y="937319"/>
                  <a:pt x="1207643" y="939188"/>
                  <a:pt x="1223493" y="953036"/>
                </a:cubicBezTo>
                <a:cubicBezTo>
                  <a:pt x="1299555" y="1037242"/>
                  <a:pt x="1231059" y="967674"/>
                  <a:pt x="1300766" y="1030309"/>
                </a:cubicBezTo>
                <a:cubicBezTo>
                  <a:pt x="1347801" y="1069958"/>
                  <a:pt x="1330138" y="1076289"/>
                  <a:pt x="1390918" y="1094704"/>
                </a:cubicBezTo>
                <a:cubicBezTo>
                  <a:pt x="1414050" y="1098123"/>
                  <a:pt x="1433205" y="1102837"/>
                  <a:pt x="1455313" y="1107583"/>
                </a:cubicBezTo>
                <a:cubicBezTo>
                  <a:pt x="1512537" y="1108818"/>
                  <a:pt x="1588184" y="1110397"/>
                  <a:pt x="1648496" y="1094704"/>
                </a:cubicBezTo>
                <a:cubicBezTo>
                  <a:pt x="1666714" y="1090805"/>
                  <a:pt x="1676197" y="1072948"/>
                  <a:pt x="1687132" y="1056067"/>
                </a:cubicBezTo>
                <a:cubicBezTo>
                  <a:pt x="1699191" y="1041517"/>
                  <a:pt x="1708907" y="977020"/>
                  <a:pt x="1712890" y="965915"/>
                </a:cubicBezTo>
                <a:cubicBezTo>
                  <a:pt x="1727686" y="927425"/>
                  <a:pt x="1753083" y="897601"/>
                  <a:pt x="1764405" y="862884"/>
                </a:cubicBezTo>
                <a:cubicBezTo>
                  <a:pt x="1791656" y="779075"/>
                  <a:pt x="1789979" y="780986"/>
                  <a:pt x="1828800" y="695459"/>
                </a:cubicBezTo>
                <a:cubicBezTo>
                  <a:pt x="1840677" y="668979"/>
                  <a:pt x="1855750" y="646607"/>
                  <a:pt x="1867436" y="618185"/>
                </a:cubicBezTo>
                <a:cubicBezTo>
                  <a:pt x="1883051" y="590830"/>
                  <a:pt x="1900189" y="575181"/>
                  <a:pt x="1918952" y="553791"/>
                </a:cubicBezTo>
                <a:cubicBezTo>
                  <a:pt x="1934946" y="536354"/>
                  <a:pt x="1948231" y="515660"/>
                  <a:pt x="1970467" y="502276"/>
                </a:cubicBezTo>
                <a:cubicBezTo>
                  <a:pt x="1984602" y="488037"/>
                  <a:pt x="2006050" y="486785"/>
                  <a:pt x="2021983" y="476518"/>
                </a:cubicBezTo>
                <a:cubicBezTo>
                  <a:pt x="2073077" y="488187"/>
                  <a:pt x="2135962" y="473113"/>
                  <a:pt x="2189408" y="489397"/>
                </a:cubicBezTo>
                <a:cubicBezTo>
                  <a:pt x="2208046" y="493017"/>
                  <a:pt x="2226320" y="514644"/>
                  <a:pt x="2240924" y="528033"/>
                </a:cubicBezTo>
                <a:cubicBezTo>
                  <a:pt x="2283576" y="558031"/>
                  <a:pt x="2280956" y="554034"/>
                  <a:pt x="2331076" y="579549"/>
                </a:cubicBezTo>
                <a:cubicBezTo>
                  <a:pt x="2386801" y="569203"/>
                  <a:pt x="2433013" y="580779"/>
                  <a:pt x="2485622" y="566670"/>
                </a:cubicBezTo>
                <a:cubicBezTo>
                  <a:pt x="2511407" y="560006"/>
                  <a:pt x="2535089" y="543502"/>
                  <a:pt x="2562896" y="540912"/>
                </a:cubicBezTo>
                <a:cubicBezTo>
                  <a:pt x="2642258" y="516826"/>
                  <a:pt x="2709826" y="512899"/>
                  <a:pt x="2807594" y="528033"/>
                </a:cubicBezTo>
                <a:cubicBezTo>
                  <a:pt x="2983901" y="472991"/>
                  <a:pt x="2872629" y="522002"/>
                  <a:pt x="3142445" y="489397"/>
                </a:cubicBezTo>
                <a:cubicBezTo>
                  <a:pt x="3245084" y="346616"/>
                  <a:pt x="3123359" y="528418"/>
                  <a:pt x="3206839" y="386366"/>
                </a:cubicBezTo>
                <a:cubicBezTo>
                  <a:pt x="3219684" y="365924"/>
                  <a:pt x="3237825" y="354527"/>
                  <a:pt x="3245476" y="334850"/>
                </a:cubicBezTo>
                <a:cubicBezTo>
                  <a:pt x="3255893" y="318806"/>
                  <a:pt x="3259856" y="299223"/>
                  <a:pt x="3271234" y="283335"/>
                </a:cubicBezTo>
                <a:cubicBezTo>
                  <a:pt x="3285275" y="267619"/>
                  <a:pt x="3299925" y="256036"/>
                  <a:pt x="3309870" y="244698"/>
                </a:cubicBezTo>
                <a:cubicBezTo>
                  <a:pt x="3329461" y="218617"/>
                  <a:pt x="3337923" y="190123"/>
                  <a:pt x="3361386" y="167425"/>
                </a:cubicBezTo>
                <a:cubicBezTo>
                  <a:pt x="3375627" y="152494"/>
                  <a:pt x="3384892" y="137345"/>
                  <a:pt x="3400022" y="128788"/>
                </a:cubicBezTo>
                <a:cubicBezTo>
                  <a:pt x="3413802" y="120479"/>
                  <a:pt x="3426132" y="111677"/>
                  <a:pt x="3438659" y="103030"/>
                </a:cubicBezTo>
                <a:cubicBezTo>
                  <a:pt x="3456427" y="90691"/>
                  <a:pt x="3471953" y="76633"/>
                  <a:pt x="3490174" y="64394"/>
                </a:cubicBezTo>
                <a:cubicBezTo>
                  <a:pt x="3513882" y="45206"/>
                  <a:pt x="3539727" y="24287"/>
                  <a:pt x="3567448" y="12878"/>
                </a:cubicBezTo>
                <a:cubicBezTo>
                  <a:pt x="3593182" y="3823"/>
                  <a:pt x="3620802" y="93"/>
                  <a:pt x="3631842" y="0"/>
                </a:cubicBezTo>
                <a:cubicBezTo>
                  <a:pt x="3724076" y="-10426"/>
                  <a:pt x="3799174" y="-6010"/>
                  <a:pt x="3902298" y="12878"/>
                </a:cubicBezTo>
                <a:cubicBezTo>
                  <a:pt x="3924272" y="16481"/>
                  <a:pt x="3928540" y="44958"/>
                  <a:pt x="3940935" y="64394"/>
                </a:cubicBezTo>
                <a:cubicBezTo>
                  <a:pt x="3949449" y="78268"/>
                  <a:pt x="3964684" y="142790"/>
                  <a:pt x="3966693" y="154546"/>
                </a:cubicBezTo>
                <a:cubicBezTo>
                  <a:pt x="3940752" y="311524"/>
                  <a:pt x="3948574" y="481336"/>
                  <a:pt x="3953814" y="618185"/>
                </a:cubicBezTo>
                <a:cubicBezTo>
                  <a:pt x="3953363" y="639099"/>
                  <a:pt x="3942202" y="661308"/>
                  <a:pt x="3940935" y="682580"/>
                </a:cubicBezTo>
                <a:cubicBezTo>
                  <a:pt x="3938555" y="773307"/>
                  <a:pt x="3948170" y="854451"/>
                  <a:pt x="3953814" y="940157"/>
                </a:cubicBezTo>
                <a:cubicBezTo>
                  <a:pt x="3953447" y="953588"/>
                  <a:pt x="3969221" y="967055"/>
                  <a:pt x="3979572" y="978794"/>
                </a:cubicBezTo>
                <a:cubicBezTo>
                  <a:pt x="3987845" y="993956"/>
                  <a:pt x="4003724" y="1005798"/>
                  <a:pt x="4018208" y="1017430"/>
                </a:cubicBezTo>
                <a:cubicBezTo>
                  <a:pt x="4042159" y="1032703"/>
                  <a:pt x="4114080" y="1047143"/>
                  <a:pt x="4146997" y="1056067"/>
                </a:cubicBezTo>
                <a:cubicBezTo>
                  <a:pt x="4199887" y="1054218"/>
                  <a:pt x="4257544" y="1064100"/>
                  <a:pt x="4301544" y="1043188"/>
                </a:cubicBezTo>
                <a:cubicBezTo>
                  <a:pt x="4318205" y="1040016"/>
                  <a:pt x="4326416" y="1015560"/>
                  <a:pt x="4340180" y="1004552"/>
                </a:cubicBezTo>
                <a:cubicBezTo>
                  <a:pt x="4350387" y="995830"/>
                  <a:pt x="4364033" y="985015"/>
                  <a:pt x="4378817" y="978794"/>
                </a:cubicBezTo>
                <a:cubicBezTo>
                  <a:pt x="4389858" y="964150"/>
                  <a:pt x="4390601" y="951025"/>
                  <a:pt x="4404574" y="940157"/>
                </a:cubicBezTo>
                <a:cubicBezTo>
                  <a:pt x="4415966" y="927357"/>
                  <a:pt x="4433628" y="925333"/>
                  <a:pt x="4443211" y="914400"/>
                </a:cubicBezTo>
                <a:cubicBezTo>
                  <a:pt x="4450776" y="902881"/>
                  <a:pt x="4446965" y="887858"/>
                  <a:pt x="4456090" y="875763"/>
                </a:cubicBezTo>
                <a:cubicBezTo>
                  <a:pt x="4484152" y="822737"/>
                  <a:pt x="4497734" y="819999"/>
                  <a:pt x="4546242" y="785611"/>
                </a:cubicBezTo>
                <a:cubicBezTo>
                  <a:pt x="4552303" y="773153"/>
                  <a:pt x="4562498" y="757072"/>
                  <a:pt x="4572000" y="746974"/>
                </a:cubicBezTo>
                <a:cubicBezTo>
                  <a:pt x="4697249" y="649693"/>
                  <a:pt x="4738905" y="694097"/>
                  <a:pt x="4932608" y="682580"/>
                </a:cubicBezTo>
                <a:cubicBezTo>
                  <a:pt x="5020424" y="679205"/>
                  <a:pt x="5129181" y="721535"/>
                  <a:pt x="5164428" y="656822"/>
                </a:cubicBezTo>
                <a:cubicBezTo>
                  <a:pt x="5179738" y="621317"/>
                  <a:pt x="5185928" y="604010"/>
                  <a:pt x="5190186" y="579549"/>
                </a:cubicBezTo>
                <a:cubicBezTo>
                  <a:pt x="5192275" y="568099"/>
                  <a:pt x="5197050" y="553062"/>
                  <a:pt x="5203065" y="540912"/>
                </a:cubicBezTo>
                <a:cubicBezTo>
                  <a:pt x="5203118" y="534540"/>
                  <a:pt x="5214257" y="520315"/>
                  <a:pt x="5228822" y="502276"/>
                </a:cubicBezTo>
                <a:cubicBezTo>
                  <a:pt x="5211781" y="299357"/>
                  <a:pt x="5213472" y="380516"/>
                  <a:pt x="5215944" y="206061"/>
                </a:cubicBezTo>
              </a:path>
            </a:pathLst>
          </a:custGeom>
          <a:noFill/>
          <a:ln w="50800">
            <a:solidFill>
              <a:schemeClr val="accent4">
                <a:lumMod val="20000"/>
                <a:lumOff val="80000"/>
                <a:alpha val="19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698843547">
                  <a:custGeom>
                    <a:avLst/>
                    <a:gdLst>
                      <a:gd name="connsiteX0" fmla="*/ 0 w 5228822"/>
                      <a:gd name="connsiteY0" fmla="*/ 1236371 h 1236371"/>
                      <a:gd name="connsiteX1" fmla="*/ 51515 w 5228822"/>
                      <a:gd name="connsiteY1" fmla="*/ 1094704 h 1236371"/>
                      <a:gd name="connsiteX2" fmla="*/ 103031 w 5228822"/>
                      <a:gd name="connsiteY2" fmla="*/ 1043188 h 1236371"/>
                      <a:gd name="connsiteX3" fmla="*/ 141667 w 5228822"/>
                      <a:gd name="connsiteY3" fmla="*/ 953036 h 1236371"/>
                      <a:gd name="connsiteX4" fmla="*/ 180304 w 5228822"/>
                      <a:gd name="connsiteY4" fmla="*/ 901521 h 1236371"/>
                      <a:gd name="connsiteX5" fmla="*/ 231820 w 5228822"/>
                      <a:gd name="connsiteY5" fmla="*/ 811369 h 1236371"/>
                      <a:gd name="connsiteX6" fmla="*/ 270456 w 5228822"/>
                      <a:gd name="connsiteY6" fmla="*/ 721216 h 1236371"/>
                      <a:gd name="connsiteX7" fmla="*/ 296214 w 5228822"/>
                      <a:gd name="connsiteY7" fmla="*/ 631064 h 1236371"/>
                      <a:gd name="connsiteX8" fmla="*/ 386366 w 5228822"/>
                      <a:gd name="connsiteY8" fmla="*/ 476518 h 1236371"/>
                      <a:gd name="connsiteX9" fmla="*/ 437882 w 5228822"/>
                      <a:gd name="connsiteY9" fmla="*/ 399245 h 1236371"/>
                      <a:gd name="connsiteX10" fmla="*/ 476518 w 5228822"/>
                      <a:gd name="connsiteY10" fmla="*/ 386366 h 1236371"/>
                      <a:gd name="connsiteX11" fmla="*/ 579549 w 5228822"/>
                      <a:gd name="connsiteY11" fmla="*/ 360608 h 1236371"/>
                      <a:gd name="connsiteX12" fmla="*/ 746974 w 5228822"/>
                      <a:gd name="connsiteY12" fmla="*/ 373487 h 1236371"/>
                      <a:gd name="connsiteX13" fmla="*/ 785611 w 5228822"/>
                      <a:gd name="connsiteY13" fmla="*/ 399245 h 1236371"/>
                      <a:gd name="connsiteX14" fmla="*/ 875763 w 5228822"/>
                      <a:gd name="connsiteY14" fmla="*/ 489397 h 1236371"/>
                      <a:gd name="connsiteX15" fmla="*/ 953036 w 5228822"/>
                      <a:gd name="connsiteY15" fmla="*/ 592428 h 1236371"/>
                      <a:gd name="connsiteX16" fmla="*/ 978794 w 5228822"/>
                      <a:gd name="connsiteY16" fmla="*/ 631064 h 1236371"/>
                      <a:gd name="connsiteX17" fmla="*/ 1017431 w 5228822"/>
                      <a:gd name="connsiteY17" fmla="*/ 669701 h 1236371"/>
                      <a:gd name="connsiteX18" fmla="*/ 1081825 w 5228822"/>
                      <a:gd name="connsiteY18" fmla="*/ 772732 h 1236371"/>
                      <a:gd name="connsiteX19" fmla="*/ 1120462 w 5228822"/>
                      <a:gd name="connsiteY19" fmla="*/ 811369 h 1236371"/>
                      <a:gd name="connsiteX20" fmla="*/ 1184856 w 5228822"/>
                      <a:gd name="connsiteY20" fmla="*/ 927278 h 1236371"/>
                      <a:gd name="connsiteX21" fmla="*/ 1223493 w 5228822"/>
                      <a:gd name="connsiteY21" fmla="*/ 953036 h 1236371"/>
                      <a:gd name="connsiteX22" fmla="*/ 1300766 w 5228822"/>
                      <a:gd name="connsiteY22" fmla="*/ 1030309 h 1236371"/>
                      <a:gd name="connsiteX23" fmla="*/ 1390918 w 5228822"/>
                      <a:gd name="connsiteY23" fmla="*/ 1094704 h 1236371"/>
                      <a:gd name="connsiteX24" fmla="*/ 1455313 w 5228822"/>
                      <a:gd name="connsiteY24" fmla="*/ 1107583 h 1236371"/>
                      <a:gd name="connsiteX25" fmla="*/ 1648496 w 5228822"/>
                      <a:gd name="connsiteY25" fmla="*/ 1094704 h 1236371"/>
                      <a:gd name="connsiteX26" fmla="*/ 1687132 w 5228822"/>
                      <a:gd name="connsiteY26" fmla="*/ 1056067 h 1236371"/>
                      <a:gd name="connsiteX27" fmla="*/ 1712890 w 5228822"/>
                      <a:gd name="connsiteY27" fmla="*/ 965915 h 1236371"/>
                      <a:gd name="connsiteX28" fmla="*/ 1764405 w 5228822"/>
                      <a:gd name="connsiteY28" fmla="*/ 862884 h 1236371"/>
                      <a:gd name="connsiteX29" fmla="*/ 1828800 w 5228822"/>
                      <a:gd name="connsiteY29" fmla="*/ 695459 h 1236371"/>
                      <a:gd name="connsiteX30" fmla="*/ 1867436 w 5228822"/>
                      <a:gd name="connsiteY30" fmla="*/ 618185 h 1236371"/>
                      <a:gd name="connsiteX31" fmla="*/ 1918952 w 5228822"/>
                      <a:gd name="connsiteY31" fmla="*/ 553791 h 1236371"/>
                      <a:gd name="connsiteX32" fmla="*/ 1970467 w 5228822"/>
                      <a:gd name="connsiteY32" fmla="*/ 502276 h 1236371"/>
                      <a:gd name="connsiteX33" fmla="*/ 2021983 w 5228822"/>
                      <a:gd name="connsiteY33" fmla="*/ 476518 h 1236371"/>
                      <a:gd name="connsiteX34" fmla="*/ 2189408 w 5228822"/>
                      <a:gd name="connsiteY34" fmla="*/ 489397 h 1236371"/>
                      <a:gd name="connsiteX35" fmla="*/ 2240924 w 5228822"/>
                      <a:gd name="connsiteY35" fmla="*/ 528033 h 1236371"/>
                      <a:gd name="connsiteX36" fmla="*/ 2331076 w 5228822"/>
                      <a:gd name="connsiteY36" fmla="*/ 579549 h 1236371"/>
                      <a:gd name="connsiteX37" fmla="*/ 2485622 w 5228822"/>
                      <a:gd name="connsiteY37" fmla="*/ 566670 h 1236371"/>
                      <a:gd name="connsiteX38" fmla="*/ 2562896 w 5228822"/>
                      <a:gd name="connsiteY38" fmla="*/ 540912 h 1236371"/>
                      <a:gd name="connsiteX39" fmla="*/ 2807594 w 5228822"/>
                      <a:gd name="connsiteY39" fmla="*/ 528033 h 1236371"/>
                      <a:gd name="connsiteX40" fmla="*/ 3142445 w 5228822"/>
                      <a:gd name="connsiteY40" fmla="*/ 489397 h 1236371"/>
                      <a:gd name="connsiteX41" fmla="*/ 3206839 w 5228822"/>
                      <a:gd name="connsiteY41" fmla="*/ 386366 h 1236371"/>
                      <a:gd name="connsiteX42" fmla="*/ 3245476 w 5228822"/>
                      <a:gd name="connsiteY42" fmla="*/ 334850 h 1236371"/>
                      <a:gd name="connsiteX43" fmla="*/ 3271234 w 5228822"/>
                      <a:gd name="connsiteY43" fmla="*/ 283335 h 1236371"/>
                      <a:gd name="connsiteX44" fmla="*/ 3309870 w 5228822"/>
                      <a:gd name="connsiteY44" fmla="*/ 244698 h 1236371"/>
                      <a:gd name="connsiteX45" fmla="*/ 3361386 w 5228822"/>
                      <a:gd name="connsiteY45" fmla="*/ 167425 h 1236371"/>
                      <a:gd name="connsiteX46" fmla="*/ 3400022 w 5228822"/>
                      <a:gd name="connsiteY46" fmla="*/ 128788 h 1236371"/>
                      <a:gd name="connsiteX47" fmla="*/ 3438659 w 5228822"/>
                      <a:gd name="connsiteY47" fmla="*/ 103030 h 1236371"/>
                      <a:gd name="connsiteX48" fmla="*/ 3490174 w 5228822"/>
                      <a:gd name="connsiteY48" fmla="*/ 64394 h 1236371"/>
                      <a:gd name="connsiteX49" fmla="*/ 3567448 w 5228822"/>
                      <a:gd name="connsiteY49" fmla="*/ 12878 h 1236371"/>
                      <a:gd name="connsiteX50" fmla="*/ 3631842 w 5228822"/>
                      <a:gd name="connsiteY50" fmla="*/ 0 h 1236371"/>
                      <a:gd name="connsiteX51" fmla="*/ 3902298 w 5228822"/>
                      <a:gd name="connsiteY51" fmla="*/ 12878 h 1236371"/>
                      <a:gd name="connsiteX52" fmla="*/ 3940935 w 5228822"/>
                      <a:gd name="connsiteY52" fmla="*/ 64394 h 1236371"/>
                      <a:gd name="connsiteX53" fmla="*/ 3966693 w 5228822"/>
                      <a:gd name="connsiteY53" fmla="*/ 154546 h 1236371"/>
                      <a:gd name="connsiteX54" fmla="*/ 3953814 w 5228822"/>
                      <a:gd name="connsiteY54" fmla="*/ 618185 h 1236371"/>
                      <a:gd name="connsiteX55" fmla="*/ 3940935 w 5228822"/>
                      <a:gd name="connsiteY55" fmla="*/ 682580 h 1236371"/>
                      <a:gd name="connsiteX56" fmla="*/ 3953814 w 5228822"/>
                      <a:gd name="connsiteY56" fmla="*/ 940157 h 1236371"/>
                      <a:gd name="connsiteX57" fmla="*/ 3979572 w 5228822"/>
                      <a:gd name="connsiteY57" fmla="*/ 978794 h 1236371"/>
                      <a:gd name="connsiteX58" fmla="*/ 4018208 w 5228822"/>
                      <a:gd name="connsiteY58" fmla="*/ 1017430 h 1236371"/>
                      <a:gd name="connsiteX59" fmla="*/ 4146997 w 5228822"/>
                      <a:gd name="connsiteY59" fmla="*/ 1056067 h 1236371"/>
                      <a:gd name="connsiteX60" fmla="*/ 4301544 w 5228822"/>
                      <a:gd name="connsiteY60" fmla="*/ 1043188 h 1236371"/>
                      <a:gd name="connsiteX61" fmla="*/ 4340180 w 5228822"/>
                      <a:gd name="connsiteY61" fmla="*/ 1004552 h 1236371"/>
                      <a:gd name="connsiteX62" fmla="*/ 4378817 w 5228822"/>
                      <a:gd name="connsiteY62" fmla="*/ 978794 h 1236371"/>
                      <a:gd name="connsiteX63" fmla="*/ 4404574 w 5228822"/>
                      <a:gd name="connsiteY63" fmla="*/ 940157 h 1236371"/>
                      <a:gd name="connsiteX64" fmla="*/ 4443211 w 5228822"/>
                      <a:gd name="connsiteY64" fmla="*/ 914400 h 1236371"/>
                      <a:gd name="connsiteX65" fmla="*/ 4456090 w 5228822"/>
                      <a:gd name="connsiteY65" fmla="*/ 875763 h 1236371"/>
                      <a:gd name="connsiteX66" fmla="*/ 4546242 w 5228822"/>
                      <a:gd name="connsiteY66" fmla="*/ 785611 h 1236371"/>
                      <a:gd name="connsiteX67" fmla="*/ 4572000 w 5228822"/>
                      <a:gd name="connsiteY67" fmla="*/ 746974 h 1236371"/>
                      <a:gd name="connsiteX68" fmla="*/ 4932608 w 5228822"/>
                      <a:gd name="connsiteY68" fmla="*/ 682580 h 1236371"/>
                      <a:gd name="connsiteX69" fmla="*/ 5164428 w 5228822"/>
                      <a:gd name="connsiteY69" fmla="*/ 656822 h 1236371"/>
                      <a:gd name="connsiteX70" fmla="*/ 5190186 w 5228822"/>
                      <a:gd name="connsiteY70" fmla="*/ 579549 h 1236371"/>
                      <a:gd name="connsiteX71" fmla="*/ 5203065 w 5228822"/>
                      <a:gd name="connsiteY71" fmla="*/ 540912 h 1236371"/>
                      <a:gd name="connsiteX72" fmla="*/ 5228822 w 5228822"/>
                      <a:gd name="connsiteY72" fmla="*/ 502276 h 1236371"/>
                      <a:gd name="connsiteX73" fmla="*/ 5215944 w 5228822"/>
                      <a:gd name="connsiteY73" fmla="*/ 206061 h 1236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</a:cxnLst>
                    <a:rect l="l" t="t" r="r" b="b"/>
                    <a:pathLst>
                      <a:path w="5228822" h="1236371">
                        <a:moveTo>
                          <a:pt x="0" y="1236371"/>
                        </a:moveTo>
                        <a:cubicBezTo>
                          <a:pt x="11129" y="1197422"/>
                          <a:pt x="24008" y="1131380"/>
                          <a:pt x="51515" y="1094704"/>
                        </a:cubicBezTo>
                        <a:cubicBezTo>
                          <a:pt x="66086" y="1075276"/>
                          <a:pt x="85859" y="1060360"/>
                          <a:pt x="103031" y="1043188"/>
                        </a:cubicBezTo>
                        <a:cubicBezTo>
                          <a:pt x="115550" y="1005633"/>
                          <a:pt x="118935" y="989408"/>
                          <a:pt x="141667" y="953036"/>
                        </a:cubicBezTo>
                        <a:cubicBezTo>
                          <a:pt x="153043" y="934834"/>
                          <a:pt x="167828" y="918988"/>
                          <a:pt x="180304" y="901521"/>
                        </a:cubicBezTo>
                        <a:cubicBezTo>
                          <a:pt x="210642" y="859048"/>
                          <a:pt x="206667" y="861673"/>
                          <a:pt x="231820" y="811369"/>
                        </a:cubicBezTo>
                        <a:cubicBezTo>
                          <a:pt x="258620" y="704159"/>
                          <a:pt x="225987" y="810152"/>
                          <a:pt x="270456" y="721216"/>
                        </a:cubicBezTo>
                        <a:cubicBezTo>
                          <a:pt x="292353" y="677422"/>
                          <a:pt x="275582" y="680581"/>
                          <a:pt x="296214" y="631064"/>
                        </a:cubicBezTo>
                        <a:cubicBezTo>
                          <a:pt x="342981" y="518822"/>
                          <a:pt x="332711" y="553167"/>
                          <a:pt x="386366" y="476518"/>
                        </a:cubicBezTo>
                        <a:cubicBezTo>
                          <a:pt x="404119" y="451157"/>
                          <a:pt x="408514" y="409035"/>
                          <a:pt x="437882" y="399245"/>
                        </a:cubicBezTo>
                        <a:cubicBezTo>
                          <a:pt x="450761" y="394952"/>
                          <a:pt x="463421" y="389938"/>
                          <a:pt x="476518" y="386366"/>
                        </a:cubicBezTo>
                        <a:cubicBezTo>
                          <a:pt x="510671" y="377051"/>
                          <a:pt x="579549" y="360608"/>
                          <a:pt x="579549" y="360608"/>
                        </a:cubicBezTo>
                        <a:cubicBezTo>
                          <a:pt x="635357" y="364901"/>
                          <a:pt x="691960" y="363172"/>
                          <a:pt x="746974" y="373487"/>
                        </a:cubicBezTo>
                        <a:cubicBezTo>
                          <a:pt x="762188" y="376340"/>
                          <a:pt x="774106" y="388890"/>
                          <a:pt x="785611" y="399245"/>
                        </a:cubicBezTo>
                        <a:cubicBezTo>
                          <a:pt x="817200" y="427675"/>
                          <a:pt x="852189" y="454037"/>
                          <a:pt x="875763" y="489397"/>
                        </a:cubicBezTo>
                        <a:cubicBezTo>
                          <a:pt x="933995" y="576743"/>
                          <a:pt x="861259" y="470059"/>
                          <a:pt x="953036" y="592428"/>
                        </a:cubicBezTo>
                        <a:cubicBezTo>
                          <a:pt x="962323" y="604811"/>
                          <a:pt x="968885" y="619173"/>
                          <a:pt x="978794" y="631064"/>
                        </a:cubicBezTo>
                        <a:cubicBezTo>
                          <a:pt x="990454" y="645056"/>
                          <a:pt x="1006503" y="655130"/>
                          <a:pt x="1017431" y="669701"/>
                        </a:cubicBezTo>
                        <a:cubicBezTo>
                          <a:pt x="1036287" y="694842"/>
                          <a:pt x="1059337" y="745747"/>
                          <a:pt x="1081825" y="772732"/>
                        </a:cubicBezTo>
                        <a:cubicBezTo>
                          <a:pt x="1093485" y="786724"/>
                          <a:pt x="1107583" y="798490"/>
                          <a:pt x="1120462" y="811369"/>
                        </a:cubicBezTo>
                        <a:cubicBezTo>
                          <a:pt x="1133883" y="851630"/>
                          <a:pt x="1146899" y="901974"/>
                          <a:pt x="1184856" y="927278"/>
                        </a:cubicBezTo>
                        <a:lnTo>
                          <a:pt x="1223493" y="953036"/>
                        </a:lnTo>
                        <a:cubicBezTo>
                          <a:pt x="1297531" y="1051756"/>
                          <a:pt x="1225437" y="967536"/>
                          <a:pt x="1300766" y="1030309"/>
                        </a:cubicBezTo>
                        <a:cubicBezTo>
                          <a:pt x="1348941" y="1070454"/>
                          <a:pt x="1327369" y="1073521"/>
                          <a:pt x="1390918" y="1094704"/>
                        </a:cubicBezTo>
                        <a:cubicBezTo>
                          <a:pt x="1411685" y="1101626"/>
                          <a:pt x="1433848" y="1103290"/>
                          <a:pt x="1455313" y="1107583"/>
                        </a:cubicBezTo>
                        <a:cubicBezTo>
                          <a:pt x="1519707" y="1103290"/>
                          <a:pt x="1585496" y="1108704"/>
                          <a:pt x="1648496" y="1094704"/>
                        </a:cubicBezTo>
                        <a:cubicBezTo>
                          <a:pt x="1666276" y="1090753"/>
                          <a:pt x="1677029" y="1071222"/>
                          <a:pt x="1687132" y="1056067"/>
                        </a:cubicBezTo>
                        <a:cubicBezTo>
                          <a:pt x="1696864" y="1041469"/>
                          <a:pt x="1708119" y="977365"/>
                          <a:pt x="1712890" y="965915"/>
                        </a:cubicBezTo>
                        <a:cubicBezTo>
                          <a:pt x="1727658" y="930471"/>
                          <a:pt x="1752263" y="899311"/>
                          <a:pt x="1764405" y="862884"/>
                        </a:cubicBezTo>
                        <a:cubicBezTo>
                          <a:pt x="1792310" y="779171"/>
                          <a:pt x="1789332" y="780973"/>
                          <a:pt x="1828800" y="695459"/>
                        </a:cubicBezTo>
                        <a:cubicBezTo>
                          <a:pt x="1840868" y="669311"/>
                          <a:pt x="1851975" y="642481"/>
                          <a:pt x="1867436" y="618185"/>
                        </a:cubicBezTo>
                        <a:cubicBezTo>
                          <a:pt x="1882194" y="594994"/>
                          <a:pt x="1900690" y="574336"/>
                          <a:pt x="1918952" y="553791"/>
                        </a:cubicBezTo>
                        <a:cubicBezTo>
                          <a:pt x="1935086" y="535641"/>
                          <a:pt x="1951039" y="516847"/>
                          <a:pt x="1970467" y="502276"/>
                        </a:cubicBezTo>
                        <a:cubicBezTo>
                          <a:pt x="1985826" y="490757"/>
                          <a:pt x="2004811" y="485104"/>
                          <a:pt x="2021983" y="476518"/>
                        </a:cubicBezTo>
                        <a:cubicBezTo>
                          <a:pt x="2077791" y="480811"/>
                          <a:pt x="2134923" y="476577"/>
                          <a:pt x="2189408" y="489397"/>
                        </a:cubicBezTo>
                        <a:cubicBezTo>
                          <a:pt x="2210302" y="494313"/>
                          <a:pt x="2223457" y="515557"/>
                          <a:pt x="2240924" y="528033"/>
                        </a:cubicBezTo>
                        <a:cubicBezTo>
                          <a:pt x="2283404" y="558376"/>
                          <a:pt x="2280762" y="554392"/>
                          <a:pt x="2331076" y="579549"/>
                        </a:cubicBezTo>
                        <a:cubicBezTo>
                          <a:pt x="2382591" y="575256"/>
                          <a:pt x="2434631" y="575168"/>
                          <a:pt x="2485622" y="566670"/>
                        </a:cubicBezTo>
                        <a:cubicBezTo>
                          <a:pt x="2512404" y="562206"/>
                          <a:pt x="2535782" y="542339"/>
                          <a:pt x="2562896" y="540912"/>
                        </a:cubicBezTo>
                        <a:lnTo>
                          <a:pt x="2807594" y="528033"/>
                        </a:lnTo>
                        <a:cubicBezTo>
                          <a:pt x="2985707" y="483506"/>
                          <a:pt x="2875279" y="504240"/>
                          <a:pt x="3142445" y="489397"/>
                        </a:cubicBezTo>
                        <a:cubicBezTo>
                          <a:pt x="3251899" y="343458"/>
                          <a:pt x="3118446" y="527795"/>
                          <a:pt x="3206839" y="386366"/>
                        </a:cubicBezTo>
                        <a:cubicBezTo>
                          <a:pt x="3218215" y="368164"/>
                          <a:pt x="3234099" y="353052"/>
                          <a:pt x="3245476" y="334850"/>
                        </a:cubicBezTo>
                        <a:cubicBezTo>
                          <a:pt x="3255651" y="318570"/>
                          <a:pt x="3260075" y="298958"/>
                          <a:pt x="3271234" y="283335"/>
                        </a:cubicBezTo>
                        <a:cubicBezTo>
                          <a:pt x="3281820" y="268514"/>
                          <a:pt x="3298688" y="259075"/>
                          <a:pt x="3309870" y="244698"/>
                        </a:cubicBezTo>
                        <a:cubicBezTo>
                          <a:pt x="3328876" y="220262"/>
                          <a:pt x="3339496" y="189315"/>
                          <a:pt x="3361386" y="167425"/>
                        </a:cubicBezTo>
                        <a:cubicBezTo>
                          <a:pt x="3374265" y="154546"/>
                          <a:pt x="3386030" y="140448"/>
                          <a:pt x="3400022" y="128788"/>
                        </a:cubicBezTo>
                        <a:cubicBezTo>
                          <a:pt x="3411913" y="118879"/>
                          <a:pt x="3426064" y="112027"/>
                          <a:pt x="3438659" y="103030"/>
                        </a:cubicBezTo>
                        <a:cubicBezTo>
                          <a:pt x="3456125" y="90554"/>
                          <a:pt x="3472590" y="76703"/>
                          <a:pt x="3490174" y="64394"/>
                        </a:cubicBezTo>
                        <a:cubicBezTo>
                          <a:pt x="3515535" y="46641"/>
                          <a:pt x="3537092" y="18949"/>
                          <a:pt x="3567448" y="12878"/>
                        </a:cubicBezTo>
                        <a:lnTo>
                          <a:pt x="3631842" y="0"/>
                        </a:lnTo>
                        <a:cubicBezTo>
                          <a:pt x="3721994" y="4293"/>
                          <a:pt x="3813941" y="-5530"/>
                          <a:pt x="3902298" y="12878"/>
                        </a:cubicBezTo>
                        <a:cubicBezTo>
                          <a:pt x="3923312" y="17256"/>
                          <a:pt x="3930285" y="45757"/>
                          <a:pt x="3940935" y="64394"/>
                        </a:cubicBezTo>
                        <a:cubicBezTo>
                          <a:pt x="3949147" y="78765"/>
                          <a:pt x="3963905" y="143393"/>
                          <a:pt x="3966693" y="154546"/>
                        </a:cubicBezTo>
                        <a:cubicBezTo>
                          <a:pt x="3962400" y="309092"/>
                          <a:pt x="3961347" y="463763"/>
                          <a:pt x="3953814" y="618185"/>
                        </a:cubicBezTo>
                        <a:cubicBezTo>
                          <a:pt x="3952747" y="640049"/>
                          <a:pt x="3940935" y="660690"/>
                          <a:pt x="3940935" y="682580"/>
                        </a:cubicBezTo>
                        <a:cubicBezTo>
                          <a:pt x="3940935" y="768546"/>
                          <a:pt x="3942695" y="854913"/>
                          <a:pt x="3953814" y="940157"/>
                        </a:cubicBezTo>
                        <a:cubicBezTo>
                          <a:pt x="3955816" y="955506"/>
                          <a:pt x="3969663" y="966903"/>
                          <a:pt x="3979572" y="978794"/>
                        </a:cubicBezTo>
                        <a:cubicBezTo>
                          <a:pt x="3991232" y="992786"/>
                          <a:pt x="4002287" y="1008585"/>
                          <a:pt x="4018208" y="1017430"/>
                        </a:cubicBezTo>
                        <a:cubicBezTo>
                          <a:pt x="4043862" y="1031682"/>
                          <a:pt x="4113740" y="1047753"/>
                          <a:pt x="4146997" y="1056067"/>
                        </a:cubicBezTo>
                        <a:cubicBezTo>
                          <a:pt x="4198513" y="1051774"/>
                          <a:pt x="4251595" y="1056508"/>
                          <a:pt x="4301544" y="1043188"/>
                        </a:cubicBezTo>
                        <a:cubicBezTo>
                          <a:pt x="4319142" y="1038495"/>
                          <a:pt x="4326188" y="1016212"/>
                          <a:pt x="4340180" y="1004552"/>
                        </a:cubicBezTo>
                        <a:cubicBezTo>
                          <a:pt x="4352071" y="994643"/>
                          <a:pt x="4365938" y="987380"/>
                          <a:pt x="4378817" y="978794"/>
                        </a:cubicBezTo>
                        <a:cubicBezTo>
                          <a:pt x="4387403" y="965915"/>
                          <a:pt x="4393629" y="951102"/>
                          <a:pt x="4404574" y="940157"/>
                        </a:cubicBezTo>
                        <a:cubicBezTo>
                          <a:pt x="4415519" y="929212"/>
                          <a:pt x="4433542" y="926487"/>
                          <a:pt x="4443211" y="914400"/>
                        </a:cubicBezTo>
                        <a:cubicBezTo>
                          <a:pt x="4451692" y="903799"/>
                          <a:pt x="4449355" y="887550"/>
                          <a:pt x="4456090" y="875763"/>
                        </a:cubicBezTo>
                        <a:cubicBezTo>
                          <a:pt x="4486141" y="823174"/>
                          <a:pt x="4499019" y="821028"/>
                          <a:pt x="4546242" y="785611"/>
                        </a:cubicBezTo>
                        <a:cubicBezTo>
                          <a:pt x="4554828" y="772732"/>
                          <a:pt x="4560351" y="757167"/>
                          <a:pt x="4572000" y="746974"/>
                        </a:cubicBezTo>
                        <a:cubicBezTo>
                          <a:pt x="4688774" y="644797"/>
                          <a:pt x="4737952" y="691428"/>
                          <a:pt x="4932608" y="682580"/>
                        </a:cubicBezTo>
                        <a:cubicBezTo>
                          <a:pt x="5009881" y="673994"/>
                          <a:pt x="5139841" y="730581"/>
                          <a:pt x="5164428" y="656822"/>
                        </a:cubicBezTo>
                        <a:lnTo>
                          <a:pt x="5190186" y="579549"/>
                        </a:lnTo>
                        <a:cubicBezTo>
                          <a:pt x="5194479" y="566670"/>
                          <a:pt x="5195535" y="552208"/>
                          <a:pt x="5203065" y="540912"/>
                        </a:cubicBezTo>
                        <a:lnTo>
                          <a:pt x="5228822" y="502276"/>
                        </a:lnTo>
                        <a:cubicBezTo>
                          <a:pt x="5212023" y="300669"/>
                          <a:pt x="5215944" y="399423"/>
                          <a:pt x="5215944" y="206061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28E525C-5675-8DAB-563D-DCFFD533E018}"/>
              </a:ext>
            </a:extLst>
          </p:cNvPr>
          <p:cNvSpPr/>
          <p:nvPr/>
        </p:nvSpPr>
        <p:spPr>
          <a:xfrm>
            <a:off x="3747752" y="5125792"/>
            <a:ext cx="5293217" cy="1056067"/>
          </a:xfrm>
          <a:custGeom>
            <a:avLst/>
            <a:gdLst>
              <a:gd name="connsiteX0" fmla="*/ 0 w 5293217"/>
              <a:gd name="connsiteY0" fmla="*/ 0 h 1056067"/>
              <a:gd name="connsiteX1" fmla="*/ 455618 w 5293217"/>
              <a:gd name="connsiteY1" fmla="*/ 38636 h 1056067"/>
              <a:gd name="connsiteX2" fmla="*/ 603024 w 5293217"/>
              <a:gd name="connsiteY2" fmla="*/ 51515 h 1056067"/>
              <a:gd name="connsiteX3" fmla="*/ 857635 w 5293217"/>
              <a:gd name="connsiteY3" fmla="*/ 77273 h 1056067"/>
              <a:gd name="connsiteX4" fmla="*/ 1072044 w 5293217"/>
              <a:gd name="connsiteY4" fmla="*/ 115909 h 1056067"/>
              <a:gd name="connsiteX5" fmla="*/ 1192649 w 5293217"/>
              <a:gd name="connsiteY5" fmla="*/ 128788 h 1056067"/>
              <a:gd name="connsiteX6" fmla="*/ 1380256 w 5293217"/>
              <a:gd name="connsiteY6" fmla="*/ 154546 h 1056067"/>
              <a:gd name="connsiteX7" fmla="*/ 1447258 w 5293217"/>
              <a:gd name="connsiteY7" fmla="*/ 167425 h 1056067"/>
              <a:gd name="connsiteX8" fmla="*/ 1835875 w 5293217"/>
              <a:gd name="connsiteY8" fmla="*/ 180304 h 1056067"/>
              <a:gd name="connsiteX9" fmla="*/ 2184289 w 5293217"/>
              <a:gd name="connsiteY9" fmla="*/ 193183 h 1056067"/>
              <a:gd name="connsiteX10" fmla="*/ 2358496 w 5293217"/>
              <a:gd name="connsiteY10" fmla="*/ 218940 h 1056067"/>
              <a:gd name="connsiteX11" fmla="*/ 2438900 w 5293217"/>
              <a:gd name="connsiteY11" fmla="*/ 244698 h 1056067"/>
              <a:gd name="connsiteX12" fmla="*/ 2492502 w 5293217"/>
              <a:gd name="connsiteY12" fmla="*/ 283335 h 1056067"/>
              <a:gd name="connsiteX13" fmla="*/ 2626507 w 5293217"/>
              <a:gd name="connsiteY13" fmla="*/ 360608 h 1056067"/>
              <a:gd name="connsiteX14" fmla="*/ 2760513 w 5293217"/>
              <a:gd name="connsiteY14" fmla="*/ 450760 h 1056067"/>
              <a:gd name="connsiteX15" fmla="*/ 2921319 w 5293217"/>
              <a:gd name="connsiteY15" fmla="*/ 437881 h 1056067"/>
              <a:gd name="connsiteX16" fmla="*/ 2961521 w 5293217"/>
              <a:gd name="connsiteY16" fmla="*/ 412123 h 1056067"/>
              <a:gd name="connsiteX17" fmla="*/ 3028523 w 5293217"/>
              <a:gd name="connsiteY17" fmla="*/ 373487 h 1056067"/>
              <a:gd name="connsiteX18" fmla="*/ 3082126 w 5293217"/>
              <a:gd name="connsiteY18" fmla="*/ 334850 h 1056067"/>
              <a:gd name="connsiteX19" fmla="*/ 3162529 w 5293217"/>
              <a:gd name="connsiteY19" fmla="*/ 309093 h 1056067"/>
              <a:gd name="connsiteX20" fmla="*/ 3202731 w 5293217"/>
              <a:gd name="connsiteY20" fmla="*/ 296214 h 1056067"/>
              <a:gd name="connsiteX21" fmla="*/ 3242932 w 5293217"/>
              <a:gd name="connsiteY21" fmla="*/ 283335 h 1056067"/>
              <a:gd name="connsiteX22" fmla="*/ 3336737 w 5293217"/>
              <a:gd name="connsiteY22" fmla="*/ 270456 h 1056067"/>
              <a:gd name="connsiteX23" fmla="*/ 3443941 w 5293217"/>
              <a:gd name="connsiteY23" fmla="*/ 283335 h 1056067"/>
              <a:gd name="connsiteX24" fmla="*/ 3524344 w 5293217"/>
              <a:gd name="connsiteY24" fmla="*/ 309093 h 1056067"/>
              <a:gd name="connsiteX25" fmla="*/ 3993363 w 5293217"/>
              <a:gd name="connsiteY25" fmla="*/ 334850 h 1056067"/>
              <a:gd name="connsiteX26" fmla="*/ 4006764 w 5293217"/>
              <a:gd name="connsiteY26" fmla="*/ 373487 h 1056067"/>
              <a:gd name="connsiteX27" fmla="*/ 4033565 w 5293217"/>
              <a:gd name="connsiteY27" fmla="*/ 437881 h 1056067"/>
              <a:gd name="connsiteX28" fmla="*/ 4046966 w 5293217"/>
              <a:gd name="connsiteY28" fmla="*/ 489397 h 1056067"/>
              <a:gd name="connsiteX29" fmla="*/ 4073767 w 5293217"/>
              <a:gd name="connsiteY29" fmla="*/ 566670 h 1056067"/>
              <a:gd name="connsiteX30" fmla="*/ 4100567 w 5293217"/>
              <a:gd name="connsiteY30" fmla="*/ 656822 h 1056067"/>
              <a:gd name="connsiteX31" fmla="*/ 4113968 w 5293217"/>
              <a:gd name="connsiteY31" fmla="*/ 746974 h 1056067"/>
              <a:gd name="connsiteX32" fmla="*/ 4140769 w 5293217"/>
              <a:gd name="connsiteY32" fmla="*/ 862884 h 1056067"/>
              <a:gd name="connsiteX33" fmla="*/ 4194371 w 5293217"/>
              <a:gd name="connsiteY33" fmla="*/ 1030309 h 1056067"/>
              <a:gd name="connsiteX34" fmla="*/ 4234573 w 5293217"/>
              <a:gd name="connsiteY34" fmla="*/ 1056067 h 1056067"/>
              <a:gd name="connsiteX35" fmla="*/ 4288176 w 5293217"/>
              <a:gd name="connsiteY35" fmla="*/ 1030309 h 1056067"/>
              <a:gd name="connsiteX36" fmla="*/ 4328377 w 5293217"/>
              <a:gd name="connsiteY36" fmla="*/ 1004552 h 1056067"/>
              <a:gd name="connsiteX37" fmla="*/ 4368579 w 5293217"/>
              <a:gd name="connsiteY37" fmla="*/ 991673 h 1056067"/>
              <a:gd name="connsiteX38" fmla="*/ 4448982 w 5293217"/>
              <a:gd name="connsiteY38" fmla="*/ 940157 h 1056067"/>
              <a:gd name="connsiteX39" fmla="*/ 4529385 w 5293217"/>
              <a:gd name="connsiteY39" fmla="*/ 850005 h 1056067"/>
              <a:gd name="connsiteX40" fmla="*/ 4556186 w 5293217"/>
              <a:gd name="connsiteY40" fmla="*/ 798490 h 1056067"/>
              <a:gd name="connsiteX41" fmla="*/ 4569587 w 5293217"/>
              <a:gd name="connsiteY41" fmla="*/ 759853 h 1056067"/>
              <a:gd name="connsiteX42" fmla="*/ 4609789 w 5293217"/>
              <a:gd name="connsiteY42" fmla="*/ 708338 h 1056067"/>
              <a:gd name="connsiteX43" fmla="*/ 4636589 w 5293217"/>
              <a:gd name="connsiteY43" fmla="*/ 669701 h 1056067"/>
              <a:gd name="connsiteX44" fmla="*/ 4663391 w 5293217"/>
              <a:gd name="connsiteY44" fmla="*/ 618185 h 1056067"/>
              <a:gd name="connsiteX45" fmla="*/ 4703593 w 5293217"/>
              <a:gd name="connsiteY45" fmla="*/ 592428 h 1056067"/>
              <a:gd name="connsiteX46" fmla="*/ 4730393 w 5293217"/>
              <a:gd name="connsiteY46" fmla="*/ 553791 h 1056067"/>
              <a:gd name="connsiteX47" fmla="*/ 4797397 w 5293217"/>
              <a:gd name="connsiteY47" fmla="*/ 515154 h 1056067"/>
              <a:gd name="connsiteX48" fmla="*/ 4891200 w 5293217"/>
              <a:gd name="connsiteY48" fmla="*/ 489397 h 1056067"/>
              <a:gd name="connsiteX49" fmla="*/ 5052006 w 5293217"/>
              <a:gd name="connsiteY49" fmla="*/ 502276 h 1056067"/>
              <a:gd name="connsiteX50" fmla="*/ 5132410 w 5293217"/>
              <a:gd name="connsiteY50" fmla="*/ 476518 h 1056067"/>
              <a:gd name="connsiteX51" fmla="*/ 5293217 w 5293217"/>
              <a:gd name="connsiteY51" fmla="*/ 450760 h 105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293217" h="1056067" extrusionOk="0">
                <a:moveTo>
                  <a:pt x="0" y="0"/>
                </a:moveTo>
                <a:cubicBezTo>
                  <a:pt x="288120" y="3125"/>
                  <a:pt x="88915" y="5510"/>
                  <a:pt x="455618" y="38636"/>
                </a:cubicBezTo>
                <a:cubicBezTo>
                  <a:pt x="495870" y="37178"/>
                  <a:pt x="568488" y="54813"/>
                  <a:pt x="603024" y="51515"/>
                </a:cubicBezTo>
                <a:cubicBezTo>
                  <a:pt x="725773" y="62468"/>
                  <a:pt x="739647" y="64198"/>
                  <a:pt x="857635" y="77273"/>
                </a:cubicBezTo>
                <a:cubicBezTo>
                  <a:pt x="949482" y="98697"/>
                  <a:pt x="934725" y="95638"/>
                  <a:pt x="1072044" y="115909"/>
                </a:cubicBezTo>
                <a:cubicBezTo>
                  <a:pt x="1111339" y="121683"/>
                  <a:pt x="1148328" y="125006"/>
                  <a:pt x="1192649" y="128788"/>
                </a:cubicBezTo>
                <a:cubicBezTo>
                  <a:pt x="1276982" y="142095"/>
                  <a:pt x="1302969" y="139196"/>
                  <a:pt x="1380256" y="154546"/>
                </a:cubicBezTo>
                <a:cubicBezTo>
                  <a:pt x="1406137" y="158027"/>
                  <a:pt x="1427781" y="167658"/>
                  <a:pt x="1447258" y="167425"/>
                </a:cubicBezTo>
                <a:cubicBezTo>
                  <a:pt x="1577652" y="180704"/>
                  <a:pt x="1698693" y="168770"/>
                  <a:pt x="1835875" y="180304"/>
                </a:cubicBezTo>
                <a:cubicBezTo>
                  <a:pt x="1886752" y="201469"/>
                  <a:pt x="2033045" y="187001"/>
                  <a:pt x="2184289" y="193183"/>
                </a:cubicBezTo>
                <a:cubicBezTo>
                  <a:pt x="2270416" y="200078"/>
                  <a:pt x="2289262" y="200833"/>
                  <a:pt x="2358496" y="218940"/>
                </a:cubicBezTo>
                <a:cubicBezTo>
                  <a:pt x="2385556" y="226742"/>
                  <a:pt x="2438899" y="244698"/>
                  <a:pt x="2438900" y="244698"/>
                </a:cubicBezTo>
                <a:cubicBezTo>
                  <a:pt x="2460668" y="255577"/>
                  <a:pt x="2473103" y="271625"/>
                  <a:pt x="2492502" y="283335"/>
                </a:cubicBezTo>
                <a:cubicBezTo>
                  <a:pt x="2548406" y="315824"/>
                  <a:pt x="2571338" y="307117"/>
                  <a:pt x="2626507" y="360608"/>
                </a:cubicBezTo>
                <a:cubicBezTo>
                  <a:pt x="2717226" y="442744"/>
                  <a:pt x="2674188" y="430518"/>
                  <a:pt x="2760513" y="450760"/>
                </a:cubicBezTo>
                <a:cubicBezTo>
                  <a:pt x="2816092" y="449770"/>
                  <a:pt x="2869828" y="445606"/>
                  <a:pt x="2921319" y="437881"/>
                </a:cubicBezTo>
                <a:cubicBezTo>
                  <a:pt x="2939098" y="434962"/>
                  <a:pt x="2948930" y="418076"/>
                  <a:pt x="2961521" y="412123"/>
                </a:cubicBezTo>
                <a:cubicBezTo>
                  <a:pt x="2984828" y="396793"/>
                  <a:pt x="3008637" y="384769"/>
                  <a:pt x="3028523" y="373487"/>
                </a:cubicBezTo>
                <a:cubicBezTo>
                  <a:pt x="3046434" y="362312"/>
                  <a:pt x="3061859" y="345538"/>
                  <a:pt x="3082126" y="334850"/>
                </a:cubicBezTo>
                <a:cubicBezTo>
                  <a:pt x="3109810" y="321234"/>
                  <a:pt x="3137199" y="320280"/>
                  <a:pt x="3162529" y="309093"/>
                </a:cubicBezTo>
                <a:cubicBezTo>
                  <a:pt x="3179393" y="303485"/>
                  <a:pt x="3189061" y="298502"/>
                  <a:pt x="3202731" y="296214"/>
                </a:cubicBezTo>
                <a:cubicBezTo>
                  <a:pt x="3216869" y="291994"/>
                  <a:pt x="3228656" y="285686"/>
                  <a:pt x="3242932" y="283335"/>
                </a:cubicBezTo>
                <a:cubicBezTo>
                  <a:pt x="3290792" y="285094"/>
                  <a:pt x="3327233" y="271835"/>
                  <a:pt x="3336737" y="270456"/>
                </a:cubicBezTo>
                <a:cubicBezTo>
                  <a:pt x="3374322" y="277833"/>
                  <a:pt x="3412194" y="272421"/>
                  <a:pt x="3443941" y="283335"/>
                </a:cubicBezTo>
                <a:cubicBezTo>
                  <a:pt x="3469622" y="289399"/>
                  <a:pt x="3499615" y="306334"/>
                  <a:pt x="3524344" y="309093"/>
                </a:cubicBezTo>
                <a:cubicBezTo>
                  <a:pt x="3706967" y="297042"/>
                  <a:pt x="3887460" y="327898"/>
                  <a:pt x="3993363" y="334850"/>
                </a:cubicBezTo>
                <a:cubicBezTo>
                  <a:pt x="3998724" y="349814"/>
                  <a:pt x="4001554" y="359031"/>
                  <a:pt x="4006764" y="373487"/>
                </a:cubicBezTo>
                <a:cubicBezTo>
                  <a:pt x="4016934" y="391994"/>
                  <a:pt x="4026294" y="416463"/>
                  <a:pt x="4033565" y="437881"/>
                </a:cubicBezTo>
                <a:cubicBezTo>
                  <a:pt x="4039117" y="454462"/>
                  <a:pt x="4039636" y="471509"/>
                  <a:pt x="4046966" y="489397"/>
                </a:cubicBezTo>
                <a:cubicBezTo>
                  <a:pt x="4057165" y="512015"/>
                  <a:pt x="4068196" y="542453"/>
                  <a:pt x="4073767" y="566670"/>
                </a:cubicBezTo>
                <a:cubicBezTo>
                  <a:pt x="4136792" y="709891"/>
                  <a:pt x="4047655" y="506862"/>
                  <a:pt x="4100567" y="656822"/>
                </a:cubicBezTo>
                <a:cubicBezTo>
                  <a:pt x="4106698" y="691869"/>
                  <a:pt x="4110376" y="717243"/>
                  <a:pt x="4113968" y="746974"/>
                </a:cubicBezTo>
                <a:cubicBezTo>
                  <a:pt x="4129179" y="838256"/>
                  <a:pt x="4118785" y="776133"/>
                  <a:pt x="4140769" y="862884"/>
                </a:cubicBezTo>
                <a:cubicBezTo>
                  <a:pt x="4160101" y="919609"/>
                  <a:pt x="4146983" y="992013"/>
                  <a:pt x="4194371" y="1030309"/>
                </a:cubicBezTo>
                <a:cubicBezTo>
                  <a:pt x="4204089" y="1042494"/>
                  <a:pt x="4218139" y="1047934"/>
                  <a:pt x="4234573" y="1056067"/>
                </a:cubicBezTo>
                <a:cubicBezTo>
                  <a:pt x="4254751" y="1050247"/>
                  <a:pt x="4269952" y="1040048"/>
                  <a:pt x="4288176" y="1030309"/>
                </a:cubicBezTo>
                <a:cubicBezTo>
                  <a:pt x="4303531" y="1023703"/>
                  <a:pt x="4314627" y="1009513"/>
                  <a:pt x="4328377" y="1004552"/>
                </a:cubicBezTo>
                <a:cubicBezTo>
                  <a:pt x="4342760" y="997899"/>
                  <a:pt x="4354505" y="993699"/>
                  <a:pt x="4368579" y="991673"/>
                </a:cubicBezTo>
                <a:cubicBezTo>
                  <a:pt x="4487836" y="873477"/>
                  <a:pt x="4305852" y="1014356"/>
                  <a:pt x="4448982" y="940157"/>
                </a:cubicBezTo>
                <a:cubicBezTo>
                  <a:pt x="4475744" y="923222"/>
                  <a:pt x="4515461" y="868158"/>
                  <a:pt x="4529385" y="850005"/>
                </a:cubicBezTo>
                <a:cubicBezTo>
                  <a:pt x="4540788" y="831067"/>
                  <a:pt x="4550359" y="815965"/>
                  <a:pt x="4556186" y="798490"/>
                </a:cubicBezTo>
                <a:cubicBezTo>
                  <a:pt x="4562168" y="786461"/>
                  <a:pt x="4563986" y="772150"/>
                  <a:pt x="4569587" y="759853"/>
                </a:cubicBezTo>
                <a:cubicBezTo>
                  <a:pt x="4580921" y="742387"/>
                  <a:pt x="4596910" y="725027"/>
                  <a:pt x="4609789" y="708338"/>
                </a:cubicBezTo>
                <a:cubicBezTo>
                  <a:pt x="4620102" y="697459"/>
                  <a:pt x="4628827" y="682248"/>
                  <a:pt x="4636589" y="669701"/>
                </a:cubicBezTo>
                <a:cubicBezTo>
                  <a:pt x="4642792" y="653475"/>
                  <a:pt x="4647744" y="630719"/>
                  <a:pt x="4663391" y="618185"/>
                </a:cubicBezTo>
                <a:cubicBezTo>
                  <a:pt x="4673912" y="607225"/>
                  <a:pt x="4690361" y="600218"/>
                  <a:pt x="4703593" y="592428"/>
                </a:cubicBezTo>
                <a:cubicBezTo>
                  <a:pt x="4713208" y="577754"/>
                  <a:pt x="4716655" y="563728"/>
                  <a:pt x="4730393" y="553791"/>
                </a:cubicBezTo>
                <a:cubicBezTo>
                  <a:pt x="4750498" y="534059"/>
                  <a:pt x="4769270" y="524786"/>
                  <a:pt x="4797397" y="515154"/>
                </a:cubicBezTo>
                <a:cubicBezTo>
                  <a:pt x="4817926" y="504945"/>
                  <a:pt x="4874825" y="491697"/>
                  <a:pt x="4891200" y="489397"/>
                </a:cubicBezTo>
                <a:cubicBezTo>
                  <a:pt x="4943023" y="490021"/>
                  <a:pt x="5001091" y="504683"/>
                  <a:pt x="5052006" y="502276"/>
                </a:cubicBezTo>
                <a:cubicBezTo>
                  <a:pt x="5083244" y="502369"/>
                  <a:pt x="5099110" y="479125"/>
                  <a:pt x="5132410" y="476518"/>
                </a:cubicBezTo>
                <a:cubicBezTo>
                  <a:pt x="5274010" y="452349"/>
                  <a:pt x="5223331" y="477274"/>
                  <a:pt x="5293217" y="450760"/>
                </a:cubicBezTo>
              </a:path>
            </a:pathLst>
          </a:custGeom>
          <a:noFill/>
          <a:ln w="50800">
            <a:solidFill>
              <a:schemeClr val="accent4">
                <a:lumMod val="20000"/>
                <a:lumOff val="80000"/>
                <a:alpha val="19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28197979">
                  <a:custGeom>
                    <a:avLst/>
                    <a:gdLst>
                      <a:gd name="connsiteX0" fmla="*/ 0 w 5087155"/>
                      <a:gd name="connsiteY0" fmla="*/ 0 h 1056067"/>
                      <a:gd name="connsiteX1" fmla="*/ 437882 w 5087155"/>
                      <a:gd name="connsiteY1" fmla="*/ 38636 h 1056067"/>
                      <a:gd name="connsiteX2" fmla="*/ 579549 w 5087155"/>
                      <a:gd name="connsiteY2" fmla="*/ 51515 h 1056067"/>
                      <a:gd name="connsiteX3" fmla="*/ 824248 w 5087155"/>
                      <a:gd name="connsiteY3" fmla="*/ 77273 h 1056067"/>
                      <a:gd name="connsiteX4" fmla="*/ 1030310 w 5087155"/>
                      <a:gd name="connsiteY4" fmla="*/ 115909 h 1056067"/>
                      <a:gd name="connsiteX5" fmla="*/ 1146220 w 5087155"/>
                      <a:gd name="connsiteY5" fmla="*/ 128788 h 1056067"/>
                      <a:gd name="connsiteX6" fmla="*/ 1326524 w 5087155"/>
                      <a:gd name="connsiteY6" fmla="*/ 154546 h 1056067"/>
                      <a:gd name="connsiteX7" fmla="*/ 1390918 w 5087155"/>
                      <a:gd name="connsiteY7" fmla="*/ 167425 h 1056067"/>
                      <a:gd name="connsiteX8" fmla="*/ 1764406 w 5087155"/>
                      <a:gd name="connsiteY8" fmla="*/ 180304 h 1056067"/>
                      <a:gd name="connsiteX9" fmla="*/ 2099256 w 5087155"/>
                      <a:gd name="connsiteY9" fmla="*/ 193183 h 1056067"/>
                      <a:gd name="connsiteX10" fmla="*/ 2266682 w 5087155"/>
                      <a:gd name="connsiteY10" fmla="*/ 218940 h 1056067"/>
                      <a:gd name="connsiteX11" fmla="*/ 2343955 w 5087155"/>
                      <a:gd name="connsiteY11" fmla="*/ 244698 h 1056067"/>
                      <a:gd name="connsiteX12" fmla="*/ 2395471 w 5087155"/>
                      <a:gd name="connsiteY12" fmla="*/ 283335 h 1056067"/>
                      <a:gd name="connsiteX13" fmla="*/ 2524259 w 5087155"/>
                      <a:gd name="connsiteY13" fmla="*/ 360608 h 1056067"/>
                      <a:gd name="connsiteX14" fmla="*/ 2653048 w 5087155"/>
                      <a:gd name="connsiteY14" fmla="*/ 450760 h 1056067"/>
                      <a:gd name="connsiteX15" fmla="*/ 2807594 w 5087155"/>
                      <a:gd name="connsiteY15" fmla="*/ 437881 h 1056067"/>
                      <a:gd name="connsiteX16" fmla="*/ 2846231 w 5087155"/>
                      <a:gd name="connsiteY16" fmla="*/ 412123 h 1056067"/>
                      <a:gd name="connsiteX17" fmla="*/ 2910625 w 5087155"/>
                      <a:gd name="connsiteY17" fmla="*/ 373487 h 1056067"/>
                      <a:gd name="connsiteX18" fmla="*/ 2962141 w 5087155"/>
                      <a:gd name="connsiteY18" fmla="*/ 334850 h 1056067"/>
                      <a:gd name="connsiteX19" fmla="*/ 3039414 w 5087155"/>
                      <a:gd name="connsiteY19" fmla="*/ 309093 h 1056067"/>
                      <a:gd name="connsiteX20" fmla="*/ 3078051 w 5087155"/>
                      <a:gd name="connsiteY20" fmla="*/ 296214 h 1056067"/>
                      <a:gd name="connsiteX21" fmla="*/ 3116687 w 5087155"/>
                      <a:gd name="connsiteY21" fmla="*/ 283335 h 1056067"/>
                      <a:gd name="connsiteX22" fmla="*/ 3206840 w 5087155"/>
                      <a:gd name="connsiteY22" fmla="*/ 270456 h 1056067"/>
                      <a:gd name="connsiteX23" fmla="*/ 3309871 w 5087155"/>
                      <a:gd name="connsiteY23" fmla="*/ 283335 h 1056067"/>
                      <a:gd name="connsiteX24" fmla="*/ 3387144 w 5087155"/>
                      <a:gd name="connsiteY24" fmla="*/ 309093 h 1056067"/>
                      <a:gd name="connsiteX25" fmla="*/ 3837904 w 5087155"/>
                      <a:gd name="connsiteY25" fmla="*/ 334850 h 1056067"/>
                      <a:gd name="connsiteX26" fmla="*/ 3850783 w 5087155"/>
                      <a:gd name="connsiteY26" fmla="*/ 373487 h 1056067"/>
                      <a:gd name="connsiteX27" fmla="*/ 3876541 w 5087155"/>
                      <a:gd name="connsiteY27" fmla="*/ 437881 h 1056067"/>
                      <a:gd name="connsiteX28" fmla="*/ 3889420 w 5087155"/>
                      <a:gd name="connsiteY28" fmla="*/ 489397 h 1056067"/>
                      <a:gd name="connsiteX29" fmla="*/ 3915178 w 5087155"/>
                      <a:gd name="connsiteY29" fmla="*/ 566670 h 1056067"/>
                      <a:gd name="connsiteX30" fmla="*/ 3940935 w 5087155"/>
                      <a:gd name="connsiteY30" fmla="*/ 656822 h 1056067"/>
                      <a:gd name="connsiteX31" fmla="*/ 3953814 w 5087155"/>
                      <a:gd name="connsiteY31" fmla="*/ 746974 h 1056067"/>
                      <a:gd name="connsiteX32" fmla="*/ 3979572 w 5087155"/>
                      <a:gd name="connsiteY32" fmla="*/ 862884 h 1056067"/>
                      <a:gd name="connsiteX33" fmla="*/ 4031087 w 5087155"/>
                      <a:gd name="connsiteY33" fmla="*/ 1030309 h 1056067"/>
                      <a:gd name="connsiteX34" fmla="*/ 4069724 w 5087155"/>
                      <a:gd name="connsiteY34" fmla="*/ 1056067 h 1056067"/>
                      <a:gd name="connsiteX35" fmla="*/ 4121240 w 5087155"/>
                      <a:gd name="connsiteY35" fmla="*/ 1030309 h 1056067"/>
                      <a:gd name="connsiteX36" fmla="*/ 4159876 w 5087155"/>
                      <a:gd name="connsiteY36" fmla="*/ 1004552 h 1056067"/>
                      <a:gd name="connsiteX37" fmla="*/ 4198513 w 5087155"/>
                      <a:gd name="connsiteY37" fmla="*/ 991673 h 1056067"/>
                      <a:gd name="connsiteX38" fmla="*/ 4275786 w 5087155"/>
                      <a:gd name="connsiteY38" fmla="*/ 940157 h 1056067"/>
                      <a:gd name="connsiteX39" fmla="*/ 4353059 w 5087155"/>
                      <a:gd name="connsiteY39" fmla="*/ 850005 h 1056067"/>
                      <a:gd name="connsiteX40" fmla="*/ 4378817 w 5087155"/>
                      <a:gd name="connsiteY40" fmla="*/ 798490 h 1056067"/>
                      <a:gd name="connsiteX41" fmla="*/ 4391696 w 5087155"/>
                      <a:gd name="connsiteY41" fmla="*/ 759853 h 1056067"/>
                      <a:gd name="connsiteX42" fmla="*/ 4430333 w 5087155"/>
                      <a:gd name="connsiteY42" fmla="*/ 708338 h 1056067"/>
                      <a:gd name="connsiteX43" fmla="*/ 4456090 w 5087155"/>
                      <a:gd name="connsiteY43" fmla="*/ 669701 h 1056067"/>
                      <a:gd name="connsiteX44" fmla="*/ 4481848 w 5087155"/>
                      <a:gd name="connsiteY44" fmla="*/ 618185 h 1056067"/>
                      <a:gd name="connsiteX45" fmla="*/ 4520485 w 5087155"/>
                      <a:gd name="connsiteY45" fmla="*/ 592428 h 1056067"/>
                      <a:gd name="connsiteX46" fmla="*/ 4546242 w 5087155"/>
                      <a:gd name="connsiteY46" fmla="*/ 553791 h 1056067"/>
                      <a:gd name="connsiteX47" fmla="*/ 4610637 w 5087155"/>
                      <a:gd name="connsiteY47" fmla="*/ 515154 h 1056067"/>
                      <a:gd name="connsiteX48" fmla="*/ 4700789 w 5087155"/>
                      <a:gd name="connsiteY48" fmla="*/ 489397 h 1056067"/>
                      <a:gd name="connsiteX49" fmla="*/ 4855335 w 5087155"/>
                      <a:gd name="connsiteY49" fmla="*/ 502276 h 1056067"/>
                      <a:gd name="connsiteX50" fmla="*/ 4932609 w 5087155"/>
                      <a:gd name="connsiteY50" fmla="*/ 476518 h 1056067"/>
                      <a:gd name="connsiteX51" fmla="*/ 5087155 w 5087155"/>
                      <a:gd name="connsiteY51" fmla="*/ 450760 h 1056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5087155" h="1056067">
                        <a:moveTo>
                          <a:pt x="0" y="0"/>
                        </a:moveTo>
                        <a:cubicBezTo>
                          <a:pt x="275539" y="21194"/>
                          <a:pt x="82872" y="5354"/>
                          <a:pt x="437882" y="38636"/>
                        </a:cubicBezTo>
                        <a:lnTo>
                          <a:pt x="579549" y="51515"/>
                        </a:lnTo>
                        <a:cubicBezTo>
                          <a:pt x="696781" y="62680"/>
                          <a:pt x="710725" y="64659"/>
                          <a:pt x="824248" y="77273"/>
                        </a:cubicBezTo>
                        <a:cubicBezTo>
                          <a:pt x="913478" y="99581"/>
                          <a:pt x="896520" y="96797"/>
                          <a:pt x="1030310" y="115909"/>
                        </a:cubicBezTo>
                        <a:cubicBezTo>
                          <a:pt x="1068794" y="121407"/>
                          <a:pt x="1107612" y="124246"/>
                          <a:pt x="1146220" y="128788"/>
                        </a:cubicBezTo>
                        <a:cubicBezTo>
                          <a:pt x="1225521" y="138118"/>
                          <a:pt x="1252564" y="141099"/>
                          <a:pt x="1326524" y="154546"/>
                        </a:cubicBezTo>
                        <a:cubicBezTo>
                          <a:pt x="1348061" y="158462"/>
                          <a:pt x="1369066" y="166140"/>
                          <a:pt x="1390918" y="167425"/>
                        </a:cubicBezTo>
                        <a:cubicBezTo>
                          <a:pt x="1515273" y="174740"/>
                          <a:pt x="1639918" y="175777"/>
                          <a:pt x="1764406" y="180304"/>
                        </a:cubicBezTo>
                        <a:lnTo>
                          <a:pt x="2099256" y="193183"/>
                        </a:lnTo>
                        <a:cubicBezTo>
                          <a:pt x="2180867" y="202251"/>
                          <a:pt x="2201079" y="199260"/>
                          <a:pt x="2266682" y="218940"/>
                        </a:cubicBezTo>
                        <a:cubicBezTo>
                          <a:pt x="2292688" y="226742"/>
                          <a:pt x="2343955" y="244698"/>
                          <a:pt x="2343955" y="244698"/>
                        </a:cubicBezTo>
                        <a:cubicBezTo>
                          <a:pt x="2361127" y="257577"/>
                          <a:pt x="2377269" y="271958"/>
                          <a:pt x="2395471" y="283335"/>
                        </a:cubicBezTo>
                        <a:cubicBezTo>
                          <a:pt x="2449671" y="317210"/>
                          <a:pt x="2471329" y="307678"/>
                          <a:pt x="2524259" y="360608"/>
                        </a:cubicBezTo>
                        <a:cubicBezTo>
                          <a:pt x="2614049" y="450397"/>
                          <a:pt x="2566194" y="429046"/>
                          <a:pt x="2653048" y="450760"/>
                        </a:cubicBezTo>
                        <a:cubicBezTo>
                          <a:pt x="2704563" y="446467"/>
                          <a:pt x="2756904" y="448019"/>
                          <a:pt x="2807594" y="437881"/>
                        </a:cubicBezTo>
                        <a:cubicBezTo>
                          <a:pt x="2822772" y="434845"/>
                          <a:pt x="2833105" y="420327"/>
                          <a:pt x="2846231" y="412123"/>
                        </a:cubicBezTo>
                        <a:cubicBezTo>
                          <a:pt x="2867458" y="398856"/>
                          <a:pt x="2889797" y="387372"/>
                          <a:pt x="2910625" y="373487"/>
                        </a:cubicBezTo>
                        <a:cubicBezTo>
                          <a:pt x="2928485" y="361580"/>
                          <a:pt x="2942942" y="344449"/>
                          <a:pt x="2962141" y="334850"/>
                        </a:cubicBezTo>
                        <a:cubicBezTo>
                          <a:pt x="2986426" y="322708"/>
                          <a:pt x="3013656" y="317679"/>
                          <a:pt x="3039414" y="309093"/>
                        </a:cubicBezTo>
                        <a:lnTo>
                          <a:pt x="3078051" y="296214"/>
                        </a:lnTo>
                        <a:cubicBezTo>
                          <a:pt x="3090930" y="291921"/>
                          <a:pt x="3103248" y="285255"/>
                          <a:pt x="3116687" y="283335"/>
                        </a:cubicBezTo>
                        <a:lnTo>
                          <a:pt x="3206840" y="270456"/>
                        </a:lnTo>
                        <a:cubicBezTo>
                          <a:pt x="3241184" y="274749"/>
                          <a:pt x="3276028" y="276083"/>
                          <a:pt x="3309871" y="283335"/>
                        </a:cubicBezTo>
                        <a:cubicBezTo>
                          <a:pt x="3336419" y="289024"/>
                          <a:pt x="3360037" y="307544"/>
                          <a:pt x="3387144" y="309093"/>
                        </a:cubicBezTo>
                        <a:lnTo>
                          <a:pt x="3837904" y="334850"/>
                        </a:lnTo>
                        <a:cubicBezTo>
                          <a:pt x="3842197" y="347729"/>
                          <a:pt x="3846016" y="360776"/>
                          <a:pt x="3850783" y="373487"/>
                        </a:cubicBezTo>
                        <a:cubicBezTo>
                          <a:pt x="3858900" y="395133"/>
                          <a:pt x="3869230" y="415949"/>
                          <a:pt x="3876541" y="437881"/>
                        </a:cubicBezTo>
                        <a:cubicBezTo>
                          <a:pt x="3882138" y="454673"/>
                          <a:pt x="3884334" y="472443"/>
                          <a:pt x="3889420" y="489397"/>
                        </a:cubicBezTo>
                        <a:cubicBezTo>
                          <a:pt x="3897222" y="515403"/>
                          <a:pt x="3907376" y="540664"/>
                          <a:pt x="3915178" y="566670"/>
                        </a:cubicBezTo>
                        <a:cubicBezTo>
                          <a:pt x="3963695" y="728397"/>
                          <a:pt x="3897649" y="526964"/>
                          <a:pt x="3940935" y="656822"/>
                        </a:cubicBezTo>
                        <a:cubicBezTo>
                          <a:pt x="3945228" y="686873"/>
                          <a:pt x="3948824" y="717031"/>
                          <a:pt x="3953814" y="746974"/>
                        </a:cubicBezTo>
                        <a:cubicBezTo>
                          <a:pt x="3969149" y="838985"/>
                          <a:pt x="3962204" y="781836"/>
                          <a:pt x="3979572" y="862884"/>
                        </a:cubicBezTo>
                        <a:cubicBezTo>
                          <a:pt x="3991681" y="919392"/>
                          <a:pt x="3986944" y="986166"/>
                          <a:pt x="4031087" y="1030309"/>
                        </a:cubicBezTo>
                        <a:cubicBezTo>
                          <a:pt x="4042032" y="1041254"/>
                          <a:pt x="4056845" y="1047481"/>
                          <a:pt x="4069724" y="1056067"/>
                        </a:cubicBezTo>
                        <a:cubicBezTo>
                          <a:pt x="4086896" y="1047481"/>
                          <a:pt x="4104571" y="1039834"/>
                          <a:pt x="4121240" y="1030309"/>
                        </a:cubicBezTo>
                        <a:cubicBezTo>
                          <a:pt x="4134679" y="1022630"/>
                          <a:pt x="4146032" y="1011474"/>
                          <a:pt x="4159876" y="1004552"/>
                        </a:cubicBezTo>
                        <a:cubicBezTo>
                          <a:pt x="4172018" y="998481"/>
                          <a:pt x="4185634" y="995966"/>
                          <a:pt x="4198513" y="991673"/>
                        </a:cubicBezTo>
                        <a:cubicBezTo>
                          <a:pt x="4321755" y="868428"/>
                          <a:pt x="4163963" y="1014704"/>
                          <a:pt x="4275786" y="940157"/>
                        </a:cubicBezTo>
                        <a:cubicBezTo>
                          <a:pt x="4298368" y="925103"/>
                          <a:pt x="4340304" y="870413"/>
                          <a:pt x="4353059" y="850005"/>
                        </a:cubicBezTo>
                        <a:cubicBezTo>
                          <a:pt x="4363234" y="833725"/>
                          <a:pt x="4371254" y="816136"/>
                          <a:pt x="4378817" y="798490"/>
                        </a:cubicBezTo>
                        <a:cubicBezTo>
                          <a:pt x="4384165" y="786012"/>
                          <a:pt x="4384961" y="771640"/>
                          <a:pt x="4391696" y="759853"/>
                        </a:cubicBezTo>
                        <a:cubicBezTo>
                          <a:pt x="4402346" y="741216"/>
                          <a:pt x="4417857" y="725805"/>
                          <a:pt x="4430333" y="708338"/>
                        </a:cubicBezTo>
                        <a:cubicBezTo>
                          <a:pt x="4439330" y="695743"/>
                          <a:pt x="4448411" y="683140"/>
                          <a:pt x="4456090" y="669701"/>
                        </a:cubicBezTo>
                        <a:cubicBezTo>
                          <a:pt x="4465615" y="653032"/>
                          <a:pt x="4469557" y="632934"/>
                          <a:pt x="4481848" y="618185"/>
                        </a:cubicBezTo>
                        <a:cubicBezTo>
                          <a:pt x="4491757" y="606294"/>
                          <a:pt x="4507606" y="601014"/>
                          <a:pt x="4520485" y="592428"/>
                        </a:cubicBezTo>
                        <a:cubicBezTo>
                          <a:pt x="4529071" y="579549"/>
                          <a:pt x="4534490" y="563864"/>
                          <a:pt x="4546242" y="553791"/>
                        </a:cubicBezTo>
                        <a:cubicBezTo>
                          <a:pt x="4565248" y="537500"/>
                          <a:pt x="4588247" y="526349"/>
                          <a:pt x="4610637" y="515154"/>
                        </a:cubicBezTo>
                        <a:cubicBezTo>
                          <a:pt x="4629110" y="505918"/>
                          <a:pt x="4684289" y="493522"/>
                          <a:pt x="4700789" y="489397"/>
                        </a:cubicBezTo>
                        <a:cubicBezTo>
                          <a:pt x="4752304" y="493690"/>
                          <a:pt x="4803721" y="505143"/>
                          <a:pt x="4855335" y="502276"/>
                        </a:cubicBezTo>
                        <a:cubicBezTo>
                          <a:pt x="4882445" y="500770"/>
                          <a:pt x="4905592" y="479220"/>
                          <a:pt x="4932609" y="476518"/>
                        </a:cubicBezTo>
                        <a:cubicBezTo>
                          <a:pt x="5070949" y="462684"/>
                          <a:pt x="5022808" y="482933"/>
                          <a:pt x="5087155" y="45076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4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DBE3-2C5A-8837-AB34-DBFE8016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Consider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ideal reverse process </a:t>
                </a:r>
                <a:r>
                  <a:rPr lang="en-US" dirty="0">
                    <a:solidFill>
                      <a:schemeClr val="accent2"/>
                    </a:solidFill>
                  </a:rPr>
                  <a:t>(continuous, perfect score) </a:t>
                </a:r>
                <a:r>
                  <a:rPr lang="en-US" dirty="0"/>
                  <a:t>and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algorithm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/>
                    </a:solidFill>
                  </a:rPr>
                  <a:t>(discrete, estimated score), </a:t>
                </a:r>
                <a:r>
                  <a:rPr lang="en-US" dirty="0"/>
                  <a:t>with </a:t>
                </a: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both now initialized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endParaRPr lang="en-US" sz="105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To control the distance between these processes, we use </a:t>
                </a:r>
                <a:r>
                  <a:rPr lang="en-US" b="1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Girsanov’s</a:t>
                </a: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theorem</a:t>
                </a:r>
                <a:r>
                  <a:rPr lang="en-US" dirty="0"/>
                  <a:t>, a powerful tool for bounding distance between laws of processes driven by the same Brownian motion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/>
                  </a:rPr>
                  <a:t>Intuition: </a:t>
                </a:r>
                <a:r>
                  <a:rPr lang="en-US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latin typeface="Calibri" panose="020F0502020204030204"/>
                  </a:rPr>
                  <a:t>distribution over last iterate of reverse process is hard to characterize, but distribution over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/>
                  </a:rPr>
                  <a:t>trajectory </a:t>
                </a:r>
                <a:r>
                  <a:rPr lang="en-US" dirty="0">
                    <a:latin typeface="Calibri" panose="020F0502020204030204"/>
                  </a:rPr>
                  <a:t>just given by a bunch of Gaussian samples</a:t>
                </a:r>
                <a:endParaRPr lang="en-US" sz="1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0D3B24B8-E238-7639-AA05-A961D96BDCC0}"/>
              </a:ext>
            </a:extLst>
          </p:cNvPr>
          <p:cNvSpPr/>
          <p:nvPr/>
        </p:nvSpPr>
        <p:spPr>
          <a:xfrm>
            <a:off x="9002332" y="5344648"/>
            <a:ext cx="218941" cy="21894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492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5C317A5-77F1-5F19-6E7B-A516757B189B}"/>
              </a:ext>
            </a:extLst>
          </p:cNvPr>
          <p:cNvSpPr/>
          <p:nvPr/>
        </p:nvSpPr>
        <p:spPr>
          <a:xfrm>
            <a:off x="3567448" y="5041994"/>
            <a:ext cx="5396248" cy="824248"/>
          </a:xfrm>
          <a:custGeom>
            <a:avLst/>
            <a:gdLst>
              <a:gd name="connsiteX0" fmla="*/ 0 w 5396248"/>
              <a:gd name="connsiteY0" fmla="*/ 325771 h 824248"/>
              <a:gd name="connsiteX1" fmla="*/ 90152 w 5396248"/>
              <a:gd name="connsiteY1" fmla="*/ 369497 h 824248"/>
              <a:gd name="connsiteX2" fmla="*/ 231820 w 5396248"/>
              <a:gd name="connsiteY2" fmla="*/ 386987 h 824248"/>
              <a:gd name="connsiteX3" fmla="*/ 283335 w 5396248"/>
              <a:gd name="connsiteY3" fmla="*/ 395733 h 824248"/>
              <a:gd name="connsiteX4" fmla="*/ 1197735 w 5396248"/>
              <a:gd name="connsiteY4" fmla="*/ 386987 h 824248"/>
              <a:gd name="connsiteX5" fmla="*/ 1416676 w 5396248"/>
              <a:gd name="connsiteY5" fmla="*/ 308280 h 824248"/>
              <a:gd name="connsiteX6" fmla="*/ 1519707 w 5396248"/>
              <a:gd name="connsiteY6" fmla="*/ 247064 h 824248"/>
              <a:gd name="connsiteX7" fmla="*/ 1558344 w 5396248"/>
              <a:gd name="connsiteY7" fmla="*/ 229573 h 824248"/>
              <a:gd name="connsiteX8" fmla="*/ 1622738 w 5396248"/>
              <a:gd name="connsiteY8" fmla="*/ 194592 h 824248"/>
              <a:gd name="connsiteX9" fmla="*/ 1687132 w 5396248"/>
              <a:gd name="connsiteY9" fmla="*/ 177102 h 824248"/>
              <a:gd name="connsiteX10" fmla="*/ 1803042 w 5396248"/>
              <a:gd name="connsiteY10" fmla="*/ 124630 h 824248"/>
              <a:gd name="connsiteX11" fmla="*/ 1854558 w 5396248"/>
              <a:gd name="connsiteY11" fmla="*/ 98395 h 824248"/>
              <a:gd name="connsiteX12" fmla="*/ 2021983 w 5396248"/>
              <a:gd name="connsiteY12" fmla="*/ 45924 h 824248"/>
              <a:gd name="connsiteX13" fmla="*/ 2125014 w 5396248"/>
              <a:gd name="connsiteY13" fmla="*/ 28433 h 824248"/>
              <a:gd name="connsiteX14" fmla="*/ 2163651 w 5396248"/>
              <a:gd name="connsiteY14" fmla="*/ 19688 h 824248"/>
              <a:gd name="connsiteX15" fmla="*/ 2266682 w 5396248"/>
              <a:gd name="connsiteY15" fmla="*/ 2198 h 824248"/>
              <a:gd name="connsiteX16" fmla="*/ 2717442 w 5396248"/>
              <a:gd name="connsiteY16" fmla="*/ 37179 h 824248"/>
              <a:gd name="connsiteX17" fmla="*/ 2897746 w 5396248"/>
              <a:gd name="connsiteY17" fmla="*/ 150866 h 824248"/>
              <a:gd name="connsiteX18" fmla="*/ 2936383 w 5396248"/>
              <a:gd name="connsiteY18" fmla="*/ 185847 h 824248"/>
              <a:gd name="connsiteX19" fmla="*/ 2987898 w 5396248"/>
              <a:gd name="connsiteY19" fmla="*/ 220828 h 824248"/>
              <a:gd name="connsiteX20" fmla="*/ 3013656 w 5396248"/>
              <a:gd name="connsiteY20" fmla="*/ 255809 h 824248"/>
              <a:gd name="connsiteX21" fmla="*/ 3155324 w 5396248"/>
              <a:gd name="connsiteY21" fmla="*/ 421968 h 824248"/>
              <a:gd name="connsiteX22" fmla="*/ 3193960 w 5396248"/>
              <a:gd name="connsiteY22" fmla="*/ 474439 h 824248"/>
              <a:gd name="connsiteX23" fmla="*/ 3271234 w 5396248"/>
              <a:gd name="connsiteY23" fmla="*/ 561891 h 824248"/>
              <a:gd name="connsiteX24" fmla="*/ 3348507 w 5396248"/>
              <a:gd name="connsiteY24" fmla="*/ 658089 h 824248"/>
              <a:gd name="connsiteX25" fmla="*/ 3451538 w 5396248"/>
              <a:gd name="connsiteY25" fmla="*/ 745540 h 824248"/>
              <a:gd name="connsiteX26" fmla="*/ 3554569 w 5396248"/>
              <a:gd name="connsiteY26" fmla="*/ 798012 h 824248"/>
              <a:gd name="connsiteX27" fmla="*/ 3696237 w 5396248"/>
              <a:gd name="connsiteY27" fmla="*/ 824248 h 824248"/>
              <a:gd name="connsiteX28" fmla="*/ 3915177 w 5396248"/>
              <a:gd name="connsiteY28" fmla="*/ 806758 h 824248"/>
              <a:gd name="connsiteX29" fmla="*/ 3966693 w 5396248"/>
              <a:gd name="connsiteY29" fmla="*/ 789267 h 824248"/>
              <a:gd name="connsiteX30" fmla="*/ 4005329 w 5396248"/>
              <a:gd name="connsiteY30" fmla="*/ 763031 h 824248"/>
              <a:gd name="connsiteX31" fmla="*/ 4056845 w 5396248"/>
              <a:gd name="connsiteY31" fmla="*/ 745540 h 824248"/>
              <a:gd name="connsiteX32" fmla="*/ 4082603 w 5396248"/>
              <a:gd name="connsiteY32" fmla="*/ 719305 h 824248"/>
              <a:gd name="connsiteX33" fmla="*/ 4121239 w 5396248"/>
              <a:gd name="connsiteY33" fmla="*/ 710560 h 824248"/>
              <a:gd name="connsiteX34" fmla="*/ 4159876 w 5396248"/>
              <a:gd name="connsiteY34" fmla="*/ 693069 h 824248"/>
              <a:gd name="connsiteX35" fmla="*/ 4198513 w 5396248"/>
              <a:gd name="connsiteY35" fmla="*/ 666834 h 824248"/>
              <a:gd name="connsiteX36" fmla="*/ 4250028 w 5396248"/>
              <a:gd name="connsiteY36" fmla="*/ 658089 h 824248"/>
              <a:gd name="connsiteX37" fmla="*/ 4327301 w 5396248"/>
              <a:gd name="connsiteY37" fmla="*/ 631853 h 824248"/>
              <a:gd name="connsiteX38" fmla="*/ 4378817 w 5396248"/>
              <a:gd name="connsiteY38" fmla="*/ 614362 h 824248"/>
              <a:gd name="connsiteX39" fmla="*/ 4417453 w 5396248"/>
              <a:gd name="connsiteY39" fmla="*/ 605617 h 824248"/>
              <a:gd name="connsiteX40" fmla="*/ 4520484 w 5396248"/>
              <a:gd name="connsiteY40" fmla="*/ 570637 h 824248"/>
              <a:gd name="connsiteX41" fmla="*/ 4559121 w 5396248"/>
              <a:gd name="connsiteY41" fmla="*/ 561891 h 824248"/>
              <a:gd name="connsiteX42" fmla="*/ 4662152 w 5396248"/>
              <a:gd name="connsiteY42" fmla="*/ 526911 h 824248"/>
              <a:gd name="connsiteX43" fmla="*/ 4752304 w 5396248"/>
              <a:gd name="connsiteY43" fmla="*/ 491930 h 824248"/>
              <a:gd name="connsiteX44" fmla="*/ 4919729 w 5396248"/>
              <a:gd name="connsiteY44" fmla="*/ 448204 h 824248"/>
              <a:gd name="connsiteX45" fmla="*/ 5022760 w 5396248"/>
              <a:gd name="connsiteY45" fmla="*/ 413223 h 824248"/>
              <a:gd name="connsiteX46" fmla="*/ 5100034 w 5396248"/>
              <a:gd name="connsiteY46" fmla="*/ 378242 h 824248"/>
              <a:gd name="connsiteX47" fmla="*/ 5177307 w 5396248"/>
              <a:gd name="connsiteY47" fmla="*/ 360751 h 824248"/>
              <a:gd name="connsiteX48" fmla="*/ 5228822 w 5396248"/>
              <a:gd name="connsiteY48" fmla="*/ 378242 h 824248"/>
              <a:gd name="connsiteX49" fmla="*/ 5318975 w 5396248"/>
              <a:gd name="connsiteY49" fmla="*/ 395733 h 824248"/>
              <a:gd name="connsiteX50" fmla="*/ 5357611 w 5396248"/>
              <a:gd name="connsiteY50" fmla="*/ 413223 h 824248"/>
              <a:gd name="connsiteX51" fmla="*/ 5396248 w 5396248"/>
              <a:gd name="connsiteY51" fmla="*/ 421968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396248" h="824248" extrusionOk="0">
                <a:moveTo>
                  <a:pt x="0" y="325771"/>
                </a:moveTo>
                <a:cubicBezTo>
                  <a:pt x="25391" y="337472"/>
                  <a:pt x="52511" y="358837"/>
                  <a:pt x="90152" y="369497"/>
                </a:cubicBezTo>
                <a:cubicBezTo>
                  <a:pt x="122983" y="382580"/>
                  <a:pt x="215537" y="385847"/>
                  <a:pt x="231820" y="386987"/>
                </a:cubicBezTo>
                <a:cubicBezTo>
                  <a:pt x="246612" y="392226"/>
                  <a:pt x="265783" y="394636"/>
                  <a:pt x="283335" y="395733"/>
                </a:cubicBezTo>
                <a:cubicBezTo>
                  <a:pt x="592771" y="441322"/>
                  <a:pt x="735167" y="405992"/>
                  <a:pt x="1197735" y="386987"/>
                </a:cubicBezTo>
                <a:cubicBezTo>
                  <a:pt x="1264077" y="365903"/>
                  <a:pt x="1363011" y="324479"/>
                  <a:pt x="1416676" y="308280"/>
                </a:cubicBezTo>
                <a:cubicBezTo>
                  <a:pt x="1504370" y="268381"/>
                  <a:pt x="1453246" y="284879"/>
                  <a:pt x="1519707" y="247064"/>
                </a:cubicBezTo>
                <a:cubicBezTo>
                  <a:pt x="1531489" y="239296"/>
                  <a:pt x="1544729" y="237591"/>
                  <a:pt x="1558344" y="229573"/>
                </a:cubicBezTo>
                <a:cubicBezTo>
                  <a:pt x="1581867" y="219232"/>
                  <a:pt x="1602551" y="205010"/>
                  <a:pt x="1622738" y="194592"/>
                </a:cubicBezTo>
                <a:cubicBezTo>
                  <a:pt x="1639794" y="186068"/>
                  <a:pt x="1666040" y="183237"/>
                  <a:pt x="1687132" y="177102"/>
                </a:cubicBezTo>
                <a:cubicBezTo>
                  <a:pt x="1848166" y="97400"/>
                  <a:pt x="1673876" y="193319"/>
                  <a:pt x="1803042" y="124630"/>
                </a:cubicBezTo>
                <a:cubicBezTo>
                  <a:pt x="1822213" y="118399"/>
                  <a:pt x="1837016" y="106963"/>
                  <a:pt x="1854558" y="98395"/>
                </a:cubicBezTo>
                <a:cubicBezTo>
                  <a:pt x="1912555" y="73646"/>
                  <a:pt x="1965622" y="51865"/>
                  <a:pt x="2021983" y="45924"/>
                </a:cubicBezTo>
                <a:cubicBezTo>
                  <a:pt x="2078008" y="31400"/>
                  <a:pt x="2043876" y="38534"/>
                  <a:pt x="2125014" y="28433"/>
                </a:cubicBezTo>
                <a:cubicBezTo>
                  <a:pt x="2136483" y="26076"/>
                  <a:pt x="2150082" y="21152"/>
                  <a:pt x="2163651" y="19688"/>
                </a:cubicBezTo>
                <a:cubicBezTo>
                  <a:pt x="2198230" y="7600"/>
                  <a:pt x="2228554" y="10237"/>
                  <a:pt x="2266682" y="2198"/>
                </a:cubicBezTo>
                <a:cubicBezTo>
                  <a:pt x="2355187" y="8913"/>
                  <a:pt x="2596679" y="-16687"/>
                  <a:pt x="2717442" y="37179"/>
                </a:cubicBezTo>
                <a:cubicBezTo>
                  <a:pt x="2768943" y="63079"/>
                  <a:pt x="2877385" y="125305"/>
                  <a:pt x="2897746" y="150866"/>
                </a:cubicBezTo>
                <a:cubicBezTo>
                  <a:pt x="2910469" y="162774"/>
                  <a:pt x="2920005" y="174998"/>
                  <a:pt x="2936383" y="185847"/>
                </a:cubicBezTo>
                <a:cubicBezTo>
                  <a:pt x="2953328" y="200147"/>
                  <a:pt x="2970277" y="209244"/>
                  <a:pt x="2987898" y="220828"/>
                </a:cubicBezTo>
                <a:cubicBezTo>
                  <a:pt x="2999636" y="230003"/>
                  <a:pt x="3003820" y="244438"/>
                  <a:pt x="3013656" y="255809"/>
                </a:cubicBezTo>
                <a:cubicBezTo>
                  <a:pt x="3064328" y="315222"/>
                  <a:pt x="3111559" y="369605"/>
                  <a:pt x="3155324" y="421968"/>
                </a:cubicBezTo>
                <a:cubicBezTo>
                  <a:pt x="3167004" y="441864"/>
                  <a:pt x="3177983" y="454929"/>
                  <a:pt x="3193960" y="474439"/>
                </a:cubicBezTo>
                <a:cubicBezTo>
                  <a:pt x="3221984" y="505159"/>
                  <a:pt x="3252462" y="526611"/>
                  <a:pt x="3271234" y="561891"/>
                </a:cubicBezTo>
                <a:cubicBezTo>
                  <a:pt x="3313119" y="628052"/>
                  <a:pt x="3281752" y="593085"/>
                  <a:pt x="3348507" y="658089"/>
                </a:cubicBezTo>
                <a:cubicBezTo>
                  <a:pt x="3389745" y="701570"/>
                  <a:pt x="3396150" y="713342"/>
                  <a:pt x="3451538" y="745540"/>
                </a:cubicBezTo>
                <a:cubicBezTo>
                  <a:pt x="3488757" y="761018"/>
                  <a:pt x="3514229" y="788122"/>
                  <a:pt x="3554569" y="798012"/>
                </a:cubicBezTo>
                <a:cubicBezTo>
                  <a:pt x="3647255" y="818149"/>
                  <a:pt x="3605873" y="811242"/>
                  <a:pt x="3696237" y="824248"/>
                </a:cubicBezTo>
                <a:cubicBezTo>
                  <a:pt x="3772943" y="822440"/>
                  <a:pt x="3846483" y="831415"/>
                  <a:pt x="3915177" y="806758"/>
                </a:cubicBezTo>
                <a:cubicBezTo>
                  <a:pt x="3933058" y="801576"/>
                  <a:pt x="3948783" y="797859"/>
                  <a:pt x="3966693" y="789267"/>
                </a:cubicBezTo>
                <a:cubicBezTo>
                  <a:pt x="3981709" y="781135"/>
                  <a:pt x="3990285" y="769490"/>
                  <a:pt x="4005329" y="763031"/>
                </a:cubicBezTo>
                <a:cubicBezTo>
                  <a:pt x="4022803" y="755513"/>
                  <a:pt x="4042334" y="754133"/>
                  <a:pt x="4056845" y="745540"/>
                </a:cubicBezTo>
                <a:cubicBezTo>
                  <a:pt x="4070487" y="740489"/>
                  <a:pt x="4071496" y="728267"/>
                  <a:pt x="4082603" y="719305"/>
                </a:cubicBezTo>
                <a:cubicBezTo>
                  <a:pt x="4094056" y="714389"/>
                  <a:pt x="4107629" y="712719"/>
                  <a:pt x="4121239" y="710560"/>
                </a:cubicBezTo>
                <a:cubicBezTo>
                  <a:pt x="4133268" y="707661"/>
                  <a:pt x="4148298" y="699868"/>
                  <a:pt x="4159876" y="693069"/>
                </a:cubicBezTo>
                <a:cubicBezTo>
                  <a:pt x="4175573" y="683331"/>
                  <a:pt x="4181282" y="670440"/>
                  <a:pt x="4198513" y="666834"/>
                </a:cubicBezTo>
                <a:cubicBezTo>
                  <a:pt x="4213003" y="661279"/>
                  <a:pt x="4233072" y="664238"/>
                  <a:pt x="4250028" y="658089"/>
                </a:cubicBezTo>
                <a:cubicBezTo>
                  <a:pt x="4315241" y="614137"/>
                  <a:pt x="4260944" y="644606"/>
                  <a:pt x="4327301" y="631853"/>
                </a:cubicBezTo>
                <a:cubicBezTo>
                  <a:pt x="4345788" y="627750"/>
                  <a:pt x="4363189" y="619844"/>
                  <a:pt x="4378817" y="614362"/>
                </a:cubicBezTo>
                <a:cubicBezTo>
                  <a:pt x="4388895" y="611609"/>
                  <a:pt x="4405065" y="608425"/>
                  <a:pt x="4417453" y="605617"/>
                </a:cubicBezTo>
                <a:cubicBezTo>
                  <a:pt x="4452887" y="589999"/>
                  <a:pt x="4485400" y="574911"/>
                  <a:pt x="4520484" y="570637"/>
                </a:cubicBezTo>
                <a:cubicBezTo>
                  <a:pt x="4531971" y="567830"/>
                  <a:pt x="4547292" y="564880"/>
                  <a:pt x="4559121" y="561891"/>
                </a:cubicBezTo>
                <a:cubicBezTo>
                  <a:pt x="4595552" y="549942"/>
                  <a:pt x="4633818" y="541093"/>
                  <a:pt x="4662152" y="526911"/>
                </a:cubicBezTo>
                <a:cubicBezTo>
                  <a:pt x="4701060" y="508933"/>
                  <a:pt x="4706834" y="504191"/>
                  <a:pt x="4752304" y="491930"/>
                </a:cubicBezTo>
                <a:cubicBezTo>
                  <a:pt x="4820660" y="475074"/>
                  <a:pt x="4821656" y="488572"/>
                  <a:pt x="4919729" y="448204"/>
                </a:cubicBezTo>
                <a:cubicBezTo>
                  <a:pt x="5065752" y="413387"/>
                  <a:pt x="4814751" y="487111"/>
                  <a:pt x="5022760" y="413223"/>
                </a:cubicBezTo>
                <a:cubicBezTo>
                  <a:pt x="5045443" y="404732"/>
                  <a:pt x="5070565" y="379845"/>
                  <a:pt x="5100034" y="378242"/>
                </a:cubicBezTo>
                <a:cubicBezTo>
                  <a:pt x="5120689" y="378141"/>
                  <a:pt x="5152669" y="372355"/>
                  <a:pt x="5177307" y="360751"/>
                </a:cubicBezTo>
                <a:cubicBezTo>
                  <a:pt x="5192280" y="364654"/>
                  <a:pt x="5213214" y="373880"/>
                  <a:pt x="5228822" y="378242"/>
                </a:cubicBezTo>
                <a:cubicBezTo>
                  <a:pt x="5260465" y="386518"/>
                  <a:pt x="5286143" y="385903"/>
                  <a:pt x="5318975" y="395733"/>
                </a:cubicBezTo>
                <a:cubicBezTo>
                  <a:pt x="5332100" y="399595"/>
                  <a:pt x="5343956" y="406126"/>
                  <a:pt x="5357611" y="413223"/>
                </a:cubicBezTo>
                <a:cubicBezTo>
                  <a:pt x="5369753" y="417345"/>
                  <a:pt x="5396248" y="421969"/>
                  <a:pt x="5396248" y="421968"/>
                </a:cubicBezTo>
              </a:path>
            </a:pathLst>
          </a:custGeom>
          <a:noFill/>
          <a:ln w="50800">
            <a:solidFill>
              <a:schemeClr val="accent4">
                <a:lumMod val="20000"/>
                <a:lumOff val="80000"/>
                <a:alpha val="19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396248"/>
                      <a:gd name="connsiteY0" fmla="*/ 479756 h 1213851"/>
                      <a:gd name="connsiteX1" fmla="*/ 90152 w 5396248"/>
                      <a:gd name="connsiteY1" fmla="*/ 544150 h 1213851"/>
                      <a:gd name="connsiteX2" fmla="*/ 231820 w 5396248"/>
                      <a:gd name="connsiteY2" fmla="*/ 569908 h 1213851"/>
                      <a:gd name="connsiteX3" fmla="*/ 283335 w 5396248"/>
                      <a:gd name="connsiteY3" fmla="*/ 582787 h 1213851"/>
                      <a:gd name="connsiteX4" fmla="*/ 1197735 w 5396248"/>
                      <a:gd name="connsiteY4" fmla="*/ 569908 h 1213851"/>
                      <a:gd name="connsiteX5" fmla="*/ 1416676 w 5396248"/>
                      <a:gd name="connsiteY5" fmla="*/ 453998 h 1213851"/>
                      <a:gd name="connsiteX6" fmla="*/ 1519707 w 5396248"/>
                      <a:gd name="connsiteY6" fmla="*/ 363846 h 1213851"/>
                      <a:gd name="connsiteX7" fmla="*/ 1558344 w 5396248"/>
                      <a:gd name="connsiteY7" fmla="*/ 338088 h 1213851"/>
                      <a:gd name="connsiteX8" fmla="*/ 1622738 w 5396248"/>
                      <a:gd name="connsiteY8" fmla="*/ 286572 h 1213851"/>
                      <a:gd name="connsiteX9" fmla="*/ 1687132 w 5396248"/>
                      <a:gd name="connsiteY9" fmla="*/ 260815 h 1213851"/>
                      <a:gd name="connsiteX10" fmla="*/ 1803042 w 5396248"/>
                      <a:gd name="connsiteY10" fmla="*/ 183541 h 1213851"/>
                      <a:gd name="connsiteX11" fmla="*/ 1854558 w 5396248"/>
                      <a:gd name="connsiteY11" fmla="*/ 144905 h 1213851"/>
                      <a:gd name="connsiteX12" fmla="*/ 2021983 w 5396248"/>
                      <a:gd name="connsiteY12" fmla="*/ 67632 h 1213851"/>
                      <a:gd name="connsiteX13" fmla="*/ 2125014 w 5396248"/>
                      <a:gd name="connsiteY13" fmla="*/ 41874 h 1213851"/>
                      <a:gd name="connsiteX14" fmla="*/ 2163651 w 5396248"/>
                      <a:gd name="connsiteY14" fmla="*/ 28995 h 1213851"/>
                      <a:gd name="connsiteX15" fmla="*/ 2266682 w 5396248"/>
                      <a:gd name="connsiteY15" fmla="*/ 3237 h 1213851"/>
                      <a:gd name="connsiteX16" fmla="*/ 2717442 w 5396248"/>
                      <a:gd name="connsiteY16" fmla="*/ 54753 h 1213851"/>
                      <a:gd name="connsiteX17" fmla="*/ 2897746 w 5396248"/>
                      <a:gd name="connsiteY17" fmla="*/ 222178 h 1213851"/>
                      <a:gd name="connsiteX18" fmla="*/ 2936383 w 5396248"/>
                      <a:gd name="connsiteY18" fmla="*/ 273694 h 1213851"/>
                      <a:gd name="connsiteX19" fmla="*/ 2987898 w 5396248"/>
                      <a:gd name="connsiteY19" fmla="*/ 325209 h 1213851"/>
                      <a:gd name="connsiteX20" fmla="*/ 3013656 w 5396248"/>
                      <a:gd name="connsiteY20" fmla="*/ 376725 h 1213851"/>
                      <a:gd name="connsiteX21" fmla="*/ 3155324 w 5396248"/>
                      <a:gd name="connsiteY21" fmla="*/ 621423 h 1213851"/>
                      <a:gd name="connsiteX22" fmla="*/ 3193960 w 5396248"/>
                      <a:gd name="connsiteY22" fmla="*/ 698696 h 1213851"/>
                      <a:gd name="connsiteX23" fmla="*/ 3271234 w 5396248"/>
                      <a:gd name="connsiteY23" fmla="*/ 827485 h 1213851"/>
                      <a:gd name="connsiteX24" fmla="*/ 3348507 w 5396248"/>
                      <a:gd name="connsiteY24" fmla="*/ 969153 h 1213851"/>
                      <a:gd name="connsiteX25" fmla="*/ 3451538 w 5396248"/>
                      <a:gd name="connsiteY25" fmla="*/ 1097941 h 1213851"/>
                      <a:gd name="connsiteX26" fmla="*/ 3554569 w 5396248"/>
                      <a:gd name="connsiteY26" fmla="*/ 1175215 h 1213851"/>
                      <a:gd name="connsiteX27" fmla="*/ 3696237 w 5396248"/>
                      <a:gd name="connsiteY27" fmla="*/ 1213851 h 1213851"/>
                      <a:gd name="connsiteX28" fmla="*/ 3915177 w 5396248"/>
                      <a:gd name="connsiteY28" fmla="*/ 1188094 h 1213851"/>
                      <a:gd name="connsiteX29" fmla="*/ 3966693 w 5396248"/>
                      <a:gd name="connsiteY29" fmla="*/ 1162336 h 1213851"/>
                      <a:gd name="connsiteX30" fmla="*/ 4005329 w 5396248"/>
                      <a:gd name="connsiteY30" fmla="*/ 1123699 h 1213851"/>
                      <a:gd name="connsiteX31" fmla="*/ 4056845 w 5396248"/>
                      <a:gd name="connsiteY31" fmla="*/ 1097941 h 1213851"/>
                      <a:gd name="connsiteX32" fmla="*/ 4082603 w 5396248"/>
                      <a:gd name="connsiteY32" fmla="*/ 1059305 h 1213851"/>
                      <a:gd name="connsiteX33" fmla="*/ 4121239 w 5396248"/>
                      <a:gd name="connsiteY33" fmla="*/ 1046426 h 1213851"/>
                      <a:gd name="connsiteX34" fmla="*/ 4159876 w 5396248"/>
                      <a:gd name="connsiteY34" fmla="*/ 1020668 h 1213851"/>
                      <a:gd name="connsiteX35" fmla="*/ 4198513 w 5396248"/>
                      <a:gd name="connsiteY35" fmla="*/ 982032 h 1213851"/>
                      <a:gd name="connsiteX36" fmla="*/ 4250028 w 5396248"/>
                      <a:gd name="connsiteY36" fmla="*/ 969153 h 1213851"/>
                      <a:gd name="connsiteX37" fmla="*/ 4327301 w 5396248"/>
                      <a:gd name="connsiteY37" fmla="*/ 930516 h 1213851"/>
                      <a:gd name="connsiteX38" fmla="*/ 4378817 w 5396248"/>
                      <a:gd name="connsiteY38" fmla="*/ 904758 h 1213851"/>
                      <a:gd name="connsiteX39" fmla="*/ 4417453 w 5396248"/>
                      <a:gd name="connsiteY39" fmla="*/ 891879 h 1213851"/>
                      <a:gd name="connsiteX40" fmla="*/ 4520484 w 5396248"/>
                      <a:gd name="connsiteY40" fmla="*/ 840364 h 1213851"/>
                      <a:gd name="connsiteX41" fmla="*/ 4559121 w 5396248"/>
                      <a:gd name="connsiteY41" fmla="*/ 827485 h 1213851"/>
                      <a:gd name="connsiteX42" fmla="*/ 4662152 w 5396248"/>
                      <a:gd name="connsiteY42" fmla="*/ 775970 h 1213851"/>
                      <a:gd name="connsiteX43" fmla="*/ 4752304 w 5396248"/>
                      <a:gd name="connsiteY43" fmla="*/ 724454 h 1213851"/>
                      <a:gd name="connsiteX44" fmla="*/ 4919729 w 5396248"/>
                      <a:gd name="connsiteY44" fmla="*/ 660060 h 1213851"/>
                      <a:gd name="connsiteX45" fmla="*/ 5022760 w 5396248"/>
                      <a:gd name="connsiteY45" fmla="*/ 608544 h 1213851"/>
                      <a:gd name="connsiteX46" fmla="*/ 5100034 w 5396248"/>
                      <a:gd name="connsiteY46" fmla="*/ 557029 h 1213851"/>
                      <a:gd name="connsiteX47" fmla="*/ 5177307 w 5396248"/>
                      <a:gd name="connsiteY47" fmla="*/ 531271 h 1213851"/>
                      <a:gd name="connsiteX48" fmla="*/ 5228822 w 5396248"/>
                      <a:gd name="connsiteY48" fmla="*/ 557029 h 1213851"/>
                      <a:gd name="connsiteX49" fmla="*/ 5318975 w 5396248"/>
                      <a:gd name="connsiteY49" fmla="*/ 582787 h 1213851"/>
                      <a:gd name="connsiteX50" fmla="*/ 5357611 w 5396248"/>
                      <a:gd name="connsiteY50" fmla="*/ 608544 h 1213851"/>
                      <a:gd name="connsiteX51" fmla="*/ 5396248 w 5396248"/>
                      <a:gd name="connsiteY51" fmla="*/ 621423 h 121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5396248" h="1213851">
                        <a:moveTo>
                          <a:pt x="0" y="479756"/>
                        </a:moveTo>
                        <a:cubicBezTo>
                          <a:pt x="30051" y="501221"/>
                          <a:pt x="58485" y="525150"/>
                          <a:pt x="90152" y="544150"/>
                        </a:cubicBezTo>
                        <a:cubicBezTo>
                          <a:pt x="121499" y="562958"/>
                          <a:pt x="217615" y="568132"/>
                          <a:pt x="231820" y="569908"/>
                        </a:cubicBezTo>
                        <a:cubicBezTo>
                          <a:pt x="248992" y="574201"/>
                          <a:pt x="266056" y="578947"/>
                          <a:pt x="283335" y="582787"/>
                        </a:cubicBezTo>
                        <a:cubicBezTo>
                          <a:pt x="595552" y="652167"/>
                          <a:pt x="716132" y="584502"/>
                          <a:pt x="1197735" y="569908"/>
                        </a:cubicBezTo>
                        <a:cubicBezTo>
                          <a:pt x="1260935" y="538308"/>
                          <a:pt x="1358554" y="491362"/>
                          <a:pt x="1416676" y="453998"/>
                        </a:cubicBezTo>
                        <a:cubicBezTo>
                          <a:pt x="1507116" y="395858"/>
                          <a:pt x="1453798" y="418769"/>
                          <a:pt x="1519707" y="363846"/>
                        </a:cubicBezTo>
                        <a:cubicBezTo>
                          <a:pt x="1531598" y="353937"/>
                          <a:pt x="1545961" y="347375"/>
                          <a:pt x="1558344" y="338088"/>
                        </a:cubicBezTo>
                        <a:cubicBezTo>
                          <a:pt x="1580335" y="321595"/>
                          <a:pt x="1599167" y="300715"/>
                          <a:pt x="1622738" y="286572"/>
                        </a:cubicBezTo>
                        <a:cubicBezTo>
                          <a:pt x="1642562" y="274678"/>
                          <a:pt x="1665667" y="269401"/>
                          <a:pt x="1687132" y="260815"/>
                        </a:cubicBezTo>
                        <a:cubicBezTo>
                          <a:pt x="1844339" y="135049"/>
                          <a:pt x="1672589" y="265073"/>
                          <a:pt x="1803042" y="183541"/>
                        </a:cubicBezTo>
                        <a:cubicBezTo>
                          <a:pt x="1821244" y="172165"/>
                          <a:pt x="1836017" y="155720"/>
                          <a:pt x="1854558" y="144905"/>
                        </a:cubicBezTo>
                        <a:cubicBezTo>
                          <a:pt x="1908851" y="113234"/>
                          <a:pt x="1963731" y="89476"/>
                          <a:pt x="2021983" y="67632"/>
                        </a:cubicBezTo>
                        <a:cubicBezTo>
                          <a:pt x="2080865" y="45552"/>
                          <a:pt x="2048149" y="61090"/>
                          <a:pt x="2125014" y="41874"/>
                        </a:cubicBezTo>
                        <a:cubicBezTo>
                          <a:pt x="2138184" y="38581"/>
                          <a:pt x="2150554" y="32567"/>
                          <a:pt x="2163651" y="28995"/>
                        </a:cubicBezTo>
                        <a:cubicBezTo>
                          <a:pt x="2197804" y="19680"/>
                          <a:pt x="2232338" y="11823"/>
                          <a:pt x="2266682" y="3237"/>
                        </a:cubicBezTo>
                        <a:cubicBezTo>
                          <a:pt x="2356736" y="9047"/>
                          <a:pt x="2593918" y="-27596"/>
                          <a:pt x="2717442" y="54753"/>
                        </a:cubicBezTo>
                        <a:cubicBezTo>
                          <a:pt x="2769050" y="89158"/>
                          <a:pt x="2872629" y="188689"/>
                          <a:pt x="2897746" y="222178"/>
                        </a:cubicBezTo>
                        <a:cubicBezTo>
                          <a:pt x="2910625" y="239350"/>
                          <a:pt x="2922248" y="257540"/>
                          <a:pt x="2936383" y="273694"/>
                        </a:cubicBezTo>
                        <a:cubicBezTo>
                          <a:pt x="2952374" y="291970"/>
                          <a:pt x="2973327" y="305781"/>
                          <a:pt x="2987898" y="325209"/>
                        </a:cubicBezTo>
                        <a:cubicBezTo>
                          <a:pt x="2999417" y="340568"/>
                          <a:pt x="3004209" y="360011"/>
                          <a:pt x="3013656" y="376725"/>
                        </a:cubicBezTo>
                        <a:cubicBezTo>
                          <a:pt x="3060032" y="458775"/>
                          <a:pt x="3113175" y="537123"/>
                          <a:pt x="3155324" y="621423"/>
                        </a:cubicBezTo>
                        <a:cubicBezTo>
                          <a:pt x="3168203" y="647181"/>
                          <a:pt x="3179842" y="673596"/>
                          <a:pt x="3193960" y="698696"/>
                        </a:cubicBezTo>
                        <a:cubicBezTo>
                          <a:pt x="3218505" y="742331"/>
                          <a:pt x="3252641" y="781001"/>
                          <a:pt x="3271234" y="827485"/>
                        </a:cubicBezTo>
                        <a:cubicBezTo>
                          <a:pt x="3308488" y="920623"/>
                          <a:pt x="3284167" y="872643"/>
                          <a:pt x="3348507" y="969153"/>
                        </a:cubicBezTo>
                        <a:cubicBezTo>
                          <a:pt x="3390102" y="1031546"/>
                          <a:pt x="3396481" y="1052060"/>
                          <a:pt x="3451538" y="1097941"/>
                        </a:cubicBezTo>
                        <a:cubicBezTo>
                          <a:pt x="3484518" y="1125424"/>
                          <a:pt x="3513842" y="1161640"/>
                          <a:pt x="3554569" y="1175215"/>
                        </a:cubicBezTo>
                        <a:cubicBezTo>
                          <a:pt x="3652609" y="1207894"/>
                          <a:pt x="3605218" y="1195647"/>
                          <a:pt x="3696237" y="1213851"/>
                        </a:cubicBezTo>
                        <a:cubicBezTo>
                          <a:pt x="3776678" y="1208105"/>
                          <a:pt x="3844928" y="1218200"/>
                          <a:pt x="3915177" y="1188094"/>
                        </a:cubicBezTo>
                        <a:cubicBezTo>
                          <a:pt x="3932824" y="1180531"/>
                          <a:pt x="3949521" y="1170922"/>
                          <a:pt x="3966693" y="1162336"/>
                        </a:cubicBezTo>
                        <a:cubicBezTo>
                          <a:pt x="3979572" y="1149457"/>
                          <a:pt x="3990508" y="1134285"/>
                          <a:pt x="4005329" y="1123699"/>
                        </a:cubicBezTo>
                        <a:cubicBezTo>
                          <a:pt x="4020952" y="1112540"/>
                          <a:pt x="4042096" y="1110232"/>
                          <a:pt x="4056845" y="1097941"/>
                        </a:cubicBezTo>
                        <a:cubicBezTo>
                          <a:pt x="4068736" y="1088032"/>
                          <a:pt x="4070516" y="1068974"/>
                          <a:pt x="4082603" y="1059305"/>
                        </a:cubicBezTo>
                        <a:cubicBezTo>
                          <a:pt x="4093204" y="1050825"/>
                          <a:pt x="4109097" y="1052497"/>
                          <a:pt x="4121239" y="1046426"/>
                        </a:cubicBezTo>
                        <a:cubicBezTo>
                          <a:pt x="4135083" y="1039504"/>
                          <a:pt x="4147985" y="1030577"/>
                          <a:pt x="4159876" y="1020668"/>
                        </a:cubicBezTo>
                        <a:cubicBezTo>
                          <a:pt x="4173868" y="1009008"/>
                          <a:pt x="4182699" y="991068"/>
                          <a:pt x="4198513" y="982032"/>
                        </a:cubicBezTo>
                        <a:cubicBezTo>
                          <a:pt x="4213881" y="973250"/>
                          <a:pt x="4232856" y="973446"/>
                          <a:pt x="4250028" y="969153"/>
                        </a:cubicBezTo>
                        <a:cubicBezTo>
                          <a:pt x="4324278" y="919653"/>
                          <a:pt x="4252653" y="962508"/>
                          <a:pt x="4327301" y="930516"/>
                        </a:cubicBezTo>
                        <a:cubicBezTo>
                          <a:pt x="4344948" y="922953"/>
                          <a:pt x="4361170" y="912321"/>
                          <a:pt x="4378817" y="904758"/>
                        </a:cubicBezTo>
                        <a:cubicBezTo>
                          <a:pt x="4391295" y="899410"/>
                          <a:pt x="4405094" y="897497"/>
                          <a:pt x="4417453" y="891879"/>
                        </a:cubicBezTo>
                        <a:cubicBezTo>
                          <a:pt x="4452409" y="875990"/>
                          <a:pt x="4484057" y="852506"/>
                          <a:pt x="4520484" y="840364"/>
                        </a:cubicBezTo>
                        <a:cubicBezTo>
                          <a:pt x="4533363" y="836071"/>
                          <a:pt x="4546762" y="833103"/>
                          <a:pt x="4559121" y="827485"/>
                        </a:cubicBezTo>
                        <a:cubicBezTo>
                          <a:pt x="4594077" y="811596"/>
                          <a:pt x="4630204" y="797269"/>
                          <a:pt x="4662152" y="775970"/>
                        </a:cubicBezTo>
                        <a:cubicBezTo>
                          <a:pt x="4700953" y="750103"/>
                          <a:pt x="4706554" y="744061"/>
                          <a:pt x="4752304" y="724454"/>
                        </a:cubicBezTo>
                        <a:cubicBezTo>
                          <a:pt x="4821309" y="694880"/>
                          <a:pt x="4824299" y="723680"/>
                          <a:pt x="4919729" y="660060"/>
                        </a:cubicBezTo>
                        <a:cubicBezTo>
                          <a:pt x="5040880" y="579293"/>
                          <a:pt x="4849484" y="703057"/>
                          <a:pt x="5022760" y="608544"/>
                        </a:cubicBezTo>
                        <a:cubicBezTo>
                          <a:pt x="5049937" y="593720"/>
                          <a:pt x="5070666" y="566819"/>
                          <a:pt x="5100034" y="557029"/>
                        </a:cubicBezTo>
                        <a:lnTo>
                          <a:pt x="5177307" y="531271"/>
                        </a:lnTo>
                        <a:cubicBezTo>
                          <a:pt x="5194479" y="539857"/>
                          <a:pt x="5210846" y="550288"/>
                          <a:pt x="5228822" y="557029"/>
                        </a:cubicBezTo>
                        <a:cubicBezTo>
                          <a:pt x="5261837" y="569410"/>
                          <a:pt x="5287837" y="567218"/>
                          <a:pt x="5318975" y="582787"/>
                        </a:cubicBezTo>
                        <a:cubicBezTo>
                          <a:pt x="5332819" y="589709"/>
                          <a:pt x="5343767" y="601622"/>
                          <a:pt x="5357611" y="608544"/>
                        </a:cubicBezTo>
                        <a:cubicBezTo>
                          <a:pt x="5369753" y="614615"/>
                          <a:pt x="5396248" y="621423"/>
                          <a:pt x="5396248" y="621423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E5CFD7A-2A1F-7538-0E47-3AA11B4EC1B8}"/>
              </a:ext>
            </a:extLst>
          </p:cNvPr>
          <p:cNvSpPr/>
          <p:nvPr/>
        </p:nvSpPr>
        <p:spPr>
          <a:xfrm>
            <a:off x="3644721" y="5203065"/>
            <a:ext cx="5190186" cy="1262129"/>
          </a:xfrm>
          <a:custGeom>
            <a:avLst/>
            <a:gdLst>
              <a:gd name="connsiteX0" fmla="*/ 0 w 5190186"/>
              <a:gd name="connsiteY0" fmla="*/ 1262129 h 1262129"/>
              <a:gd name="connsiteX1" fmla="*/ 51516 w 5190186"/>
              <a:gd name="connsiteY1" fmla="*/ 1068946 h 1262129"/>
              <a:gd name="connsiteX2" fmla="*/ 128789 w 5190186"/>
              <a:gd name="connsiteY2" fmla="*/ 978794 h 1262129"/>
              <a:gd name="connsiteX3" fmla="*/ 296214 w 5190186"/>
              <a:gd name="connsiteY3" fmla="*/ 862884 h 1262129"/>
              <a:gd name="connsiteX4" fmla="*/ 553792 w 5190186"/>
              <a:gd name="connsiteY4" fmla="*/ 721217 h 1262129"/>
              <a:gd name="connsiteX5" fmla="*/ 734096 w 5190186"/>
              <a:gd name="connsiteY5" fmla="*/ 656822 h 1262129"/>
              <a:gd name="connsiteX6" fmla="*/ 965916 w 5190186"/>
              <a:gd name="connsiteY6" fmla="*/ 682580 h 1262129"/>
              <a:gd name="connsiteX7" fmla="*/ 1004552 w 5190186"/>
              <a:gd name="connsiteY7" fmla="*/ 708338 h 1262129"/>
              <a:gd name="connsiteX8" fmla="*/ 1056068 w 5190186"/>
              <a:gd name="connsiteY8" fmla="*/ 746974 h 1262129"/>
              <a:gd name="connsiteX9" fmla="*/ 1146220 w 5190186"/>
              <a:gd name="connsiteY9" fmla="*/ 785611 h 1262129"/>
              <a:gd name="connsiteX10" fmla="*/ 1287887 w 5190186"/>
              <a:gd name="connsiteY10" fmla="*/ 746974 h 1262129"/>
              <a:gd name="connsiteX11" fmla="*/ 1403797 w 5190186"/>
              <a:gd name="connsiteY11" fmla="*/ 605307 h 1262129"/>
              <a:gd name="connsiteX12" fmla="*/ 1468192 w 5190186"/>
              <a:gd name="connsiteY12" fmla="*/ 489397 h 1262129"/>
              <a:gd name="connsiteX13" fmla="*/ 1648496 w 5190186"/>
              <a:gd name="connsiteY13" fmla="*/ 283335 h 1262129"/>
              <a:gd name="connsiteX14" fmla="*/ 1777285 w 5190186"/>
              <a:gd name="connsiteY14" fmla="*/ 206062 h 1262129"/>
              <a:gd name="connsiteX15" fmla="*/ 1841679 w 5190186"/>
              <a:gd name="connsiteY15" fmla="*/ 180304 h 1262129"/>
              <a:gd name="connsiteX16" fmla="*/ 1996225 w 5190186"/>
              <a:gd name="connsiteY16" fmla="*/ 141667 h 1262129"/>
              <a:gd name="connsiteX17" fmla="*/ 2137893 w 5190186"/>
              <a:gd name="connsiteY17" fmla="*/ 103031 h 1262129"/>
              <a:gd name="connsiteX18" fmla="*/ 2228045 w 5190186"/>
              <a:gd name="connsiteY18" fmla="*/ 90152 h 1262129"/>
              <a:gd name="connsiteX19" fmla="*/ 2524259 w 5190186"/>
              <a:gd name="connsiteY19" fmla="*/ 103031 h 1262129"/>
              <a:gd name="connsiteX20" fmla="*/ 2601533 w 5190186"/>
              <a:gd name="connsiteY20" fmla="*/ 115910 h 1262129"/>
              <a:gd name="connsiteX21" fmla="*/ 2768958 w 5190186"/>
              <a:gd name="connsiteY21" fmla="*/ 103031 h 1262129"/>
              <a:gd name="connsiteX22" fmla="*/ 2871989 w 5190186"/>
              <a:gd name="connsiteY22" fmla="*/ 77273 h 1262129"/>
              <a:gd name="connsiteX23" fmla="*/ 2923504 w 5190186"/>
              <a:gd name="connsiteY23" fmla="*/ 51515 h 1262129"/>
              <a:gd name="connsiteX24" fmla="*/ 2987899 w 5190186"/>
              <a:gd name="connsiteY24" fmla="*/ 38636 h 1262129"/>
              <a:gd name="connsiteX25" fmla="*/ 3168203 w 5190186"/>
              <a:gd name="connsiteY25" fmla="*/ 0 h 1262129"/>
              <a:gd name="connsiteX26" fmla="*/ 3374265 w 5190186"/>
              <a:gd name="connsiteY26" fmla="*/ 12879 h 1262129"/>
              <a:gd name="connsiteX27" fmla="*/ 3464417 w 5190186"/>
              <a:gd name="connsiteY27" fmla="*/ 64394 h 1262129"/>
              <a:gd name="connsiteX28" fmla="*/ 3528811 w 5190186"/>
              <a:gd name="connsiteY28" fmla="*/ 103031 h 1262129"/>
              <a:gd name="connsiteX29" fmla="*/ 3631842 w 5190186"/>
              <a:gd name="connsiteY29" fmla="*/ 193183 h 1262129"/>
              <a:gd name="connsiteX30" fmla="*/ 3670479 w 5190186"/>
              <a:gd name="connsiteY30" fmla="*/ 283335 h 1262129"/>
              <a:gd name="connsiteX31" fmla="*/ 3683358 w 5190186"/>
              <a:gd name="connsiteY31" fmla="*/ 321972 h 1262129"/>
              <a:gd name="connsiteX32" fmla="*/ 3696237 w 5190186"/>
              <a:gd name="connsiteY32" fmla="*/ 515155 h 1262129"/>
              <a:gd name="connsiteX33" fmla="*/ 3709116 w 5190186"/>
              <a:gd name="connsiteY33" fmla="*/ 553791 h 1262129"/>
              <a:gd name="connsiteX34" fmla="*/ 3812147 w 5190186"/>
              <a:gd name="connsiteY34" fmla="*/ 643943 h 1262129"/>
              <a:gd name="connsiteX35" fmla="*/ 3863662 w 5190186"/>
              <a:gd name="connsiteY35" fmla="*/ 669701 h 1262129"/>
              <a:gd name="connsiteX36" fmla="*/ 3915178 w 5190186"/>
              <a:gd name="connsiteY36" fmla="*/ 682580 h 1262129"/>
              <a:gd name="connsiteX37" fmla="*/ 3953814 w 5190186"/>
              <a:gd name="connsiteY37" fmla="*/ 695459 h 1262129"/>
              <a:gd name="connsiteX38" fmla="*/ 4224271 w 5190186"/>
              <a:gd name="connsiteY38" fmla="*/ 682580 h 1262129"/>
              <a:gd name="connsiteX39" fmla="*/ 4301544 w 5190186"/>
              <a:gd name="connsiteY39" fmla="*/ 656822 h 1262129"/>
              <a:gd name="connsiteX40" fmla="*/ 4353059 w 5190186"/>
              <a:gd name="connsiteY40" fmla="*/ 618186 h 1262129"/>
              <a:gd name="connsiteX41" fmla="*/ 4391696 w 5190186"/>
              <a:gd name="connsiteY41" fmla="*/ 592428 h 1262129"/>
              <a:gd name="connsiteX42" fmla="*/ 4430333 w 5190186"/>
              <a:gd name="connsiteY42" fmla="*/ 553791 h 1262129"/>
              <a:gd name="connsiteX43" fmla="*/ 4468969 w 5190186"/>
              <a:gd name="connsiteY43" fmla="*/ 528034 h 1262129"/>
              <a:gd name="connsiteX44" fmla="*/ 4507606 w 5190186"/>
              <a:gd name="connsiteY44" fmla="*/ 489397 h 1262129"/>
              <a:gd name="connsiteX45" fmla="*/ 4546242 w 5190186"/>
              <a:gd name="connsiteY45" fmla="*/ 476518 h 1262129"/>
              <a:gd name="connsiteX46" fmla="*/ 4855335 w 5190186"/>
              <a:gd name="connsiteY46" fmla="*/ 450760 h 1262129"/>
              <a:gd name="connsiteX47" fmla="*/ 5035640 w 5190186"/>
              <a:gd name="connsiteY47" fmla="*/ 425003 h 1262129"/>
              <a:gd name="connsiteX48" fmla="*/ 5112913 w 5190186"/>
              <a:gd name="connsiteY48" fmla="*/ 412124 h 1262129"/>
              <a:gd name="connsiteX49" fmla="*/ 5151549 w 5190186"/>
              <a:gd name="connsiteY49" fmla="*/ 399245 h 1262129"/>
              <a:gd name="connsiteX50" fmla="*/ 5190186 w 5190186"/>
              <a:gd name="connsiteY50" fmla="*/ 373487 h 12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190186" h="1262129" extrusionOk="0">
                <a:moveTo>
                  <a:pt x="0" y="1262129"/>
                </a:moveTo>
                <a:cubicBezTo>
                  <a:pt x="10084" y="1241096"/>
                  <a:pt x="40812" y="1099427"/>
                  <a:pt x="51516" y="1068946"/>
                </a:cubicBezTo>
                <a:cubicBezTo>
                  <a:pt x="65576" y="1038500"/>
                  <a:pt x="104985" y="993556"/>
                  <a:pt x="128789" y="978794"/>
                </a:cubicBezTo>
                <a:cubicBezTo>
                  <a:pt x="220647" y="895899"/>
                  <a:pt x="175132" y="929422"/>
                  <a:pt x="296214" y="862884"/>
                </a:cubicBezTo>
                <a:cubicBezTo>
                  <a:pt x="530587" y="740895"/>
                  <a:pt x="225085" y="829179"/>
                  <a:pt x="553792" y="721217"/>
                </a:cubicBezTo>
                <a:cubicBezTo>
                  <a:pt x="688380" y="651302"/>
                  <a:pt x="630085" y="681483"/>
                  <a:pt x="734096" y="656822"/>
                </a:cubicBezTo>
                <a:cubicBezTo>
                  <a:pt x="823107" y="664309"/>
                  <a:pt x="881380" y="674004"/>
                  <a:pt x="965916" y="682580"/>
                </a:cubicBezTo>
                <a:cubicBezTo>
                  <a:pt x="982042" y="682678"/>
                  <a:pt x="994365" y="699716"/>
                  <a:pt x="1004552" y="708338"/>
                </a:cubicBezTo>
                <a:cubicBezTo>
                  <a:pt x="1022673" y="718148"/>
                  <a:pt x="1037689" y="734748"/>
                  <a:pt x="1056068" y="746974"/>
                </a:cubicBezTo>
                <a:cubicBezTo>
                  <a:pt x="1093065" y="769613"/>
                  <a:pt x="1108849" y="772732"/>
                  <a:pt x="1146220" y="785611"/>
                </a:cubicBezTo>
                <a:cubicBezTo>
                  <a:pt x="1194449" y="773137"/>
                  <a:pt x="1243640" y="772998"/>
                  <a:pt x="1287887" y="746974"/>
                </a:cubicBezTo>
                <a:cubicBezTo>
                  <a:pt x="1337872" y="711985"/>
                  <a:pt x="1403797" y="605308"/>
                  <a:pt x="1403797" y="605307"/>
                </a:cubicBezTo>
                <a:cubicBezTo>
                  <a:pt x="1422928" y="546286"/>
                  <a:pt x="1416020" y="556085"/>
                  <a:pt x="1468192" y="489397"/>
                </a:cubicBezTo>
                <a:cubicBezTo>
                  <a:pt x="1508131" y="446838"/>
                  <a:pt x="1592699" y="308542"/>
                  <a:pt x="1648496" y="283335"/>
                </a:cubicBezTo>
                <a:cubicBezTo>
                  <a:pt x="1690581" y="251233"/>
                  <a:pt x="1730358" y="223213"/>
                  <a:pt x="1777285" y="206062"/>
                </a:cubicBezTo>
                <a:cubicBezTo>
                  <a:pt x="1796107" y="200633"/>
                  <a:pt x="1815722" y="184629"/>
                  <a:pt x="1841679" y="180304"/>
                </a:cubicBezTo>
                <a:cubicBezTo>
                  <a:pt x="1925400" y="155107"/>
                  <a:pt x="1928130" y="161599"/>
                  <a:pt x="1996225" y="141667"/>
                </a:cubicBezTo>
                <a:cubicBezTo>
                  <a:pt x="2008396" y="136957"/>
                  <a:pt x="2115243" y="109155"/>
                  <a:pt x="2137893" y="103031"/>
                </a:cubicBezTo>
                <a:cubicBezTo>
                  <a:pt x="2169251" y="98934"/>
                  <a:pt x="2193640" y="94046"/>
                  <a:pt x="2228045" y="90152"/>
                </a:cubicBezTo>
                <a:cubicBezTo>
                  <a:pt x="2323122" y="79412"/>
                  <a:pt x="2425075" y="85536"/>
                  <a:pt x="2524259" y="103031"/>
                </a:cubicBezTo>
                <a:cubicBezTo>
                  <a:pt x="2548993" y="107609"/>
                  <a:pt x="2576170" y="112772"/>
                  <a:pt x="2601533" y="115910"/>
                </a:cubicBezTo>
                <a:cubicBezTo>
                  <a:pt x="2655763" y="115463"/>
                  <a:pt x="2717048" y="112066"/>
                  <a:pt x="2768958" y="103031"/>
                </a:cubicBezTo>
                <a:cubicBezTo>
                  <a:pt x="2802352" y="95466"/>
                  <a:pt x="2833993" y="96912"/>
                  <a:pt x="2871989" y="77273"/>
                </a:cubicBezTo>
                <a:cubicBezTo>
                  <a:pt x="2889778" y="70012"/>
                  <a:pt x="2902879" y="58466"/>
                  <a:pt x="2923504" y="51515"/>
                </a:cubicBezTo>
                <a:cubicBezTo>
                  <a:pt x="2946904" y="45324"/>
                  <a:pt x="2963742" y="41182"/>
                  <a:pt x="2987899" y="38636"/>
                </a:cubicBezTo>
                <a:cubicBezTo>
                  <a:pt x="3151162" y="6923"/>
                  <a:pt x="3025502" y="3704"/>
                  <a:pt x="3168203" y="0"/>
                </a:cubicBezTo>
                <a:cubicBezTo>
                  <a:pt x="3235523" y="5604"/>
                  <a:pt x="3314173" y="9729"/>
                  <a:pt x="3374265" y="12879"/>
                </a:cubicBezTo>
                <a:cubicBezTo>
                  <a:pt x="3412317" y="20202"/>
                  <a:pt x="3430144" y="43010"/>
                  <a:pt x="3464417" y="64394"/>
                </a:cubicBezTo>
                <a:cubicBezTo>
                  <a:pt x="3483162" y="75666"/>
                  <a:pt x="3508508" y="88384"/>
                  <a:pt x="3528811" y="103031"/>
                </a:cubicBezTo>
                <a:cubicBezTo>
                  <a:pt x="3579695" y="139445"/>
                  <a:pt x="3592244" y="154860"/>
                  <a:pt x="3631842" y="193183"/>
                </a:cubicBezTo>
                <a:cubicBezTo>
                  <a:pt x="3665799" y="285349"/>
                  <a:pt x="3645211" y="170522"/>
                  <a:pt x="3670479" y="283335"/>
                </a:cubicBezTo>
                <a:cubicBezTo>
                  <a:pt x="3677625" y="296124"/>
                  <a:pt x="3678853" y="311458"/>
                  <a:pt x="3683358" y="321972"/>
                </a:cubicBezTo>
                <a:cubicBezTo>
                  <a:pt x="3693606" y="381583"/>
                  <a:pt x="3690258" y="449836"/>
                  <a:pt x="3696237" y="515155"/>
                </a:cubicBezTo>
                <a:cubicBezTo>
                  <a:pt x="3696120" y="527458"/>
                  <a:pt x="3703672" y="541823"/>
                  <a:pt x="3709116" y="553791"/>
                </a:cubicBezTo>
                <a:cubicBezTo>
                  <a:pt x="3733063" y="602444"/>
                  <a:pt x="3756204" y="615342"/>
                  <a:pt x="3812147" y="643943"/>
                </a:cubicBezTo>
                <a:cubicBezTo>
                  <a:pt x="3830114" y="655231"/>
                  <a:pt x="3845446" y="664858"/>
                  <a:pt x="3863662" y="669701"/>
                </a:cubicBezTo>
                <a:cubicBezTo>
                  <a:pt x="3879224" y="673543"/>
                  <a:pt x="3899861" y="675512"/>
                  <a:pt x="3915178" y="682580"/>
                </a:cubicBezTo>
                <a:cubicBezTo>
                  <a:pt x="3928196" y="688099"/>
                  <a:pt x="3940626" y="690889"/>
                  <a:pt x="3953814" y="695459"/>
                </a:cubicBezTo>
                <a:cubicBezTo>
                  <a:pt x="4046026" y="691850"/>
                  <a:pt x="4128365" y="707423"/>
                  <a:pt x="4224271" y="682580"/>
                </a:cubicBezTo>
                <a:cubicBezTo>
                  <a:pt x="4251256" y="679583"/>
                  <a:pt x="4301544" y="656822"/>
                  <a:pt x="4301544" y="656822"/>
                </a:cubicBezTo>
                <a:cubicBezTo>
                  <a:pt x="4322718" y="643063"/>
                  <a:pt x="4332064" y="629732"/>
                  <a:pt x="4353059" y="618186"/>
                </a:cubicBezTo>
                <a:cubicBezTo>
                  <a:pt x="4365895" y="608977"/>
                  <a:pt x="4379296" y="602392"/>
                  <a:pt x="4391696" y="592428"/>
                </a:cubicBezTo>
                <a:cubicBezTo>
                  <a:pt x="4403476" y="579094"/>
                  <a:pt x="4414147" y="566521"/>
                  <a:pt x="4430333" y="553791"/>
                </a:cubicBezTo>
                <a:cubicBezTo>
                  <a:pt x="4442468" y="541899"/>
                  <a:pt x="4457427" y="538406"/>
                  <a:pt x="4468969" y="528034"/>
                </a:cubicBezTo>
                <a:cubicBezTo>
                  <a:pt x="4481226" y="514228"/>
                  <a:pt x="4494187" y="498795"/>
                  <a:pt x="4507606" y="489397"/>
                </a:cubicBezTo>
                <a:cubicBezTo>
                  <a:pt x="4519171" y="480916"/>
                  <a:pt x="4531887" y="478713"/>
                  <a:pt x="4546242" y="476518"/>
                </a:cubicBezTo>
                <a:cubicBezTo>
                  <a:pt x="4628301" y="464728"/>
                  <a:pt x="4788525" y="452190"/>
                  <a:pt x="4855335" y="450760"/>
                </a:cubicBezTo>
                <a:cubicBezTo>
                  <a:pt x="4964623" y="425555"/>
                  <a:pt x="4867223" y="434286"/>
                  <a:pt x="5035640" y="425003"/>
                </a:cubicBezTo>
                <a:cubicBezTo>
                  <a:pt x="5065255" y="420799"/>
                  <a:pt x="5085378" y="415969"/>
                  <a:pt x="5112913" y="412124"/>
                </a:cubicBezTo>
                <a:cubicBezTo>
                  <a:pt x="5127302" y="409513"/>
                  <a:pt x="5140403" y="404049"/>
                  <a:pt x="5151549" y="399245"/>
                </a:cubicBezTo>
                <a:cubicBezTo>
                  <a:pt x="5165394" y="392324"/>
                  <a:pt x="5190185" y="373487"/>
                  <a:pt x="5190186" y="373487"/>
                </a:cubicBezTo>
              </a:path>
            </a:pathLst>
          </a:custGeom>
          <a:noFill/>
          <a:ln w="50800">
            <a:solidFill>
              <a:schemeClr val="accent4">
                <a:lumMod val="20000"/>
                <a:lumOff val="80000"/>
                <a:alpha val="19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666995049">
                  <a:custGeom>
                    <a:avLst/>
                    <a:gdLst>
                      <a:gd name="connsiteX0" fmla="*/ 0 w 5190186"/>
                      <a:gd name="connsiteY0" fmla="*/ 1262129 h 1262129"/>
                      <a:gd name="connsiteX1" fmla="*/ 51516 w 5190186"/>
                      <a:gd name="connsiteY1" fmla="*/ 1068946 h 1262129"/>
                      <a:gd name="connsiteX2" fmla="*/ 128789 w 5190186"/>
                      <a:gd name="connsiteY2" fmla="*/ 978794 h 1262129"/>
                      <a:gd name="connsiteX3" fmla="*/ 296214 w 5190186"/>
                      <a:gd name="connsiteY3" fmla="*/ 862884 h 1262129"/>
                      <a:gd name="connsiteX4" fmla="*/ 553792 w 5190186"/>
                      <a:gd name="connsiteY4" fmla="*/ 721217 h 1262129"/>
                      <a:gd name="connsiteX5" fmla="*/ 734096 w 5190186"/>
                      <a:gd name="connsiteY5" fmla="*/ 656822 h 1262129"/>
                      <a:gd name="connsiteX6" fmla="*/ 965916 w 5190186"/>
                      <a:gd name="connsiteY6" fmla="*/ 682580 h 1262129"/>
                      <a:gd name="connsiteX7" fmla="*/ 1004552 w 5190186"/>
                      <a:gd name="connsiteY7" fmla="*/ 708338 h 1262129"/>
                      <a:gd name="connsiteX8" fmla="*/ 1056068 w 5190186"/>
                      <a:gd name="connsiteY8" fmla="*/ 746974 h 1262129"/>
                      <a:gd name="connsiteX9" fmla="*/ 1146220 w 5190186"/>
                      <a:gd name="connsiteY9" fmla="*/ 785611 h 1262129"/>
                      <a:gd name="connsiteX10" fmla="*/ 1287887 w 5190186"/>
                      <a:gd name="connsiteY10" fmla="*/ 746974 h 1262129"/>
                      <a:gd name="connsiteX11" fmla="*/ 1403797 w 5190186"/>
                      <a:gd name="connsiteY11" fmla="*/ 605307 h 1262129"/>
                      <a:gd name="connsiteX12" fmla="*/ 1468192 w 5190186"/>
                      <a:gd name="connsiteY12" fmla="*/ 489397 h 1262129"/>
                      <a:gd name="connsiteX13" fmla="*/ 1648496 w 5190186"/>
                      <a:gd name="connsiteY13" fmla="*/ 283335 h 1262129"/>
                      <a:gd name="connsiteX14" fmla="*/ 1777285 w 5190186"/>
                      <a:gd name="connsiteY14" fmla="*/ 206062 h 1262129"/>
                      <a:gd name="connsiteX15" fmla="*/ 1841679 w 5190186"/>
                      <a:gd name="connsiteY15" fmla="*/ 180304 h 1262129"/>
                      <a:gd name="connsiteX16" fmla="*/ 1996225 w 5190186"/>
                      <a:gd name="connsiteY16" fmla="*/ 141667 h 1262129"/>
                      <a:gd name="connsiteX17" fmla="*/ 2137893 w 5190186"/>
                      <a:gd name="connsiteY17" fmla="*/ 103031 h 1262129"/>
                      <a:gd name="connsiteX18" fmla="*/ 2228045 w 5190186"/>
                      <a:gd name="connsiteY18" fmla="*/ 90152 h 1262129"/>
                      <a:gd name="connsiteX19" fmla="*/ 2524259 w 5190186"/>
                      <a:gd name="connsiteY19" fmla="*/ 103031 h 1262129"/>
                      <a:gd name="connsiteX20" fmla="*/ 2601533 w 5190186"/>
                      <a:gd name="connsiteY20" fmla="*/ 115910 h 1262129"/>
                      <a:gd name="connsiteX21" fmla="*/ 2768958 w 5190186"/>
                      <a:gd name="connsiteY21" fmla="*/ 103031 h 1262129"/>
                      <a:gd name="connsiteX22" fmla="*/ 2871989 w 5190186"/>
                      <a:gd name="connsiteY22" fmla="*/ 77273 h 1262129"/>
                      <a:gd name="connsiteX23" fmla="*/ 2923504 w 5190186"/>
                      <a:gd name="connsiteY23" fmla="*/ 51515 h 1262129"/>
                      <a:gd name="connsiteX24" fmla="*/ 2987899 w 5190186"/>
                      <a:gd name="connsiteY24" fmla="*/ 38636 h 1262129"/>
                      <a:gd name="connsiteX25" fmla="*/ 3168203 w 5190186"/>
                      <a:gd name="connsiteY25" fmla="*/ 0 h 1262129"/>
                      <a:gd name="connsiteX26" fmla="*/ 3374265 w 5190186"/>
                      <a:gd name="connsiteY26" fmla="*/ 12879 h 1262129"/>
                      <a:gd name="connsiteX27" fmla="*/ 3464417 w 5190186"/>
                      <a:gd name="connsiteY27" fmla="*/ 64394 h 1262129"/>
                      <a:gd name="connsiteX28" fmla="*/ 3528811 w 5190186"/>
                      <a:gd name="connsiteY28" fmla="*/ 103031 h 1262129"/>
                      <a:gd name="connsiteX29" fmla="*/ 3631842 w 5190186"/>
                      <a:gd name="connsiteY29" fmla="*/ 193183 h 1262129"/>
                      <a:gd name="connsiteX30" fmla="*/ 3670479 w 5190186"/>
                      <a:gd name="connsiteY30" fmla="*/ 283335 h 1262129"/>
                      <a:gd name="connsiteX31" fmla="*/ 3683358 w 5190186"/>
                      <a:gd name="connsiteY31" fmla="*/ 321972 h 1262129"/>
                      <a:gd name="connsiteX32" fmla="*/ 3696237 w 5190186"/>
                      <a:gd name="connsiteY32" fmla="*/ 515155 h 1262129"/>
                      <a:gd name="connsiteX33" fmla="*/ 3709116 w 5190186"/>
                      <a:gd name="connsiteY33" fmla="*/ 553791 h 1262129"/>
                      <a:gd name="connsiteX34" fmla="*/ 3812147 w 5190186"/>
                      <a:gd name="connsiteY34" fmla="*/ 643943 h 1262129"/>
                      <a:gd name="connsiteX35" fmla="*/ 3863662 w 5190186"/>
                      <a:gd name="connsiteY35" fmla="*/ 669701 h 1262129"/>
                      <a:gd name="connsiteX36" fmla="*/ 3915178 w 5190186"/>
                      <a:gd name="connsiteY36" fmla="*/ 682580 h 1262129"/>
                      <a:gd name="connsiteX37" fmla="*/ 3953814 w 5190186"/>
                      <a:gd name="connsiteY37" fmla="*/ 695459 h 1262129"/>
                      <a:gd name="connsiteX38" fmla="*/ 4224271 w 5190186"/>
                      <a:gd name="connsiteY38" fmla="*/ 682580 h 1262129"/>
                      <a:gd name="connsiteX39" fmla="*/ 4301544 w 5190186"/>
                      <a:gd name="connsiteY39" fmla="*/ 656822 h 1262129"/>
                      <a:gd name="connsiteX40" fmla="*/ 4353059 w 5190186"/>
                      <a:gd name="connsiteY40" fmla="*/ 618186 h 1262129"/>
                      <a:gd name="connsiteX41" fmla="*/ 4391696 w 5190186"/>
                      <a:gd name="connsiteY41" fmla="*/ 592428 h 1262129"/>
                      <a:gd name="connsiteX42" fmla="*/ 4430333 w 5190186"/>
                      <a:gd name="connsiteY42" fmla="*/ 553791 h 1262129"/>
                      <a:gd name="connsiteX43" fmla="*/ 4468969 w 5190186"/>
                      <a:gd name="connsiteY43" fmla="*/ 528034 h 1262129"/>
                      <a:gd name="connsiteX44" fmla="*/ 4507606 w 5190186"/>
                      <a:gd name="connsiteY44" fmla="*/ 489397 h 1262129"/>
                      <a:gd name="connsiteX45" fmla="*/ 4546242 w 5190186"/>
                      <a:gd name="connsiteY45" fmla="*/ 476518 h 1262129"/>
                      <a:gd name="connsiteX46" fmla="*/ 4855335 w 5190186"/>
                      <a:gd name="connsiteY46" fmla="*/ 450760 h 1262129"/>
                      <a:gd name="connsiteX47" fmla="*/ 5035640 w 5190186"/>
                      <a:gd name="connsiteY47" fmla="*/ 425003 h 1262129"/>
                      <a:gd name="connsiteX48" fmla="*/ 5112913 w 5190186"/>
                      <a:gd name="connsiteY48" fmla="*/ 412124 h 1262129"/>
                      <a:gd name="connsiteX49" fmla="*/ 5151549 w 5190186"/>
                      <a:gd name="connsiteY49" fmla="*/ 399245 h 1262129"/>
                      <a:gd name="connsiteX50" fmla="*/ 5190186 w 5190186"/>
                      <a:gd name="connsiteY50" fmla="*/ 373487 h 1262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5190186" h="1262129">
                        <a:moveTo>
                          <a:pt x="0" y="1262129"/>
                        </a:moveTo>
                        <a:cubicBezTo>
                          <a:pt x="6544" y="1235955"/>
                          <a:pt x="39688" y="1098517"/>
                          <a:pt x="51516" y="1068946"/>
                        </a:cubicBezTo>
                        <a:cubicBezTo>
                          <a:pt x="63739" y="1038389"/>
                          <a:pt x="108699" y="996875"/>
                          <a:pt x="128789" y="978794"/>
                        </a:cubicBezTo>
                        <a:cubicBezTo>
                          <a:pt x="226164" y="891157"/>
                          <a:pt x="183648" y="932156"/>
                          <a:pt x="296214" y="862884"/>
                        </a:cubicBezTo>
                        <a:cubicBezTo>
                          <a:pt x="488585" y="744502"/>
                          <a:pt x="217324" y="889451"/>
                          <a:pt x="553792" y="721217"/>
                        </a:cubicBezTo>
                        <a:cubicBezTo>
                          <a:pt x="680181" y="658023"/>
                          <a:pt x="618947" y="676014"/>
                          <a:pt x="734096" y="656822"/>
                        </a:cubicBezTo>
                        <a:cubicBezTo>
                          <a:pt x="811369" y="665408"/>
                          <a:pt x="889540" y="668032"/>
                          <a:pt x="965916" y="682580"/>
                        </a:cubicBezTo>
                        <a:cubicBezTo>
                          <a:pt x="981121" y="685476"/>
                          <a:pt x="991957" y="699341"/>
                          <a:pt x="1004552" y="708338"/>
                        </a:cubicBezTo>
                        <a:cubicBezTo>
                          <a:pt x="1022019" y="720814"/>
                          <a:pt x="1037866" y="735598"/>
                          <a:pt x="1056068" y="746974"/>
                        </a:cubicBezTo>
                        <a:cubicBezTo>
                          <a:pt x="1092446" y="769710"/>
                          <a:pt x="1108659" y="773091"/>
                          <a:pt x="1146220" y="785611"/>
                        </a:cubicBezTo>
                        <a:cubicBezTo>
                          <a:pt x="1193442" y="772732"/>
                          <a:pt x="1247788" y="775043"/>
                          <a:pt x="1287887" y="746974"/>
                        </a:cubicBezTo>
                        <a:cubicBezTo>
                          <a:pt x="1337872" y="711985"/>
                          <a:pt x="1403797" y="605307"/>
                          <a:pt x="1403797" y="605307"/>
                        </a:cubicBezTo>
                        <a:cubicBezTo>
                          <a:pt x="1423229" y="547011"/>
                          <a:pt x="1416526" y="555825"/>
                          <a:pt x="1468192" y="489397"/>
                        </a:cubicBezTo>
                        <a:cubicBezTo>
                          <a:pt x="1500613" y="447713"/>
                          <a:pt x="1596511" y="314526"/>
                          <a:pt x="1648496" y="283335"/>
                        </a:cubicBezTo>
                        <a:cubicBezTo>
                          <a:pt x="1691426" y="257577"/>
                          <a:pt x="1730802" y="224656"/>
                          <a:pt x="1777285" y="206062"/>
                        </a:cubicBezTo>
                        <a:cubicBezTo>
                          <a:pt x="1798750" y="197476"/>
                          <a:pt x="1819583" y="187103"/>
                          <a:pt x="1841679" y="180304"/>
                        </a:cubicBezTo>
                        <a:cubicBezTo>
                          <a:pt x="1925286" y="154578"/>
                          <a:pt x="1928664" y="160969"/>
                          <a:pt x="1996225" y="141667"/>
                        </a:cubicBezTo>
                        <a:cubicBezTo>
                          <a:pt x="2008555" y="138144"/>
                          <a:pt x="2109771" y="108144"/>
                          <a:pt x="2137893" y="103031"/>
                        </a:cubicBezTo>
                        <a:cubicBezTo>
                          <a:pt x="2167759" y="97601"/>
                          <a:pt x="2197994" y="94445"/>
                          <a:pt x="2228045" y="90152"/>
                        </a:cubicBezTo>
                        <a:cubicBezTo>
                          <a:pt x="2326783" y="94445"/>
                          <a:pt x="2425662" y="96231"/>
                          <a:pt x="2524259" y="103031"/>
                        </a:cubicBezTo>
                        <a:cubicBezTo>
                          <a:pt x="2550310" y="104828"/>
                          <a:pt x="2575420" y="115910"/>
                          <a:pt x="2601533" y="115910"/>
                        </a:cubicBezTo>
                        <a:cubicBezTo>
                          <a:pt x="2657506" y="115910"/>
                          <a:pt x="2713150" y="107324"/>
                          <a:pt x="2768958" y="103031"/>
                        </a:cubicBezTo>
                        <a:cubicBezTo>
                          <a:pt x="2806752" y="95472"/>
                          <a:pt x="2837338" y="92124"/>
                          <a:pt x="2871989" y="77273"/>
                        </a:cubicBezTo>
                        <a:cubicBezTo>
                          <a:pt x="2889635" y="69710"/>
                          <a:pt x="2905291" y="57586"/>
                          <a:pt x="2923504" y="51515"/>
                        </a:cubicBezTo>
                        <a:cubicBezTo>
                          <a:pt x="2944271" y="44593"/>
                          <a:pt x="2966569" y="43558"/>
                          <a:pt x="2987899" y="38636"/>
                        </a:cubicBezTo>
                        <a:cubicBezTo>
                          <a:pt x="3154771" y="128"/>
                          <a:pt x="3027606" y="23433"/>
                          <a:pt x="3168203" y="0"/>
                        </a:cubicBezTo>
                        <a:cubicBezTo>
                          <a:pt x="3236890" y="4293"/>
                          <a:pt x="3305822" y="5674"/>
                          <a:pt x="3374265" y="12879"/>
                        </a:cubicBezTo>
                        <a:cubicBezTo>
                          <a:pt x="3415152" y="17183"/>
                          <a:pt x="3430680" y="41903"/>
                          <a:pt x="3464417" y="64394"/>
                        </a:cubicBezTo>
                        <a:cubicBezTo>
                          <a:pt x="3485245" y="78279"/>
                          <a:pt x="3508304" y="88676"/>
                          <a:pt x="3528811" y="103031"/>
                        </a:cubicBezTo>
                        <a:cubicBezTo>
                          <a:pt x="3581229" y="139723"/>
                          <a:pt x="3591129" y="152469"/>
                          <a:pt x="3631842" y="193183"/>
                        </a:cubicBezTo>
                        <a:cubicBezTo>
                          <a:pt x="3662046" y="283794"/>
                          <a:pt x="3622735" y="171934"/>
                          <a:pt x="3670479" y="283335"/>
                        </a:cubicBezTo>
                        <a:cubicBezTo>
                          <a:pt x="3675827" y="295813"/>
                          <a:pt x="3679065" y="309093"/>
                          <a:pt x="3683358" y="321972"/>
                        </a:cubicBezTo>
                        <a:cubicBezTo>
                          <a:pt x="3687651" y="386366"/>
                          <a:pt x="3689110" y="451012"/>
                          <a:pt x="3696237" y="515155"/>
                        </a:cubicBezTo>
                        <a:cubicBezTo>
                          <a:pt x="3697736" y="528647"/>
                          <a:pt x="3703045" y="541649"/>
                          <a:pt x="3709116" y="553791"/>
                        </a:cubicBezTo>
                        <a:cubicBezTo>
                          <a:pt x="3732728" y="601016"/>
                          <a:pt x="3760627" y="618182"/>
                          <a:pt x="3812147" y="643943"/>
                        </a:cubicBezTo>
                        <a:cubicBezTo>
                          <a:pt x="3829319" y="652529"/>
                          <a:pt x="3845686" y="662960"/>
                          <a:pt x="3863662" y="669701"/>
                        </a:cubicBezTo>
                        <a:cubicBezTo>
                          <a:pt x="3880235" y="675916"/>
                          <a:pt x="3898159" y="677717"/>
                          <a:pt x="3915178" y="682580"/>
                        </a:cubicBezTo>
                        <a:cubicBezTo>
                          <a:pt x="3928231" y="686309"/>
                          <a:pt x="3940935" y="691166"/>
                          <a:pt x="3953814" y="695459"/>
                        </a:cubicBezTo>
                        <a:cubicBezTo>
                          <a:pt x="4043966" y="691166"/>
                          <a:pt x="4134569" y="692547"/>
                          <a:pt x="4224271" y="682580"/>
                        </a:cubicBezTo>
                        <a:cubicBezTo>
                          <a:pt x="4251256" y="679582"/>
                          <a:pt x="4301544" y="656822"/>
                          <a:pt x="4301544" y="656822"/>
                        </a:cubicBezTo>
                        <a:cubicBezTo>
                          <a:pt x="4318716" y="643943"/>
                          <a:pt x="4335593" y="630662"/>
                          <a:pt x="4353059" y="618186"/>
                        </a:cubicBezTo>
                        <a:cubicBezTo>
                          <a:pt x="4365654" y="609189"/>
                          <a:pt x="4379805" y="602337"/>
                          <a:pt x="4391696" y="592428"/>
                        </a:cubicBezTo>
                        <a:cubicBezTo>
                          <a:pt x="4405688" y="580768"/>
                          <a:pt x="4416341" y="565451"/>
                          <a:pt x="4430333" y="553791"/>
                        </a:cubicBezTo>
                        <a:cubicBezTo>
                          <a:pt x="4442224" y="543882"/>
                          <a:pt x="4457078" y="537943"/>
                          <a:pt x="4468969" y="528034"/>
                        </a:cubicBezTo>
                        <a:cubicBezTo>
                          <a:pt x="4482961" y="516374"/>
                          <a:pt x="4492451" y="499500"/>
                          <a:pt x="4507606" y="489397"/>
                        </a:cubicBezTo>
                        <a:cubicBezTo>
                          <a:pt x="4518901" y="481867"/>
                          <a:pt x="4532851" y="478750"/>
                          <a:pt x="4546242" y="476518"/>
                        </a:cubicBezTo>
                        <a:cubicBezTo>
                          <a:pt x="4626265" y="463181"/>
                          <a:pt x="4789428" y="455154"/>
                          <a:pt x="4855335" y="450760"/>
                        </a:cubicBezTo>
                        <a:cubicBezTo>
                          <a:pt x="4960721" y="424414"/>
                          <a:pt x="4859955" y="446963"/>
                          <a:pt x="5035640" y="425003"/>
                        </a:cubicBezTo>
                        <a:cubicBezTo>
                          <a:pt x="5061551" y="421764"/>
                          <a:pt x="5087155" y="416417"/>
                          <a:pt x="5112913" y="412124"/>
                        </a:cubicBezTo>
                        <a:cubicBezTo>
                          <a:pt x="5125792" y="407831"/>
                          <a:pt x="5139407" y="405316"/>
                          <a:pt x="5151549" y="399245"/>
                        </a:cubicBezTo>
                        <a:cubicBezTo>
                          <a:pt x="5165393" y="392323"/>
                          <a:pt x="5190186" y="373487"/>
                          <a:pt x="5190186" y="373487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6130479-E695-ADA8-23B7-FAE768080F31}"/>
              </a:ext>
            </a:extLst>
          </p:cNvPr>
          <p:cNvSpPr/>
          <p:nvPr/>
        </p:nvSpPr>
        <p:spPr>
          <a:xfrm>
            <a:off x="3747752" y="5125792"/>
            <a:ext cx="5293217" cy="1056067"/>
          </a:xfrm>
          <a:custGeom>
            <a:avLst/>
            <a:gdLst>
              <a:gd name="connsiteX0" fmla="*/ 0 w 5293217"/>
              <a:gd name="connsiteY0" fmla="*/ 0 h 1056067"/>
              <a:gd name="connsiteX1" fmla="*/ 455618 w 5293217"/>
              <a:gd name="connsiteY1" fmla="*/ 38636 h 1056067"/>
              <a:gd name="connsiteX2" fmla="*/ 603024 w 5293217"/>
              <a:gd name="connsiteY2" fmla="*/ 51515 h 1056067"/>
              <a:gd name="connsiteX3" fmla="*/ 857635 w 5293217"/>
              <a:gd name="connsiteY3" fmla="*/ 77273 h 1056067"/>
              <a:gd name="connsiteX4" fmla="*/ 1072044 w 5293217"/>
              <a:gd name="connsiteY4" fmla="*/ 115909 h 1056067"/>
              <a:gd name="connsiteX5" fmla="*/ 1192649 w 5293217"/>
              <a:gd name="connsiteY5" fmla="*/ 128788 h 1056067"/>
              <a:gd name="connsiteX6" fmla="*/ 1380256 w 5293217"/>
              <a:gd name="connsiteY6" fmla="*/ 154546 h 1056067"/>
              <a:gd name="connsiteX7" fmla="*/ 1447258 w 5293217"/>
              <a:gd name="connsiteY7" fmla="*/ 167425 h 1056067"/>
              <a:gd name="connsiteX8" fmla="*/ 1835875 w 5293217"/>
              <a:gd name="connsiteY8" fmla="*/ 180304 h 1056067"/>
              <a:gd name="connsiteX9" fmla="*/ 2184289 w 5293217"/>
              <a:gd name="connsiteY9" fmla="*/ 193183 h 1056067"/>
              <a:gd name="connsiteX10" fmla="*/ 2358496 w 5293217"/>
              <a:gd name="connsiteY10" fmla="*/ 218940 h 1056067"/>
              <a:gd name="connsiteX11" fmla="*/ 2438900 w 5293217"/>
              <a:gd name="connsiteY11" fmla="*/ 244698 h 1056067"/>
              <a:gd name="connsiteX12" fmla="*/ 2492502 w 5293217"/>
              <a:gd name="connsiteY12" fmla="*/ 283335 h 1056067"/>
              <a:gd name="connsiteX13" fmla="*/ 2626507 w 5293217"/>
              <a:gd name="connsiteY13" fmla="*/ 360608 h 1056067"/>
              <a:gd name="connsiteX14" fmla="*/ 2760513 w 5293217"/>
              <a:gd name="connsiteY14" fmla="*/ 450760 h 1056067"/>
              <a:gd name="connsiteX15" fmla="*/ 2921319 w 5293217"/>
              <a:gd name="connsiteY15" fmla="*/ 437881 h 1056067"/>
              <a:gd name="connsiteX16" fmla="*/ 2961521 w 5293217"/>
              <a:gd name="connsiteY16" fmla="*/ 412123 h 1056067"/>
              <a:gd name="connsiteX17" fmla="*/ 3028523 w 5293217"/>
              <a:gd name="connsiteY17" fmla="*/ 373487 h 1056067"/>
              <a:gd name="connsiteX18" fmla="*/ 3082126 w 5293217"/>
              <a:gd name="connsiteY18" fmla="*/ 334850 h 1056067"/>
              <a:gd name="connsiteX19" fmla="*/ 3162529 w 5293217"/>
              <a:gd name="connsiteY19" fmla="*/ 309093 h 1056067"/>
              <a:gd name="connsiteX20" fmla="*/ 3202731 w 5293217"/>
              <a:gd name="connsiteY20" fmla="*/ 296214 h 1056067"/>
              <a:gd name="connsiteX21" fmla="*/ 3242932 w 5293217"/>
              <a:gd name="connsiteY21" fmla="*/ 283335 h 1056067"/>
              <a:gd name="connsiteX22" fmla="*/ 3336737 w 5293217"/>
              <a:gd name="connsiteY22" fmla="*/ 270456 h 1056067"/>
              <a:gd name="connsiteX23" fmla="*/ 3443941 w 5293217"/>
              <a:gd name="connsiteY23" fmla="*/ 283335 h 1056067"/>
              <a:gd name="connsiteX24" fmla="*/ 3524344 w 5293217"/>
              <a:gd name="connsiteY24" fmla="*/ 309093 h 1056067"/>
              <a:gd name="connsiteX25" fmla="*/ 3993363 w 5293217"/>
              <a:gd name="connsiteY25" fmla="*/ 334850 h 1056067"/>
              <a:gd name="connsiteX26" fmla="*/ 4006764 w 5293217"/>
              <a:gd name="connsiteY26" fmla="*/ 373487 h 1056067"/>
              <a:gd name="connsiteX27" fmla="*/ 4033565 w 5293217"/>
              <a:gd name="connsiteY27" fmla="*/ 437881 h 1056067"/>
              <a:gd name="connsiteX28" fmla="*/ 4046966 w 5293217"/>
              <a:gd name="connsiteY28" fmla="*/ 489397 h 1056067"/>
              <a:gd name="connsiteX29" fmla="*/ 4073767 w 5293217"/>
              <a:gd name="connsiteY29" fmla="*/ 566670 h 1056067"/>
              <a:gd name="connsiteX30" fmla="*/ 4100567 w 5293217"/>
              <a:gd name="connsiteY30" fmla="*/ 656822 h 1056067"/>
              <a:gd name="connsiteX31" fmla="*/ 4113968 w 5293217"/>
              <a:gd name="connsiteY31" fmla="*/ 746974 h 1056067"/>
              <a:gd name="connsiteX32" fmla="*/ 4140769 w 5293217"/>
              <a:gd name="connsiteY32" fmla="*/ 862884 h 1056067"/>
              <a:gd name="connsiteX33" fmla="*/ 4194371 w 5293217"/>
              <a:gd name="connsiteY33" fmla="*/ 1030309 h 1056067"/>
              <a:gd name="connsiteX34" fmla="*/ 4234573 w 5293217"/>
              <a:gd name="connsiteY34" fmla="*/ 1056067 h 1056067"/>
              <a:gd name="connsiteX35" fmla="*/ 4288176 w 5293217"/>
              <a:gd name="connsiteY35" fmla="*/ 1030309 h 1056067"/>
              <a:gd name="connsiteX36" fmla="*/ 4328377 w 5293217"/>
              <a:gd name="connsiteY36" fmla="*/ 1004552 h 1056067"/>
              <a:gd name="connsiteX37" fmla="*/ 4368579 w 5293217"/>
              <a:gd name="connsiteY37" fmla="*/ 991673 h 1056067"/>
              <a:gd name="connsiteX38" fmla="*/ 4448982 w 5293217"/>
              <a:gd name="connsiteY38" fmla="*/ 940157 h 1056067"/>
              <a:gd name="connsiteX39" fmla="*/ 4529385 w 5293217"/>
              <a:gd name="connsiteY39" fmla="*/ 850005 h 1056067"/>
              <a:gd name="connsiteX40" fmla="*/ 4556186 w 5293217"/>
              <a:gd name="connsiteY40" fmla="*/ 798490 h 1056067"/>
              <a:gd name="connsiteX41" fmla="*/ 4569587 w 5293217"/>
              <a:gd name="connsiteY41" fmla="*/ 759853 h 1056067"/>
              <a:gd name="connsiteX42" fmla="*/ 4609789 w 5293217"/>
              <a:gd name="connsiteY42" fmla="*/ 708338 h 1056067"/>
              <a:gd name="connsiteX43" fmla="*/ 4636589 w 5293217"/>
              <a:gd name="connsiteY43" fmla="*/ 669701 h 1056067"/>
              <a:gd name="connsiteX44" fmla="*/ 4663391 w 5293217"/>
              <a:gd name="connsiteY44" fmla="*/ 618185 h 1056067"/>
              <a:gd name="connsiteX45" fmla="*/ 4703593 w 5293217"/>
              <a:gd name="connsiteY45" fmla="*/ 592428 h 1056067"/>
              <a:gd name="connsiteX46" fmla="*/ 4730393 w 5293217"/>
              <a:gd name="connsiteY46" fmla="*/ 553791 h 1056067"/>
              <a:gd name="connsiteX47" fmla="*/ 4797397 w 5293217"/>
              <a:gd name="connsiteY47" fmla="*/ 515154 h 1056067"/>
              <a:gd name="connsiteX48" fmla="*/ 4891200 w 5293217"/>
              <a:gd name="connsiteY48" fmla="*/ 489397 h 1056067"/>
              <a:gd name="connsiteX49" fmla="*/ 5052006 w 5293217"/>
              <a:gd name="connsiteY49" fmla="*/ 502276 h 1056067"/>
              <a:gd name="connsiteX50" fmla="*/ 5132410 w 5293217"/>
              <a:gd name="connsiteY50" fmla="*/ 476518 h 1056067"/>
              <a:gd name="connsiteX51" fmla="*/ 5293217 w 5293217"/>
              <a:gd name="connsiteY51" fmla="*/ 450760 h 105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293217" h="1056067" extrusionOk="0">
                <a:moveTo>
                  <a:pt x="0" y="0"/>
                </a:moveTo>
                <a:cubicBezTo>
                  <a:pt x="288120" y="3125"/>
                  <a:pt x="88915" y="5510"/>
                  <a:pt x="455618" y="38636"/>
                </a:cubicBezTo>
                <a:cubicBezTo>
                  <a:pt x="495870" y="37178"/>
                  <a:pt x="568488" y="54813"/>
                  <a:pt x="603024" y="51515"/>
                </a:cubicBezTo>
                <a:cubicBezTo>
                  <a:pt x="725773" y="62468"/>
                  <a:pt x="739647" y="64198"/>
                  <a:pt x="857635" y="77273"/>
                </a:cubicBezTo>
                <a:cubicBezTo>
                  <a:pt x="949482" y="98697"/>
                  <a:pt x="934725" y="95638"/>
                  <a:pt x="1072044" y="115909"/>
                </a:cubicBezTo>
                <a:cubicBezTo>
                  <a:pt x="1111339" y="121683"/>
                  <a:pt x="1148328" y="125006"/>
                  <a:pt x="1192649" y="128788"/>
                </a:cubicBezTo>
                <a:cubicBezTo>
                  <a:pt x="1276982" y="142095"/>
                  <a:pt x="1302969" y="139196"/>
                  <a:pt x="1380256" y="154546"/>
                </a:cubicBezTo>
                <a:cubicBezTo>
                  <a:pt x="1406137" y="158027"/>
                  <a:pt x="1427781" y="167658"/>
                  <a:pt x="1447258" y="167425"/>
                </a:cubicBezTo>
                <a:cubicBezTo>
                  <a:pt x="1577652" y="180704"/>
                  <a:pt x="1698693" y="168770"/>
                  <a:pt x="1835875" y="180304"/>
                </a:cubicBezTo>
                <a:cubicBezTo>
                  <a:pt x="1886752" y="201469"/>
                  <a:pt x="2033045" y="187001"/>
                  <a:pt x="2184289" y="193183"/>
                </a:cubicBezTo>
                <a:cubicBezTo>
                  <a:pt x="2270416" y="200078"/>
                  <a:pt x="2289262" y="200833"/>
                  <a:pt x="2358496" y="218940"/>
                </a:cubicBezTo>
                <a:cubicBezTo>
                  <a:pt x="2385556" y="226742"/>
                  <a:pt x="2438899" y="244698"/>
                  <a:pt x="2438900" y="244698"/>
                </a:cubicBezTo>
                <a:cubicBezTo>
                  <a:pt x="2460668" y="255577"/>
                  <a:pt x="2473103" y="271625"/>
                  <a:pt x="2492502" y="283335"/>
                </a:cubicBezTo>
                <a:cubicBezTo>
                  <a:pt x="2548406" y="315824"/>
                  <a:pt x="2571338" y="307117"/>
                  <a:pt x="2626507" y="360608"/>
                </a:cubicBezTo>
                <a:cubicBezTo>
                  <a:pt x="2717226" y="442744"/>
                  <a:pt x="2674188" y="430518"/>
                  <a:pt x="2760513" y="450760"/>
                </a:cubicBezTo>
                <a:cubicBezTo>
                  <a:pt x="2816092" y="449770"/>
                  <a:pt x="2869828" y="445606"/>
                  <a:pt x="2921319" y="437881"/>
                </a:cubicBezTo>
                <a:cubicBezTo>
                  <a:pt x="2939098" y="434962"/>
                  <a:pt x="2948930" y="418076"/>
                  <a:pt x="2961521" y="412123"/>
                </a:cubicBezTo>
                <a:cubicBezTo>
                  <a:pt x="2984828" y="396793"/>
                  <a:pt x="3008637" y="384769"/>
                  <a:pt x="3028523" y="373487"/>
                </a:cubicBezTo>
                <a:cubicBezTo>
                  <a:pt x="3046434" y="362312"/>
                  <a:pt x="3061859" y="345538"/>
                  <a:pt x="3082126" y="334850"/>
                </a:cubicBezTo>
                <a:cubicBezTo>
                  <a:pt x="3109810" y="321234"/>
                  <a:pt x="3137199" y="320280"/>
                  <a:pt x="3162529" y="309093"/>
                </a:cubicBezTo>
                <a:cubicBezTo>
                  <a:pt x="3179393" y="303485"/>
                  <a:pt x="3189061" y="298502"/>
                  <a:pt x="3202731" y="296214"/>
                </a:cubicBezTo>
                <a:cubicBezTo>
                  <a:pt x="3216869" y="291994"/>
                  <a:pt x="3228656" y="285686"/>
                  <a:pt x="3242932" y="283335"/>
                </a:cubicBezTo>
                <a:cubicBezTo>
                  <a:pt x="3290792" y="285094"/>
                  <a:pt x="3327233" y="271835"/>
                  <a:pt x="3336737" y="270456"/>
                </a:cubicBezTo>
                <a:cubicBezTo>
                  <a:pt x="3374322" y="277833"/>
                  <a:pt x="3412194" y="272421"/>
                  <a:pt x="3443941" y="283335"/>
                </a:cubicBezTo>
                <a:cubicBezTo>
                  <a:pt x="3469622" y="289399"/>
                  <a:pt x="3499615" y="306334"/>
                  <a:pt x="3524344" y="309093"/>
                </a:cubicBezTo>
                <a:cubicBezTo>
                  <a:pt x="3706967" y="297042"/>
                  <a:pt x="3887460" y="327898"/>
                  <a:pt x="3993363" y="334850"/>
                </a:cubicBezTo>
                <a:cubicBezTo>
                  <a:pt x="3998724" y="349814"/>
                  <a:pt x="4001554" y="359031"/>
                  <a:pt x="4006764" y="373487"/>
                </a:cubicBezTo>
                <a:cubicBezTo>
                  <a:pt x="4016934" y="391994"/>
                  <a:pt x="4026294" y="416463"/>
                  <a:pt x="4033565" y="437881"/>
                </a:cubicBezTo>
                <a:cubicBezTo>
                  <a:pt x="4039117" y="454462"/>
                  <a:pt x="4039636" y="471509"/>
                  <a:pt x="4046966" y="489397"/>
                </a:cubicBezTo>
                <a:cubicBezTo>
                  <a:pt x="4057165" y="512015"/>
                  <a:pt x="4068196" y="542453"/>
                  <a:pt x="4073767" y="566670"/>
                </a:cubicBezTo>
                <a:cubicBezTo>
                  <a:pt x="4136792" y="709891"/>
                  <a:pt x="4047655" y="506862"/>
                  <a:pt x="4100567" y="656822"/>
                </a:cubicBezTo>
                <a:cubicBezTo>
                  <a:pt x="4106698" y="691869"/>
                  <a:pt x="4110376" y="717243"/>
                  <a:pt x="4113968" y="746974"/>
                </a:cubicBezTo>
                <a:cubicBezTo>
                  <a:pt x="4129179" y="838256"/>
                  <a:pt x="4118785" y="776133"/>
                  <a:pt x="4140769" y="862884"/>
                </a:cubicBezTo>
                <a:cubicBezTo>
                  <a:pt x="4160101" y="919609"/>
                  <a:pt x="4146983" y="992013"/>
                  <a:pt x="4194371" y="1030309"/>
                </a:cubicBezTo>
                <a:cubicBezTo>
                  <a:pt x="4204089" y="1042494"/>
                  <a:pt x="4218139" y="1047934"/>
                  <a:pt x="4234573" y="1056067"/>
                </a:cubicBezTo>
                <a:cubicBezTo>
                  <a:pt x="4254751" y="1050247"/>
                  <a:pt x="4269952" y="1040048"/>
                  <a:pt x="4288176" y="1030309"/>
                </a:cubicBezTo>
                <a:cubicBezTo>
                  <a:pt x="4303531" y="1023703"/>
                  <a:pt x="4314627" y="1009513"/>
                  <a:pt x="4328377" y="1004552"/>
                </a:cubicBezTo>
                <a:cubicBezTo>
                  <a:pt x="4342760" y="997899"/>
                  <a:pt x="4354505" y="993699"/>
                  <a:pt x="4368579" y="991673"/>
                </a:cubicBezTo>
                <a:cubicBezTo>
                  <a:pt x="4487836" y="873477"/>
                  <a:pt x="4305852" y="1014356"/>
                  <a:pt x="4448982" y="940157"/>
                </a:cubicBezTo>
                <a:cubicBezTo>
                  <a:pt x="4475744" y="923222"/>
                  <a:pt x="4515461" y="868158"/>
                  <a:pt x="4529385" y="850005"/>
                </a:cubicBezTo>
                <a:cubicBezTo>
                  <a:pt x="4540788" y="831067"/>
                  <a:pt x="4550359" y="815965"/>
                  <a:pt x="4556186" y="798490"/>
                </a:cubicBezTo>
                <a:cubicBezTo>
                  <a:pt x="4562168" y="786461"/>
                  <a:pt x="4563986" y="772150"/>
                  <a:pt x="4569587" y="759853"/>
                </a:cubicBezTo>
                <a:cubicBezTo>
                  <a:pt x="4580921" y="742387"/>
                  <a:pt x="4596910" y="725027"/>
                  <a:pt x="4609789" y="708338"/>
                </a:cubicBezTo>
                <a:cubicBezTo>
                  <a:pt x="4620102" y="697459"/>
                  <a:pt x="4628827" y="682248"/>
                  <a:pt x="4636589" y="669701"/>
                </a:cubicBezTo>
                <a:cubicBezTo>
                  <a:pt x="4642792" y="653475"/>
                  <a:pt x="4647744" y="630719"/>
                  <a:pt x="4663391" y="618185"/>
                </a:cubicBezTo>
                <a:cubicBezTo>
                  <a:pt x="4673912" y="607225"/>
                  <a:pt x="4690361" y="600218"/>
                  <a:pt x="4703593" y="592428"/>
                </a:cubicBezTo>
                <a:cubicBezTo>
                  <a:pt x="4713208" y="577754"/>
                  <a:pt x="4716655" y="563728"/>
                  <a:pt x="4730393" y="553791"/>
                </a:cubicBezTo>
                <a:cubicBezTo>
                  <a:pt x="4750498" y="534059"/>
                  <a:pt x="4769270" y="524786"/>
                  <a:pt x="4797397" y="515154"/>
                </a:cubicBezTo>
                <a:cubicBezTo>
                  <a:pt x="4817926" y="504945"/>
                  <a:pt x="4874825" y="491697"/>
                  <a:pt x="4891200" y="489397"/>
                </a:cubicBezTo>
                <a:cubicBezTo>
                  <a:pt x="4943023" y="490021"/>
                  <a:pt x="5001091" y="504683"/>
                  <a:pt x="5052006" y="502276"/>
                </a:cubicBezTo>
                <a:cubicBezTo>
                  <a:pt x="5083244" y="502369"/>
                  <a:pt x="5099110" y="479125"/>
                  <a:pt x="5132410" y="476518"/>
                </a:cubicBezTo>
                <a:cubicBezTo>
                  <a:pt x="5274010" y="452349"/>
                  <a:pt x="5223331" y="477274"/>
                  <a:pt x="5293217" y="450760"/>
                </a:cubicBezTo>
              </a:path>
            </a:pathLst>
          </a:custGeom>
          <a:noFill/>
          <a:ln w="50800">
            <a:solidFill>
              <a:schemeClr val="accent4">
                <a:lumMod val="20000"/>
                <a:lumOff val="8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28197979">
                  <a:custGeom>
                    <a:avLst/>
                    <a:gdLst>
                      <a:gd name="connsiteX0" fmla="*/ 0 w 5087155"/>
                      <a:gd name="connsiteY0" fmla="*/ 0 h 1056067"/>
                      <a:gd name="connsiteX1" fmla="*/ 437882 w 5087155"/>
                      <a:gd name="connsiteY1" fmla="*/ 38636 h 1056067"/>
                      <a:gd name="connsiteX2" fmla="*/ 579549 w 5087155"/>
                      <a:gd name="connsiteY2" fmla="*/ 51515 h 1056067"/>
                      <a:gd name="connsiteX3" fmla="*/ 824248 w 5087155"/>
                      <a:gd name="connsiteY3" fmla="*/ 77273 h 1056067"/>
                      <a:gd name="connsiteX4" fmla="*/ 1030310 w 5087155"/>
                      <a:gd name="connsiteY4" fmla="*/ 115909 h 1056067"/>
                      <a:gd name="connsiteX5" fmla="*/ 1146220 w 5087155"/>
                      <a:gd name="connsiteY5" fmla="*/ 128788 h 1056067"/>
                      <a:gd name="connsiteX6" fmla="*/ 1326524 w 5087155"/>
                      <a:gd name="connsiteY6" fmla="*/ 154546 h 1056067"/>
                      <a:gd name="connsiteX7" fmla="*/ 1390918 w 5087155"/>
                      <a:gd name="connsiteY7" fmla="*/ 167425 h 1056067"/>
                      <a:gd name="connsiteX8" fmla="*/ 1764406 w 5087155"/>
                      <a:gd name="connsiteY8" fmla="*/ 180304 h 1056067"/>
                      <a:gd name="connsiteX9" fmla="*/ 2099256 w 5087155"/>
                      <a:gd name="connsiteY9" fmla="*/ 193183 h 1056067"/>
                      <a:gd name="connsiteX10" fmla="*/ 2266682 w 5087155"/>
                      <a:gd name="connsiteY10" fmla="*/ 218940 h 1056067"/>
                      <a:gd name="connsiteX11" fmla="*/ 2343955 w 5087155"/>
                      <a:gd name="connsiteY11" fmla="*/ 244698 h 1056067"/>
                      <a:gd name="connsiteX12" fmla="*/ 2395471 w 5087155"/>
                      <a:gd name="connsiteY12" fmla="*/ 283335 h 1056067"/>
                      <a:gd name="connsiteX13" fmla="*/ 2524259 w 5087155"/>
                      <a:gd name="connsiteY13" fmla="*/ 360608 h 1056067"/>
                      <a:gd name="connsiteX14" fmla="*/ 2653048 w 5087155"/>
                      <a:gd name="connsiteY14" fmla="*/ 450760 h 1056067"/>
                      <a:gd name="connsiteX15" fmla="*/ 2807594 w 5087155"/>
                      <a:gd name="connsiteY15" fmla="*/ 437881 h 1056067"/>
                      <a:gd name="connsiteX16" fmla="*/ 2846231 w 5087155"/>
                      <a:gd name="connsiteY16" fmla="*/ 412123 h 1056067"/>
                      <a:gd name="connsiteX17" fmla="*/ 2910625 w 5087155"/>
                      <a:gd name="connsiteY17" fmla="*/ 373487 h 1056067"/>
                      <a:gd name="connsiteX18" fmla="*/ 2962141 w 5087155"/>
                      <a:gd name="connsiteY18" fmla="*/ 334850 h 1056067"/>
                      <a:gd name="connsiteX19" fmla="*/ 3039414 w 5087155"/>
                      <a:gd name="connsiteY19" fmla="*/ 309093 h 1056067"/>
                      <a:gd name="connsiteX20" fmla="*/ 3078051 w 5087155"/>
                      <a:gd name="connsiteY20" fmla="*/ 296214 h 1056067"/>
                      <a:gd name="connsiteX21" fmla="*/ 3116687 w 5087155"/>
                      <a:gd name="connsiteY21" fmla="*/ 283335 h 1056067"/>
                      <a:gd name="connsiteX22" fmla="*/ 3206840 w 5087155"/>
                      <a:gd name="connsiteY22" fmla="*/ 270456 h 1056067"/>
                      <a:gd name="connsiteX23" fmla="*/ 3309871 w 5087155"/>
                      <a:gd name="connsiteY23" fmla="*/ 283335 h 1056067"/>
                      <a:gd name="connsiteX24" fmla="*/ 3387144 w 5087155"/>
                      <a:gd name="connsiteY24" fmla="*/ 309093 h 1056067"/>
                      <a:gd name="connsiteX25" fmla="*/ 3837904 w 5087155"/>
                      <a:gd name="connsiteY25" fmla="*/ 334850 h 1056067"/>
                      <a:gd name="connsiteX26" fmla="*/ 3850783 w 5087155"/>
                      <a:gd name="connsiteY26" fmla="*/ 373487 h 1056067"/>
                      <a:gd name="connsiteX27" fmla="*/ 3876541 w 5087155"/>
                      <a:gd name="connsiteY27" fmla="*/ 437881 h 1056067"/>
                      <a:gd name="connsiteX28" fmla="*/ 3889420 w 5087155"/>
                      <a:gd name="connsiteY28" fmla="*/ 489397 h 1056067"/>
                      <a:gd name="connsiteX29" fmla="*/ 3915178 w 5087155"/>
                      <a:gd name="connsiteY29" fmla="*/ 566670 h 1056067"/>
                      <a:gd name="connsiteX30" fmla="*/ 3940935 w 5087155"/>
                      <a:gd name="connsiteY30" fmla="*/ 656822 h 1056067"/>
                      <a:gd name="connsiteX31" fmla="*/ 3953814 w 5087155"/>
                      <a:gd name="connsiteY31" fmla="*/ 746974 h 1056067"/>
                      <a:gd name="connsiteX32" fmla="*/ 3979572 w 5087155"/>
                      <a:gd name="connsiteY32" fmla="*/ 862884 h 1056067"/>
                      <a:gd name="connsiteX33" fmla="*/ 4031087 w 5087155"/>
                      <a:gd name="connsiteY33" fmla="*/ 1030309 h 1056067"/>
                      <a:gd name="connsiteX34" fmla="*/ 4069724 w 5087155"/>
                      <a:gd name="connsiteY34" fmla="*/ 1056067 h 1056067"/>
                      <a:gd name="connsiteX35" fmla="*/ 4121240 w 5087155"/>
                      <a:gd name="connsiteY35" fmla="*/ 1030309 h 1056067"/>
                      <a:gd name="connsiteX36" fmla="*/ 4159876 w 5087155"/>
                      <a:gd name="connsiteY36" fmla="*/ 1004552 h 1056067"/>
                      <a:gd name="connsiteX37" fmla="*/ 4198513 w 5087155"/>
                      <a:gd name="connsiteY37" fmla="*/ 991673 h 1056067"/>
                      <a:gd name="connsiteX38" fmla="*/ 4275786 w 5087155"/>
                      <a:gd name="connsiteY38" fmla="*/ 940157 h 1056067"/>
                      <a:gd name="connsiteX39" fmla="*/ 4353059 w 5087155"/>
                      <a:gd name="connsiteY39" fmla="*/ 850005 h 1056067"/>
                      <a:gd name="connsiteX40" fmla="*/ 4378817 w 5087155"/>
                      <a:gd name="connsiteY40" fmla="*/ 798490 h 1056067"/>
                      <a:gd name="connsiteX41" fmla="*/ 4391696 w 5087155"/>
                      <a:gd name="connsiteY41" fmla="*/ 759853 h 1056067"/>
                      <a:gd name="connsiteX42" fmla="*/ 4430333 w 5087155"/>
                      <a:gd name="connsiteY42" fmla="*/ 708338 h 1056067"/>
                      <a:gd name="connsiteX43" fmla="*/ 4456090 w 5087155"/>
                      <a:gd name="connsiteY43" fmla="*/ 669701 h 1056067"/>
                      <a:gd name="connsiteX44" fmla="*/ 4481848 w 5087155"/>
                      <a:gd name="connsiteY44" fmla="*/ 618185 h 1056067"/>
                      <a:gd name="connsiteX45" fmla="*/ 4520485 w 5087155"/>
                      <a:gd name="connsiteY45" fmla="*/ 592428 h 1056067"/>
                      <a:gd name="connsiteX46" fmla="*/ 4546242 w 5087155"/>
                      <a:gd name="connsiteY46" fmla="*/ 553791 h 1056067"/>
                      <a:gd name="connsiteX47" fmla="*/ 4610637 w 5087155"/>
                      <a:gd name="connsiteY47" fmla="*/ 515154 h 1056067"/>
                      <a:gd name="connsiteX48" fmla="*/ 4700789 w 5087155"/>
                      <a:gd name="connsiteY48" fmla="*/ 489397 h 1056067"/>
                      <a:gd name="connsiteX49" fmla="*/ 4855335 w 5087155"/>
                      <a:gd name="connsiteY49" fmla="*/ 502276 h 1056067"/>
                      <a:gd name="connsiteX50" fmla="*/ 4932609 w 5087155"/>
                      <a:gd name="connsiteY50" fmla="*/ 476518 h 1056067"/>
                      <a:gd name="connsiteX51" fmla="*/ 5087155 w 5087155"/>
                      <a:gd name="connsiteY51" fmla="*/ 450760 h 1056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5087155" h="1056067">
                        <a:moveTo>
                          <a:pt x="0" y="0"/>
                        </a:moveTo>
                        <a:cubicBezTo>
                          <a:pt x="275539" y="21194"/>
                          <a:pt x="82872" y="5354"/>
                          <a:pt x="437882" y="38636"/>
                        </a:cubicBezTo>
                        <a:lnTo>
                          <a:pt x="579549" y="51515"/>
                        </a:lnTo>
                        <a:cubicBezTo>
                          <a:pt x="696781" y="62680"/>
                          <a:pt x="710725" y="64659"/>
                          <a:pt x="824248" y="77273"/>
                        </a:cubicBezTo>
                        <a:cubicBezTo>
                          <a:pt x="913478" y="99581"/>
                          <a:pt x="896520" y="96797"/>
                          <a:pt x="1030310" y="115909"/>
                        </a:cubicBezTo>
                        <a:cubicBezTo>
                          <a:pt x="1068794" y="121407"/>
                          <a:pt x="1107612" y="124246"/>
                          <a:pt x="1146220" y="128788"/>
                        </a:cubicBezTo>
                        <a:cubicBezTo>
                          <a:pt x="1225521" y="138118"/>
                          <a:pt x="1252564" y="141099"/>
                          <a:pt x="1326524" y="154546"/>
                        </a:cubicBezTo>
                        <a:cubicBezTo>
                          <a:pt x="1348061" y="158462"/>
                          <a:pt x="1369066" y="166140"/>
                          <a:pt x="1390918" y="167425"/>
                        </a:cubicBezTo>
                        <a:cubicBezTo>
                          <a:pt x="1515273" y="174740"/>
                          <a:pt x="1639918" y="175777"/>
                          <a:pt x="1764406" y="180304"/>
                        </a:cubicBezTo>
                        <a:lnTo>
                          <a:pt x="2099256" y="193183"/>
                        </a:lnTo>
                        <a:cubicBezTo>
                          <a:pt x="2180867" y="202251"/>
                          <a:pt x="2201079" y="199260"/>
                          <a:pt x="2266682" y="218940"/>
                        </a:cubicBezTo>
                        <a:cubicBezTo>
                          <a:pt x="2292688" y="226742"/>
                          <a:pt x="2343955" y="244698"/>
                          <a:pt x="2343955" y="244698"/>
                        </a:cubicBezTo>
                        <a:cubicBezTo>
                          <a:pt x="2361127" y="257577"/>
                          <a:pt x="2377269" y="271958"/>
                          <a:pt x="2395471" y="283335"/>
                        </a:cubicBezTo>
                        <a:cubicBezTo>
                          <a:pt x="2449671" y="317210"/>
                          <a:pt x="2471329" y="307678"/>
                          <a:pt x="2524259" y="360608"/>
                        </a:cubicBezTo>
                        <a:cubicBezTo>
                          <a:pt x="2614049" y="450397"/>
                          <a:pt x="2566194" y="429046"/>
                          <a:pt x="2653048" y="450760"/>
                        </a:cubicBezTo>
                        <a:cubicBezTo>
                          <a:pt x="2704563" y="446467"/>
                          <a:pt x="2756904" y="448019"/>
                          <a:pt x="2807594" y="437881"/>
                        </a:cubicBezTo>
                        <a:cubicBezTo>
                          <a:pt x="2822772" y="434845"/>
                          <a:pt x="2833105" y="420327"/>
                          <a:pt x="2846231" y="412123"/>
                        </a:cubicBezTo>
                        <a:cubicBezTo>
                          <a:pt x="2867458" y="398856"/>
                          <a:pt x="2889797" y="387372"/>
                          <a:pt x="2910625" y="373487"/>
                        </a:cubicBezTo>
                        <a:cubicBezTo>
                          <a:pt x="2928485" y="361580"/>
                          <a:pt x="2942942" y="344449"/>
                          <a:pt x="2962141" y="334850"/>
                        </a:cubicBezTo>
                        <a:cubicBezTo>
                          <a:pt x="2986426" y="322708"/>
                          <a:pt x="3013656" y="317679"/>
                          <a:pt x="3039414" y="309093"/>
                        </a:cubicBezTo>
                        <a:lnTo>
                          <a:pt x="3078051" y="296214"/>
                        </a:lnTo>
                        <a:cubicBezTo>
                          <a:pt x="3090930" y="291921"/>
                          <a:pt x="3103248" y="285255"/>
                          <a:pt x="3116687" y="283335"/>
                        </a:cubicBezTo>
                        <a:lnTo>
                          <a:pt x="3206840" y="270456"/>
                        </a:lnTo>
                        <a:cubicBezTo>
                          <a:pt x="3241184" y="274749"/>
                          <a:pt x="3276028" y="276083"/>
                          <a:pt x="3309871" y="283335"/>
                        </a:cubicBezTo>
                        <a:cubicBezTo>
                          <a:pt x="3336419" y="289024"/>
                          <a:pt x="3360037" y="307544"/>
                          <a:pt x="3387144" y="309093"/>
                        </a:cubicBezTo>
                        <a:lnTo>
                          <a:pt x="3837904" y="334850"/>
                        </a:lnTo>
                        <a:cubicBezTo>
                          <a:pt x="3842197" y="347729"/>
                          <a:pt x="3846016" y="360776"/>
                          <a:pt x="3850783" y="373487"/>
                        </a:cubicBezTo>
                        <a:cubicBezTo>
                          <a:pt x="3858900" y="395133"/>
                          <a:pt x="3869230" y="415949"/>
                          <a:pt x="3876541" y="437881"/>
                        </a:cubicBezTo>
                        <a:cubicBezTo>
                          <a:pt x="3882138" y="454673"/>
                          <a:pt x="3884334" y="472443"/>
                          <a:pt x="3889420" y="489397"/>
                        </a:cubicBezTo>
                        <a:cubicBezTo>
                          <a:pt x="3897222" y="515403"/>
                          <a:pt x="3907376" y="540664"/>
                          <a:pt x="3915178" y="566670"/>
                        </a:cubicBezTo>
                        <a:cubicBezTo>
                          <a:pt x="3963695" y="728397"/>
                          <a:pt x="3897649" y="526964"/>
                          <a:pt x="3940935" y="656822"/>
                        </a:cubicBezTo>
                        <a:cubicBezTo>
                          <a:pt x="3945228" y="686873"/>
                          <a:pt x="3948824" y="717031"/>
                          <a:pt x="3953814" y="746974"/>
                        </a:cubicBezTo>
                        <a:cubicBezTo>
                          <a:pt x="3969149" y="838985"/>
                          <a:pt x="3962204" y="781836"/>
                          <a:pt x="3979572" y="862884"/>
                        </a:cubicBezTo>
                        <a:cubicBezTo>
                          <a:pt x="3991681" y="919392"/>
                          <a:pt x="3986944" y="986166"/>
                          <a:pt x="4031087" y="1030309"/>
                        </a:cubicBezTo>
                        <a:cubicBezTo>
                          <a:pt x="4042032" y="1041254"/>
                          <a:pt x="4056845" y="1047481"/>
                          <a:pt x="4069724" y="1056067"/>
                        </a:cubicBezTo>
                        <a:cubicBezTo>
                          <a:pt x="4086896" y="1047481"/>
                          <a:pt x="4104571" y="1039834"/>
                          <a:pt x="4121240" y="1030309"/>
                        </a:cubicBezTo>
                        <a:cubicBezTo>
                          <a:pt x="4134679" y="1022630"/>
                          <a:pt x="4146032" y="1011474"/>
                          <a:pt x="4159876" y="1004552"/>
                        </a:cubicBezTo>
                        <a:cubicBezTo>
                          <a:pt x="4172018" y="998481"/>
                          <a:pt x="4185634" y="995966"/>
                          <a:pt x="4198513" y="991673"/>
                        </a:cubicBezTo>
                        <a:cubicBezTo>
                          <a:pt x="4321755" y="868428"/>
                          <a:pt x="4163963" y="1014704"/>
                          <a:pt x="4275786" y="940157"/>
                        </a:cubicBezTo>
                        <a:cubicBezTo>
                          <a:pt x="4298368" y="925103"/>
                          <a:pt x="4340304" y="870413"/>
                          <a:pt x="4353059" y="850005"/>
                        </a:cubicBezTo>
                        <a:cubicBezTo>
                          <a:pt x="4363234" y="833725"/>
                          <a:pt x="4371254" y="816136"/>
                          <a:pt x="4378817" y="798490"/>
                        </a:cubicBezTo>
                        <a:cubicBezTo>
                          <a:pt x="4384165" y="786012"/>
                          <a:pt x="4384961" y="771640"/>
                          <a:pt x="4391696" y="759853"/>
                        </a:cubicBezTo>
                        <a:cubicBezTo>
                          <a:pt x="4402346" y="741216"/>
                          <a:pt x="4417857" y="725805"/>
                          <a:pt x="4430333" y="708338"/>
                        </a:cubicBezTo>
                        <a:cubicBezTo>
                          <a:pt x="4439330" y="695743"/>
                          <a:pt x="4448411" y="683140"/>
                          <a:pt x="4456090" y="669701"/>
                        </a:cubicBezTo>
                        <a:cubicBezTo>
                          <a:pt x="4465615" y="653032"/>
                          <a:pt x="4469557" y="632934"/>
                          <a:pt x="4481848" y="618185"/>
                        </a:cubicBezTo>
                        <a:cubicBezTo>
                          <a:pt x="4491757" y="606294"/>
                          <a:pt x="4507606" y="601014"/>
                          <a:pt x="4520485" y="592428"/>
                        </a:cubicBezTo>
                        <a:cubicBezTo>
                          <a:pt x="4529071" y="579549"/>
                          <a:pt x="4534490" y="563864"/>
                          <a:pt x="4546242" y="553791"/>
                        </a:cubicBezTo>
                        <a:cubicBezTo>
                          <a:pt x="4565248" y="537500"/>
                          <a:pt x="4588247" y="526349"/>
                          <a:pt x="4610637" y="515154"/>
                        </a:cubicBezTo>
                        <a:cubicBezTo>
                          <a:pt x="4629110" y="505918"/>
                          <a:pt x="4684289" y="493522"/>
                          <a:pt x="4700789" y="489397"/>
                        </a:cubicBezTo>
                        <a:cubicBezTo>
                          <a:pt x="4752304" y="493690"/>
                          <a:pt x="4803721" y="505143"/>
                          <a:pt x="4855335" y="502276"/>
                        </a:cubicBezTo>
                        <a:cubicBezTo>
                          <a:pt x="4882445" y="500770"/>
                          <a:pt x="4905592" y="479220"/>
                          <a:pt x="4932609" y="476518"/>
                        </a:cubicBezTo>
                        <a:cubicBezTo>
                          <a:pt x="5070949" y="462684"/>
                          <a:pt x="5022808" y="482933"/>
                          <a:pt x="5087155" y="45076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1DC40F9-A312-7737-7CF2-7C720E2C6AF5}"/>
              </a:ext>
            </a:extLst>
          </p:cNvPr>
          <p:cNvSpPr/>
          <p:nvPr/>
        </p:nvSpPr>
        <p:spPr>
          <a:xfrm>
            <a:off x="3876541" y="5434885"/>
            <a:ext cx="5228822" cy="1236371"/>
          </a:xfrm>
          <a:custGeom>
            <a:avLst/>
            <a:gdLst>
              <a:gd name="connsiteX0" fmla="*/ 0 w 5228822"/>
              <a:gd name="connsiteY0" fmla="*/ 1236371 h 1236371"/>
              <a:gd name="connsiteX1" fmla="*/ 51515 w 5228822"/>
              <a:gd name="connsiteY1" fmla="*/ 1094704 h 1236371"/>
              <a:gd name="connsiteX2" fmla="*/ 103031 w 5228822"/>
              <a:gd name="connsiteY2" fmla="*/ 1043188 h 1236371"/>
              <a:gd name="connsiteX3" fmla="*/ 141667 w 5228822"/>
              <a:gd name="connsiteY3" fmla="*/ 953036 h 1236371"/>
              <a:gd name="connsiteX4" fmla="*/ 180304 w 5228822"/>
              <a:gd name="connsiteY4" fmla="*/ 901521 h 1236371"/>
              <a:gd name="connsiteX5" fmla="*/ 231820 w 5228822"/>
              <a:gd name="connsiteY5" fmla="*/ 811369 h 1236371"/>
              <a:gd name="connsiteX6" fmla="*/ 270456 w 5228822"/>
              <a:gd name="connsiteY6" fmla="*/ 721216 h 1236371"/>
              <a:gd name="connsiteX7" fmla="*/ 296214 w 5228822"/>
              <a:gd name="connsiteY7" fmla="*/ 631064 h 1236371"/>
              <a:gd name="connsiteX8" fmla="*/ 386366 w 5228822"/>
              <a:gd name="connsiteY8" fmla="*/ 476518 h 1236371"/>
              <a:gd name="connsiteX9" fmla="*/ 437882 w 5228822"/>
              <a:gd name="connsiteY9" fmla="*/ 399245 h 1236371"/>
              <a:gd name="connsiteX10" fmla="*/ 476518 w 5228822"/>
              <a:gd name="connsiteY10" fmla="*/ 386366 h 1236371"/>
              <a:gd name="connsiteX11" fmla="*/ 579549 w 5228822"/>
              <a:gd name="connsiteY11" fmla="*/ 360608 h 1236371"/>
              <a:gd name="connsiteX12" fmla="*/ 746974 w 5228822"/>
              <a:gd name="connsiteY12" fmla="*/ 373487 h 1236371"/>
              <a:gd name="connsiteX13" fmla="*/ 785611 w 5228822"/>
              <a:gd name="connsiteY13" fmla="*/ 399245 h 1236371"/>
              <a:gd name="connsiteX14" fmla="*/ 875763 w 5228822"/>
              <a:gd name="connsiteY14" fmla="*/ 489397 h 1236371"/>
              <a:gd name="connsiteX15" fmla="*/ 953036 w 5228822"/>
              <a:gd name="connsiteY15" fmla="*/ 592428 h 1236371"/>
              <a:gd name="connsiteX16" fmla="*/ 978794 w 5228822"/>
              <a:gd name="connsiteY16" fmla="*/ 631064 h 1236371"/>
              <a:gd name="connsiteX17" fmla="*/ 1017431 w 5228822"/>
              <a:gd name="connsiteY17" fmla="*/ 669701 h 1236371"/>
              <a:gd name="connsiteX18" fmla="*/ 1081825 w 5228822"/>
              <a:gd name="connsiteY18" fmla="*/ 772732 h 1236371"/>
              <a:gd name="connsiteX19" fmla="*/ 1120462 w 5228822"/>
              <a:gd name="connsiteY19" fmla="*/ 811369 h 1236371"/>
              <a:gd name="connsiteX20" fmla="*/ 1184856 w 5228822"/>
              <a:gd name="connsiteY20" fmla="*/ 927278 h 1236371"/>
              <a:gd name="connsiteX21" fmla="*/ 1223493 w 5228822"/>
              <a:gd name="connsiteY21" fmla="*/ 953036 h 1236371"/>
              <a:gd name="connsiteX22" fmla="*/ 1300766 w 5228822"/>
              <a:gd name="connsiteY22" fmla="*/ 1030309 h 1236371"/>
              <a:gd name="connsiteX23" fmla="*/ 1390918 w 5228822"/>
              <a:gd name="connsiteY23" fmla="*/ 1094704 h 1236371"/>
              <a:gd name="connsiteX24" fmla="*/ 1455313 w 5228822"/>
              <a:gd name="connsiteY24" fmla="*/ 1107583 h 1236371"/>
              <a:gd name="connsiteX25" fmla="*/ 1648496 w 5228822"/>
              <a:gd name="connsiteY25" fmla="*/ 1094704 h 1236371"/>
              <a:gd name="connsiteX26" fmla="*/ 1687132 w 5228822"/>
              <a:gd name="connsiteY26" fmla="*/ 1056067 h 1236371"/>
              <a:gd name="connsiteX27" fmla="*/ 1712890 w 5228822"/>
              <a:gd name="connsiteY27" fmla="*/ 965915 h 1236371"/>
              <a:gd name="connsiteX28" fmla="*/ 1764405 w 5228822"/>
              <a:gd name="connsiteY28" fmla="*/ 862884 h 1236371"/>
              <a:gd name="connsiteX29" fmla="*/ 1828800 w 5228822"/>
              <a:gd name="connsiteY29" fmla="*/ 695459 h 1236371"/>
              <a:gd name="connsiteX30" fmla="*/ 1867436 w 5228822"/>
              <a:gd name="connsiteY30" fmla="*/ 618185 h 1236371"/>
              <a:gd name="connsiteX31" fmla="*/ 1918952 w 5228822"/>
              <a:gd name="connsiteY31" fmla="*/ 553791 h 1236371"/>
              <a:gd name="connsiteX32" fmla="*/ 1970467 w 5228822"/>
              <a:gd name="connsiteY32" fmla="*/ 502276 h 1236371"/>
              <a:gd name="connsiteX33" fmla="*/ 2021983 w 5228822"/>
              <a:gd name="connsiteY33" fmla="*/ 476518 h 1236371"/>
              <a:gd name="connsiteX34" fmla="*/ 2189408 w 5228822"/>
              <a:gd name="connsiteY34" fmla="*/ 489397 h 1236371"/>
              <a:gd name="connsiteX35" fmla="*/ 2240924 w 5228822"/>
              <a:gd name="connsiteY35" fmla="*/ 528033 h 1236371"/>
              <a:gd name="connsiteX36" fmla="*/ 2331076 w 5228822"/>
              <a:gd name="connsiteY36" fmla="*/ 579549 h 1236371"/>
              <a:gd name="connsiteX37" fmla="*/ 2485622 w 5228822"/>
              <a:gd name="connsiteY37" fmla="*/ 566670 h 1236371"/>
              <a:gd name="connsiteX38" fmla="*/ 2562896 w 5228822"/>
              <a:gd name="connsiteY38" fmla="*/ 540912 h 1236371"/>
              <a:gd name="connsiteX39" fmla="*/ 2807594 w 5228822"/>
              <a:gd name="connsiteY39" fmla="*/ 528033 h 1236371"/>
              <a:gd name="connsiteX40" fmla="*/ 3142445 w 5228822"/>
              <a:gd name="connsiteY40" fmla="*/ 489397 h 1236371"/>
              <a:gd name="connsiteX41" fmla="*/ 3206839 w 5228822"/>
              <a:gd name="connsiteY41" fmla="*/ 386366 h 1236371"/>
              <a:gd name="connsiteX42" fmla="*/ 3245476 w 5228822"/>
              <a:gd name="connsiteY42" fmla="*/ 334850 h 1236371"/>
              <a:gd name="connsiteX43" fmla="*/ 3271234 w 5228822"/>
              <a:gd name="connsiteY43" fmla="*/ 283335 h 1236371"/>
              <a:gd name="connsiteX44" fmla="*/ 3309870 w 5228822"/>
              <a:gd name="connsiteY44" fmla="*/ 244698 h 1236371"/>
              <a:gd name="connsiteX45" fmla="*/ 3361386 w 5228822"/>
              <a:gd name="connsiteY45" fmla="*/ 167425 h 1236371"/>
              <a:gd name="connsiteX46" fmla="*/ 3400022 w 5228822"/>
              <a:gd name="connsiteY46" fmla="*/ 128788 h 1236371"/>
              <a:gd name="connsiteX47" fmla="*/ 3438659 w 5228822"/>
              <a:gd name="connsiteY47" fmla="*/ 103030 h 1236371"/>
              <a:gd name="connsiteX48" fmla="*/ 3490174 w 5228822"/>
              <a:gd name="connsiteY48" fmla="*/ 64394 h 1236371"/>
              <a:gd name="connsiteX49" fmla="*/ 3567448 w 5228822"/>
              <a:gd name="connsiteY49" fmla="*/ 12878 h 1236371"/>
              <a:gd name="connsiteX50" fmla="*/ 3631842 w 5228822"/>
              <a:gd name="connsiteY50" fmla="*/ 0 h 1236371"/>
              <a:gd name="connsiteX51" fmla="*/ 3902298 w 5228822"/>
              <a:gd name="connsiteY51" fmla="*/ 12878 h 1236371"/>
              <a:gd name="connsiteX52" fmla="*/ 3940935 w 5228822"/>
              <a:gd name="connsiteY52" fmla="*/ 64394 h 1236371"/>
              <a:gd name="connsiteX53" fmla="*/ 3966693 w 5228822"/>
              <a:gd name="connsiteY53" fmla="*/ 154546 h 1236371"/>
              <a:gd name="connsiteX54" fmla="*/ 3953814 w 5228822"/>
              <a:gd name="connsiteY54" fmla="*/ 618185 h 1236371"/>
              <a:gd name="connsiteX55" fmla="*/ 3940935 w 5228822"/>
              <a:gd name="connsiteY55" fmla="*/ 682580 h 1236371"/>
              <a:gd name="connsiteX56" fmla="*/ 3953814 w 5228822"/>
              <a:gd name="connsiteY56" fmla="*/ 940157 h 1236371"/>
              <a:gd name="connsiteX57" fmla="*/ 3979572 w 5228822"/>
              <a:gd name="connsiteY57" fmla="*/ 978794 h 1236371"/>
              <a:gd name="connsiteX58" fmla="*/ 4018208 w 5228822"/>
              <a:gd name="connsiteY58" fmla="*/ 1017430 h 1236371"/>
              <a:gd name="connsiteX59" fmla="*/ 4146997 w 5228822"/>
              <a:gd name="connsiteY59" fmla="*/ 1056067 h 1236371"/>
              <a:gd name="connsiteX60" fmla="*/ 4301544 w 5228822"/>
              <a:gd name="connsiteY60" fmla="*/ 1043188 h 1236371"/>
              <a:gd name="connsiteX61" fmla="*/ 4340180 w 5228822"/>
              <a:gd name="connsiteY61" fmla="*/ 1004552 h 1236371"/>
              <a:gd name="connsiteX62" fmla="*/ 4378817 w 5228822"/>
              <a:gd name="connsiteY62" fmla="*/ 978794 h 1236371"/>
              <a:gd name="connsiteX63" fmla="*/ 4404574 w 5228822"/>
              <a:gd name="connsiteY63" fmla="*/ 940157 h 1236371"/>
              <a:gd name="connsiteX64" fmla="*/ 4443211 w 5228822"/>
              <a:gd name="connsiteY64" fmla="*/ 914400 h 1236371"/>
              <a:gd name="connsiteX65" fmla="*/ 4456090 w 5228822"/>
              <a:gd name="connsiteY65" fmla="*/ 875763 h 1236371"/>
              <a:gd name="connsiteX66" fmla="*/ 4546242 w 5228822"/>
              <a:gd name="connsiteY66" fmla="*/ 785611 h 1236371"/>
              <a:gd name="connsiteX67" fmla="*/ 4572000 w 5228822"/>
              <a:gd name="connsiteY67" fmla="*/ 746974 h 1236371"/>
              <a:gd name="connsiteX68" fmla="*/ 4932608 w 5228822"/>
              <a:gd name="connsiteY68" fmla="*/ 682580 h 1236371"/>
              <a:gd name="connsiteX69" fmla="*/ 5164428 w 5228822"/>
              <a:gd name="connsiteY69" fmla="*/ 656822 h 1236371"/>
              <a:gd name="connsiteX70" fmla="*/ 5190186 w 5228822"/>
              <a:gd name="connsiteY70" fmla="*/ 579549 h 1236371"/>
              <a:gd name="connsiteX71" fmla="*/ 5203065 w 5228822"/>
              <a:gd name="connsiteY71" fmla="*/ 540912 h 1236371"/>
              <a:gd name="connsiteX72" fmla="*/ 5228822 w 5228822"/>
              <a:gd name="connsiteY72" fmla="*/ 502276 h 1236371"/>
              <a:gd name="connsiteX73" fmla="*/ 5215944 w 5228822"/>
              <a:gd name="connsiteY73" fmla="*/ 206061 h 1236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5228822" h="1236371" extrusionOk="0">
                <a:moveTo>
                  <a:pt x="0" y="1236371"/>
                </a:moveTo>
                <a:cubicBezTo>
                  <a:pt x="6701" y="1196651"/>
                  <a:pt x="20619" y="1132849"/>
                  <a:pt x="51515" y="1094704"/>
                </a:cubicBezTo>
                <a:cubicBezTo>
                  <a:pt x="63636" y="1076732"/>
                  <a:pt x="81666" y="1060840"/>
                  <a:pt x="103031" y="1043188"/>
                </a:cubicBezTo>
                <a:cubicBezTo>
                  <a:pt x="116136" y="1005409"/>
                  <a:pt x="119632" y="990966"/>
                  <a:pt x="141667" y="953036"/>
                </a:cubicBezTo>
                <a:cubicBezTo>
                  <a:pt x="154611" y="934094"/>
                  <a:pt x="168832" y="918922"/>
                  <a:pt x="180304" y="901521"/>
                </a:cubicBezTo>
                <a:cubicBezTo>
                  <a:pt x="210284" y="858893"/>
                  <a:pt x="206468" y="861333"/>
                  <a:pt x="231820" y="811369"/>
                </a:cubicBezTo>
                <a:cubicBezTo>
                  <a:pt x="267632" y="699876"/>
                  <a:pt x="225932" y="814070"/>
                  <a:pt x="270456" y="721216"/>
                </a:cubicBezTo>
                <a:cubicBezTo>
                  <a:pt x="290747" y="676797"/>
                  <a:pt x="274828" y="679837"/>
                  <a:pt x="296214" y="631064"/>
                </a:cubicBezTo>
                <a:cubicBezTo>
                  <a:pt x="347544" y="519312"/>
                  <a:pt x="328541" y="558911"/>
                  <a:pt x="386366" y="476518"/>
                </a:cubicBezTo>
                <a:cubicBezTo>
                  <a:pt x="399347" y="448187"/>
                  <a:pt x="405218" y="409183"/>
                  <a:pt x="437882" y="399245"/>
                </a:cubicBezTo>
                <a:cubicBezTo>
                  <a:pt x="451048" y="394508"/>
                  <a:pt x="463244" y="388916"/>
                  <a:pt x="476518" y="386366"/>
                </a:cubicBezTo>
                <a:cubicBezTo>
                  <a:pt x="510671" y="377051"/>
                  <a:pt x="579549" y="360608"/>
                  <a:pt x="579549" y="360608"/>
                </a:cubicBezTo>
                <a:cubicBezTo>
                  <a:pt x="636770" y="362830"/>
                  <a:pt x="692232" y="366446"/>
                  <a:pt x="746974" y="373487"/>
                </a:cubicBezTo>
                <a:cubicBezTo>
                  <a:pt x="765227" y="376862"/>
                  <a:pt x="773210" y="390616"/>
                  <a:pt x="785611" y="399245"/>
                </a:cubicBezTo>
                <a:cubicBezTo>
                  <a:pt x="819164" y="426059"/>
                  <a:pt x="852054" y="460452"/>
                  <a:pt x="875763" y="489397"/>
                </a:cubicBezTo>
                <a:cubicBezTo>
                  <a:pt x="949441" y="588135"/>
                  <a:pt x="868113" y="464191"/>
                  <a:pt x="953036" y="592428"/>
                </a:cubicBezTo>
                <a:cubicBezTo>
                  <a:pt x="963192" y="604879"/>
                  <a:pt x="968090" y="620146"/>
                  <a:pt x="978794" y="631064"/>
                </a:cubicBezTo>
                <a:cubicBezTo>
                  <a:pt x="990696" y="644505"/>
                  <a:pt x="1006832" y="654928"/>
                  <a:pt x="1017431" y="669701"/>
                </a:cubicBezTo>
                <a:cubicBezTo>
                  <a:pt x="1035239" y="700580"/>
                  <a:pt x="1059985" y="748021"/>
                  <a:pt x="1081825" y="772732"/>
                </a:cubicBezTo>
                <a:cubicBezTo>
                  <a:pt x="1095284" y="786955"/>
                  <a:pt x="1107192" y="795687"/>
                  <a:pt x="1120462" y="811369"/>
                </a:cubicBezTo>
                <a:cubicBezTo>
                  <a:pt x="1125962" y="855631"/>
                  <a:pt x="1150647" y="909842"/>
                  <a:pt x="1184856" y="927278"/>
                </a:cubicBezTo>
                <a:cubicBezTo>
                  <a:pt x="1200732" y="937319"/>
                  <a:pt x="1207643" y="939188"/>
                  <a:pt x="1223493" y="953036"/>
                </a:cubicBezTo>
                <a:cubicBezTo>
                  <a:pt x="1299555" y="1037242"/>
                  <a:pt x="1231059" y="967674"/>
                  <a:pt x="1300766" y="1030309"/>
                </a:cubicBezTo>
                <a:cubicBezTo>
                  <a:pt x="1347801" y="1069958"/>
                  <a:pt x="1330138" y="1076289"/>
                  <a:pt x="1390918" y="1094704"/>
                </a:cubicBezTo>
                <a:cubicBezTo>
                  <a:pt x="1414050" y="1098123"/>
                  <a:pt x="1433205" y="1102837"/>
                  <a:pt x="1455313" y="1107583"/>
                </a:cubicBezTo>
                <a:cubicBezTo>
                  <a:pt x="1512537" y="1108818"/>
                  <a:pt x="1588184" y="1110397"/>
                  <a:pt x="1648496" y="1094704"/>
                </a:cubicBezTo>
                <a:cubicBezTo>
                  <a:pt x="1666714" y="1090805"/>
                  <a:pt x="1676197" y="1072948"/>
                  <a:pt x="1687132" y="1056067"/>
                </a:cubicBezTo>
                <a:cubicBezTo>
                  <a:pt x="1699191" y="1041517"/>
                  <a:pt x="1708907" y="977020"/>
                  <a:pt x="1712890" y="965915"/>
                </a:cubicBezTo>
                <a:cubicBezTo>
                  <a:pt x="1727686" y="927425"/>
                  <a:pt x="1753083" y="897601"/>
                  <a:pt x="1764405" y="862884"/>
                </a:cubicBezTo>
                <a:cubicBezTo>
                  <a:pt x="1791656" y="779075"/>
                  <a:pt x="1789979" y="780986"/>
                  <a:pt x="1828800" y="695459"/>
                </a:cubicBezTo>
                <a:cubicBezTo>
                  <a:pt x="1840677" y="668979"/>
                  <a:pt x="1855750" y="646607"/>
                  <a:pt x="1867436" y="618185"/>
                </a:cubicBezTo>
                <a:cubicBezTo>
                  <a:pt x="1883051" y="590830"/>
                  <a:pt x="1900189" y="575181"/>
                  <a:pt x="1918952" y="553791"/>
                </a:cubicBezTo>
                <a:cubicBezTo>
                  <a:pt x="1934946" y="536354"/>
                  <a:pt x="1948231" y="515660"/>
                  <a:pt x="1970467" y="502276"/>
                </a:cubicBezTo>
                <a:cubicBezTo>
                  <a:pt x="1984602" y="488037"/>
                  <a:pt x="2006050" y="486785"/>
                  <a:pt x="2021983" y="476518"/>
                </a:cubicBezTo>
                <a:cubicBezTo>
                  <a:pt x="2073077" y="488187"/>
                  <a:pt x="2135962" y="473113"/>
                  <a:pt x="2189408" y="489397"/>
                </a:cubicBezTo>
                <a:cubicBezTo>
                  <a:pt x="2208046" y="493017"/>
                  <a:pt x="2226320" y="514644"/>
                  <a:pt x="2240924" y="528033"/>
                </a:cubicBezTo>
                <a:cubicBezTo>
                  <a:pt x="2283576" y="558031"/>
                  <a:pt x="2280956" y="554034"/>
                  <a:pt x="2331076" y="579549"/>
                </a:cubicBezTo>
                <a:cubicBezTo>
                  <a:pt x="2386801" y="569203"/>
                  <a:pt x="2433013" y="580779"/>
                  <a:pt x="2485622" y="566670"/>
                </a:cubicBezTo>
                <a:cubicBezTo>
                  <a:pt x="2511407" y="560006"/>
                  <a:pt x="2535089" y="543502"/>
                  <a:pt x="2562896" y="540912"/>
                </a:cubicBezTo>
                <a:cubicBezTo>
                  <a:pt x="2642258" y="516826"/>
                  <a:pt x="2709826" y="512899"/>
                  <a:pt x="2807594" y="528033"/>
                </a:cubicBezTo>
                <a:cubicBezTo>
                  <a:pt x="2983901" y="472991"/>
                  <a:pt x="2872629" y="522002"/>
                  <a:pt x="3142445" y="489397"/>
                </a:cubicBezTo>
                <a:cubicBezTo>
                  <a:pt x="3245084" y="346616"/>
                  <a:pt x="3123359" y="528418"/>
                  <a:pt x="3206839" y="386366"/>
                </a:cubicBezTo>
                <a:cubicBezTo>
                  <a:pt x="3219684" y="365924"/>
                  <a:pt x="3237825" y="354527"/>
                  <a:pt x="3245476" y="334850"/>
                </a:cubicBezTo>
                <a:cubicBezTo>
                  <a:pt x="3255893" y="318806"/>
                  <a:pt x="3259856" y="299223"/>
                  <a:pt x="3271234" y="283335"/>
                </a:cubicBezTo>
                <a:cubicBezTo>
                  <a:pt x="3285275" y="267619"/>
                  <a:pt x="3299925" y="256036"/>
                  <a:pt x="3309870" y="244698"/>
                </a:cubicBezTo>
                <a:cubicBezTo>
                  <a:pt x="3329461" y="218617"/>
                  <a:pt x="3337923" y="190123"/>
                  <a:pt x="3361386" y="167425"/>
                </a:cubicBezTo>
                <a:cubicBezTo>
                  <a:pt x="3375627" y="152494"/>
                  <a:pt x="3384892" y="137345"/>
                  <a:pt x="3400022" y="128788"/>
                </a:cubicBezTo>
                <a:cubicBezTo>
                  <a:pt x="3413802" y="120479"/>
                  <a:pt x="3426132" y="111677"/>
                  <a:pt x="3438659" y="103030"/>
                </a:cubicBezTo>
                <a:cubicBezTo>
                  <a:pt x="3456427" y="90691"/>
                  <a:pt x="3471953" y="76633"/>
                  <a:pt x="3490174" y="64394"/>
                </a:cubicBezTo>
                <a:cubicBezTo>
                  <a:pt x="3513882" y="45206"/>
                  <a:pt x="3539727" y="24287"/>
                  <a:pt x="3567448" y="12878"/>
                </a:cubicBezTo>
                <a:cubicBezTo>
                  <a:pt x="3593182" y="3823"/>
                  <a:pt x="3620802" y="93"/>
                  <a:pt x="3631842" y="0"/>
                </a:cubicBezTo>
                <a:cubicBezTo>
                  <a:pt x="3724076" y="-10426"/>
                  <a:pt x="3799174" y="-6010"/>
                  <a:pt x="3902298" y="12878"/>
                </a:cubicBezTo>
                <a:cubicBezTo>
                  <a:pt x="3924272" y="16481"/>
                  <a:pt x="3928540" y="44958"/>
                  <a:pt x="3940935" y="64394"/>
                </a:cubicBezTo>
                <a:cubicBezTo>
                  <a:pt x="3949449" y="78268"/>
                  <a:pt x="3964684" y="142790"/>
                  <a:pt x="3966693" y="154546"/>
                </a:cubicBezTo>
                <a:cubicBezTo>
                  <a:pt x="3940752" y="311524"/>
                  <a:pt x="3948574" y="481336"/>
                  <a:pt x="3953814" y="618185"/>
                </a:cubicBezTo>
                <a:cubicBezTo>
                  <a:pt x="3953363" y="639099"/>
                  <a:pt x="3942202" y="661308"/>
                  <a:pt x="3940935" y="682580"/>
                </a:cubicBezTo>
                <a:cubicBezTo>
                  <a:pt x="3938555" y="773307"/>
                  <a:pt x="3948170" y="854451"/>
                  <a:pt x="3953814" y="940157"/>
                </a:cubicBezTo>
                <a:cubicBezTo>
                  <a:pt x="3953447" y="953588"/>
                  <a:pt x="3969221" y="967055"/>
                  <a:pt x="3979572" y="978794"/>
                </a:cubicBezTo>
                <a:cubicBezTo>
                  <a:pt x="3987845" y="993956"/>
                  <a:pt x="4003724" y="1005798"/>
                  <a:pt x="4018208" y="1017430"/>
                </a:cubicBezTo>
                <a:cubicBezTo>
                  <a:pt x="4042159" y="1032703"/>
                  <a:pt x="4114080" y="1047143"/>
                  <a:pt x="4146997" y="1056067"/>
                </a:cubicBezTo>
                <a:cubicBezTo>
                  <a:pt x="4199887" y="1054218"/>
                  <a:pt x="4257544" y="1064100"/>
                  <a:pt x="4301544" y="1043188"/>
                </a:cubicBezTo>
                <a:cubicBezTo>
                  <a:pt x="4318205" y="1040016"/>
                  <a:pt x="4326416" y="1015560"/>
                  <a:pt x="4340180" y="1004552"/>
                </a:cubicBezTo>
                <a:cubicBezTo>
                  <a:pt x="4350387" y="995830"/>
                  <a:pt x="4364033" y="985015"/>
                  <a:pt x="4378817" y="978794"/>
                </a:cubicBezTo>
                <a:cubicBezTo>
                  <a:pt x="4389858" y="964150"/>
                  <a:pt x="4390601" y="951025"/>
                  <a:pt x="4404574" y="940157"/>
                </a:cubicBezTo>
                <a:cubicBezTo>
                  <a:pt x="4415966" y="927357"/>
                  <a:pt x="4433628" y="925333"/>
                  <a:pt x="4443211" y="914400"/>
                </a:cubicBezTo>
                <a:cubicBezTo>
                  <a:pt x="4450776" y="902881"/>
                  <a:pt x="4446965" y="887858"/>
                  <a:pt x="4456090" y="875763"/>
                </a:cubicBezTo>
                <a:cubicBezTo>
                  <a:pt x="4484152" y="822737"/>
                  <a:pt x="4497734" y="819999"/>
                  <a:pt x="4546242" y="785611"/>
                </a:cubicBezTo>
                <a:cubicBezTo>
                  <a:pt x="4552303" y="773153"/>
                  <a:pt x="4562498" y="757072"/>
                  <a:pt x="4572000" y="746974"/>
                </a:cubicBezTo>
                <a:cubicBezTo>
                  <a:pt x="4697249" y="649693"/>
                  <a:pt x="4738905" y="694097"/>
                  <a:pt x="4932608" y="682580"/>
                </a:cubicBezTo>
                <a:cubicBezTo>
                  <a:pt x="5020424" y="679205"/>
                  <a:pt x="5129181" y="721535"/>
                  <a:pt x="5164428" y="656822"/>
                </a:cubicBezTo>
                <a:cubicBezTo>
                  <a:pt x="5179738" y="621317"/>
                  <a:pt x="5185928" y="604010"/>
                  <a:pt x="5190186" y="579549"/>
                </a:cubicBezTo>
                <a:cubicBezTo>
                  <a:pt x="5192275" y="568099"/>
                  <a:pt x="5197050" y="553062"/>
                  <a:pt x="5203065" y="540912"/>
                </a:cubicBezTo>
                <a:cubicBezTo>
                  <a:pt x="5203118" y="534540"/>
                  <a:pt x="5214257" y="520315"/>
                  <a:pt x="5228822" y="502276"/>
                </a:cubicBezTo>
                <a:cubicBezTo>
                  <a:pt x="5211781" y="299357"/>
                  <a:pt x="5213472" y="380516"/>
                  <a:pt x="5215944" y="206061"/>
                </a:cubicBezTo>
              </a:path>
            </a:pathLst>
          </a:custGeom>
          <a:noFill/>
          <a:ln w="50800">
            <a:solidFill>
              <a:schemeClr val="accent4">
                <a:lumMod val="20000"/>
                <a:lumOff val="80000"/>
                <a:alpha val="19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698843547">
                  <a:custGeom>
                    <a:avLst/>
                    <a:gdLst>
                      <a:gd name="connsiteX0" fmla="*/ 0 w 5228822"/>
                      <a:gd name="connsiteY0" fmla="*/ 1236371 h 1236371"/>
                      <a:gd name="connsiteX1" fmla="*/ 51515 w 5228822"/>
                      <a:gd name="connsiteY1" fmla="*/ 1094704 h 1236371"/>
                      <a:gd name="connsiteX2" fmla="*/ 103031 w 5228822"/>
                      <a:gd name="connsiteY2" fmla="*/ 1043188 h 1236371"/>
                      <a:gd name="connsiteX3" fmla="*/ 141667 w 5228822"/>
                      <a:gd name="connsiteY3" fmla="*/ 953036 h 1236371"/>
                      <a:gd name="connsiteX4" fmla="*/ 180304 w 5228822"/>
                      <a:gd name="connsiteY4" fmla="*/ 901521 h 1236371"/>
                      <a:gd name="connsiteX5" fmla="*/ 231820 w 5228822"/>
                      <a:gd name="connsiteY5" fmla="*/ 811369 h 1236371"/>
                      <a:gd name="connsiteX6" fmla="*/ 270456 w 5228822"/>
                      <a:gd name="connsiteY6" fmla="*/ 721216 h 1236371"/>
                      <a:gd name="connsiteX7" fmla="*/ 296214 w 5228822"/>
                      <a:gd name="connsiteY7" fmla="*/ 631064 h 1236371"/>
                      <a:gd name="connsiteX8" fmla="*/ 386366 w 5228822"/>
                      <a:gd name="connsiteY8" fmla="*/ 476518 h 1236371"/>
                      <a:gd name="connsiteX9" fmla="*/ 437882 w 5228822"/>
                      <a:gd name="connsiteY9" fmla="*/ 399245 h 1236371"/>
                      <a:gd name="connsiteX10" fmla="*/ 476518 w 5228822"/>
                      <a:gd name="connsiteY10" fmla="*/ 386366 h 1236371"/>
                      <a:gd name="connsiteX11" fmla="*/ 579549 w 5228822"/>
                      <a:gd name="connsiteY11" fmla="*/ 360608 h 1236371"/>
                      <a:gd name="connsiteX12" fmla="*/ 746974 w 5228822"/>
                      <a:gd name="connsiteY12" fmla="*/ 373487 h 1236371"/>
                      <a:gd name="connsiteX13" fmla="*/ 785611 w 5228822"/>
                      <a:gd name="connsiteY13" fmla="*/ 399245 h 1236371"/>
                      <a:gd name="connsiteX14" fmla="*/ 875763 w 5228822"/>
                      <a:gd name="connsiteY14" fmla="*/ 489397 h 1236371"/>
                      <a:gd name="connsiteX15" fmla="*/ 953036 w 5228822"/>
                      <a:gd name="connsiteY15" fmla="*/ 592428 h 1236371"/>
                      <a:gd name="connsiteX16" fmla="*/ 978794 w 5228822"/>
                      <a:gd name="connsiteY16" fmla="*/ 631064 h 1236371"/>
                      <a:gd name="connsiteX17" fmla="*/ 1017431 w 5228822"/>
                      <a:gd name="connsiteY17" fmla="*/ 669701 h 1236371"/>
                      <a:gd name="connsiteX18" fmla="*/ 1081825 w 5228822"/>
                      <a:gd name="connsiteY18" fmla="*/ 772732 h 1236371"/>
                      <a:gd name="connsiteX19" fmla="*/ 1120462 w 5228822"/>
                      <a:gd name="connsiteY19" fmla="*/ 811369 h 1236371"/>
                      <a:gd name="connsiteX20" fmla="*/ 1184856 w 5228822"/>
                      <a:gd name="connsiteY20" fmla="*/ 927278 h 1236371"/>
                      <a:gd name="connsiteX21" fmla="*/ 1223493 w 5228822"/>
                      <a:gd name="connsiteY21" fmla="*/ 953036 h 1236371"/>
                      <a:gd name="connsiteX22" fmla="*/ 1300766 w 5228822"/>
                      <a:gd name="connsiteY22" fmla="*/ 1030309 h 1236371"/>
                      <a:gd name="connsiteX23" fmla="*/ 1390918 w 5228822"/>
                      <a:gd name="connsiteY23" fmla="*/ 1094704 h 1236371"/>
                      <a:gd name="connsiteX24" fmla="*/ 1455313 w 5228822"/>
                      <a:gd name="connsiteY24" fmla="*/ 1107583 h 1236371"/>
                      <a:gd name="connsiteX25" fmla="*/ 1648496 w 5228822"/>
                      <a:gd name="connsiteY25" fmla="*/ 1094704 h 1236371"/>
                      <a:gd name="connsiteX26" fmla="*/ 1687132 w 5228822"/>
                      <a:gd name="connsiteY26" fmla="*/ 1056067 h 1236371"/>
                      <a:gd name="connsiteX27" fmla="*/ 1712890 w 5228822"/>
                      <a:gd name="connsiteY27" fmla="*/ 965915 h 1236371"/>
                      <a:gd name="connsiteX28" fmla="*/ 1764405 w 5228822"/>
                      <a:gd name="connsiteY28" fmla="*/ 862884 h 1236371"/>
                      <a:gd name="connsiteX29" fmla="*/ 1828800 w 5228822"/>
                      <a:gd name="connsiteY29" fmla="*/ 695459 h 1236371"/>
                      <a:gd name="connsiteX30" fmla="*/ 1867436 w 5228822"/>
                      <a:gd name="connsiteY30" fmla="*/ 618185 h 1236371"/>
                      <a:gd name="connsiteX31" fmla="*/ 1918952 w 5228822"/>
                      <a:gd name="connsiteY31" fmla="*/ 553791 h 1236371"/>
                      <a:gd name="connsiteX32" fmla="*/ 1970467 w 5228822"/>
                      <a:gd name="connsiteY32" fmla="*/ 502276 h 1236371"/>
                      <a:gd name="connsiteX33" fmla="*/ 2021983 w 5228822"/>
                      <a:gd name="connsiteY33" fmla="*/ 476518 h 1236371"/>
                      <a:gd name="connsiteX34" fmla="*/ 2189408 w 5228822"/>
                      <a:gd name="connsiteY34" fmla="*/ 489397 h 1236371"/>
                      <a:gd name="connsiteX35" fmla="*/ 2240924 w 5228822"/>
                      <a:gd name="connsiteY35" fmla="*/ 528033 h 1236371"/>
                      <a:gd name="connsiteX36" fmla="*/ 2331076 w 5228822"/>
                      <a:gd name="connsiteY36" fmla="*/ 579549 h 1236371"/>
                      <a:gd name="connsiteX37" fmla="*/ 2485622 w 5228822"/>
                      <a:gd name="connsiteY37" fmla="*/ 566670 h 1236371"/>
                      <a:gd name="connsiteX38" fmla="*/ 2562896 w 5228822"/>
                      <a:gd name="connsiteY38" fmla="*/ 540912 h 1236371"/>
                      <a:gd name="connsiteX39" fmla="*/ 2807594 w 5228822"/>
                      <a:gd name="connsiteY39" fmla="*/ 528033 h 1236371"/>
                      <a:gd name="connsiteX40" fmla="*/ 3142445 w 5228822"/>
                      <a:gd name="connsiteY40" fmla="*/ 489397 h 1236371"/>
                      <a:gd name="connsiteX41" fmla="*/ 3206839 w 5228822"/>
                      <a:gd name="connsiteY41" fmla="*/ 386366 h 1236371"/>
                      <a:gd name="connsiteX42" fmla="*/ 3245476 w 5228822"/>
                      <a:gd name="connsiteY42" fmla="*/ 334850 h 1236371"/>
                      <a:gd name="connsiteX43" fmla="*/ 3271234 w 5228822"/>
                      <a:gd name="connsiteY43" fmla="*/ 283335 h 1236371"/>
                      <a:gd name="connsiteX44" fmla="*/ 3309870 w 5228822"/>
                      <a:gd name="connsiteY44" fmla="*/ 244698 h 1236371"/>
                      <a:gd name="connsiteX45" fmla="*/ 3361386 w 5228822"/>
                      <a:gd name="connsiteY45" fmla="*/ 167425 h 1236371"/>
                      <a:gd name="connsiteX46" fmla="*/ 3400022 w 5228822"/>
                      <a:gd name="connsiteY46" fmla="*/ 128788 h 1236371"/>
                      <a:gd name="connsiteX47" fmla="*/ 3438659 w 5228822"/>
                      <a:gd name="connsiteY47" fmla="*/ 103030 h 1236371"/>
                      <a:gd name="connsiteX48" fmla="*/ 3490174 w 5228822"/>
                      <a:gd name="connsiteY48" fmla="*/ 64394 h 1236371"/>
                      <a:gd name="connsiteX49" fmla="*/ 3567448 w 5228822"/>
                      <a:gd name="connsiteY49" fmla="*/ 12878 h 1236371"/>
                      <a:gd name="connsiteX50" fmla="*/ 3631842 w 5228822"/>
                      <a:gd name="connsiteY50" fmla="*/ 0 h 1236371"/>
                      <a:gd name="connsiteX51" fmla="*/ 3902298 w 5228822"/>
                      <a:gd name="connsiteY51" fmla="*/ 12878 h 1236371"/>
                      <a:gd name="connsiteX52" fmla="*/ 3940935 w 5228822"/>
                      <a:gd name="connsiteY52" fmla="*/ 64394 h 1236371"/>
                      <a:gd name="connsiteX53" fmla="*/ 3966693 w 5228822"/>
                      <a:gd name="connsiteY53" fmla="*/ 154546 h 1236371"/>
                      <a:gd name="connsiteX54" fmla="*/ 3953814 w 5228822"/>
                      <a:gd name="connsiteY54" fmla="*/ 618185 h 1236371"/>
                      <a:gd name="connsiteX55" fmla="*/ 3940935 w 5228822"/>
                      <a:gd name="connsiteY55" fmla="*/ 682580 h 1236371"/>
                      <a:gd name="connsiteX56" fmla="*/ 3953814 w 5228822"/>
                      <a:gd name="connsiteY56" fmla="*/ 940157 h 1236371"/>
                      <a:gd name="connsiteX57" fmla="*/ 3979572 w 5228822"/>
                      <a:gd name="connsiteY57" fmla="*/ 978794 h 1236371"/>
                      <a:gd name="connsiteX58" fmla="*/ 4018208 w 5228822"/>
                      <a:gd name="connsiteY58" fmla="*/ 1017430 h 1236371"/>
                      <a:gd name="connsiteX59" fmla="*/ 4146997 w 5228822"/>
                      <a:gd name="connsiteY59" fmla="*/ 1056067 h 1236371"/>
                      <a:gd name="connsiteX60" fmla="*/ 4301544 w 5228822"/>
                      <a:gd name="connsiteY60" fmla="*/ 1043188 h 1236371"/>
                      <a:gd name="connsiteX61" fmla="*/ 4340180 w 5228822"/>
                      <a:gd name="connsiteY61" fmla="*/ 1004552 h 1236371"/>
                      <a:gd name="connsiteX62" fmla="*/ 4378817 w 5228822"/>
                      <a:gd name="connsiteY62" fmla="*/ 978794 h 1236371"/>
                      <a:gd name="connsiteX63" fmla="*/ 4404574 w 5228822"/>
                      <a:gd name="connsiteY63" fmla="*/ 940157 h 1236371"/>
                      <a:gd name="connsiteX64" fmla="*/ 4443211 w 5228822"/>
                      <a:gd name="connsiteY64" fmla="*/ 914400 h 1236371"/>
                      <a:gd name="connsiteX65" fmla="*/ 4456090 w 5228822"/>
                      <a:gd name="connsiteY65" fmla="*/ 875763 h 1236371"/>
                      <a:gd name="connsiteX66" fmla="*/ 4546242 w 5228822"/>
                      <a:gd name="connsiteY66" fmla="*/ 785611 h 1236371"/>
                      <a:gd name="connsiteX67" fmla="*/ 4572000 w 5228822"/>
                      <a:gd name="connsiteY67" fmla="*/ 746974 h 1236371"/>
                      <a:gd name="connsiteX68" fmla="*/ 4932608 w 5228822"/>
                      <a:gd name="connsiteY68" fmla="*/ 682580 h 1236371"/>
                      <a:gd name="connsiteX69" fmla="*/ 5164428 w 5228822"/>
                      <a:gd name="connsiteY69" fmla="*/ 656822 h 1236371"/>
                      <a:gd name="connsiteX70" fmla="*/ 5190186 w 5228822"/>
                      <a:gd name="connsiteY70" fmla="*/ 579549 h 1236371"/>
                      <a:gd name="connsiteX71" fmla="*/ 5203065 w 5228822"/>
                      <a:gd name="connsiteY71" fmla="*/ 540912 h 1236371"/>
                      <a:gd name="connsiteX72" fmla="*/ 5228822 w 5228822"/>
                      <a:gd name="connsiteY72" fmla="*/ 502276 h 1236371"/>
                      <a:gd name="connsiteX73" fmla="*/ 5215944 w 5228822"/>
                      <a:gd name="connsiteY73" fmla="*/ 206061 h 1236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</a:cxnLst>
                    <a:rect l="l" t="t" r="r" b="b"/>
                    <a:pathLst>
                      <a:path w="5228822" h="1236371">
                        <a:moveTo>
                          <a:pt x="0" y="1236371"/>
                        </a:moveTo>
                        <a:cubicBezTo>
                          <a:pt x="11129" y="1197422"/>
                          <a:pt x="24008" y="1131380"/>
                          <a:pt x="51515" y="1094704"/>
                        </a:cubicBezTo>
                        <a:cubicBezTo>
                          <a:pt x="66086" y="1075276"/>
                          <a:pt x="85859" y="1060360"/>
                          <a:pt x="103031" y="1043188"/>
                        </a:cubicBezTo>
                        <a:cubicBezTo>
                          <a:pt x="115550" y="1005633"/>
                          <a:pt x="118935" y="989408"/>
                          <a:pt x="141667" y="953036"/>
                        </a:cubicBezTo>
                        <a:cubicBezTo>
                          <a:pt x="153043" y="934834"/>
                          <a:pt x="167828" y="918988"/>
                          <a:pt x="180304" y="901521"/>
                        </a:cubicBezTo>
                        <a:cubicBezTo>
                          <a:pt x="210642" y="859048"/>
                          <a:pt x="206667" y="861673"/>
                          <a:pt x="231820" y="811369"/>
                        </a:cubicBezTo>
                        <a:cubicBezTo>
                          <a:pt x="258620" y="704159"/>
                          <a:pt x="225987" y="810152"/>
                          <a:pt x="270456" y="721216"/>
                        </a:cubicBezTo>
                        <a:cubicBezTo>
                          <a:pt x="292353" y="677422"/>
                          <a:pt x="275582" y="680581"/>
                          <a:pt x="296214" y="631064"/>
                        </a:cubicBezTo>
                        <a:cubicBezTo>
                          <a:pt x="342981" y="518822"/>
                          <a:pt x="332711" y="553167"/>
                          <a:pt x="386366" y="476518"/>
                        </a:cubicBezTo>
                        <a:cubicBezTo>
                          <a:pt x="404119" y="451157"/>
                          <a:pt x="408514" y="409035"/>
                          <a:pt x="437882" y="399245"/>
                        </a:cubicBezTo>
                        <a:cubicBezTo>
                          <a:pt x="450761" y="394952"/>
                          <a:pt x="463421" y="389938"/>
                          <a:pt x="476518" y="386366"/>
                        </a:cubicBezTo>
                        <a:cubicBezTo>
                          <a:pt x="510671" y="377051"/>
                          <a:pt x="579549" y="360608"/>
                          <a:pt x="579549" y="360608"/>
                        </a:cubicBezTo>
                        <a:cubicBezTo>
                          <a:pt x="635357" y="364901"/>
                          <a:pt x="691960" y="363172"/>
                          <a:pt x="746974" y="373487"/>
                        </a:cubicBezTo>
                        <a:cubicBezTo>
                          <a:pt x="762188" y="376340"/>
                          <a:pt x="774106" y="388890"/>
                          <a:pt x="785611" y="399245"/>
                        </a:cubicBezTo>
                        <a:cubicBezTo>
                          <a:pt x="817200" y="427675"/>
                          <a:pt x="852189" y="454037"/>
                          <a:pt x="875763" y="489397"/>
                        </a:cubicBezTo>
                        <a:cubicBezTo>
                          <a:pt x="933995" y="576743"/>
                          <a:pt x="861259" y="470059"/>
                          <a:pt x="953036" y="592428"/>
                        </a:cubicBezTo>
                        <a:cubicBezTo>
                          <a:pt x="962323" y="604811"/>
                          <a:pt x="968885" y="619173"/>
                          <a:pt x="978794" y="631064"/>
                        </a:cubicBezTo>
                        <a:cubicBezTo>
                          <a:pt x="990454" y="645056"/>
                          <a:pt x="1006503" y="655130"/>
                          <a:pt x="1017431" y="669701"/>
                        </a:cubicBezTo>
                        <a:cubicBezTo>
                          <a:pt x="1036287" y="694842"/>
                          <a:pt x="1059337" y="745747"/>
                          <a:pt x="1081825" y="772732"/>
                        </a:cubicBezTo>
                        <a:cubicBezTo>
                          <a:pt x="1093485" y="786724"/>
                          <a:pt x="1107583" y="798490"/>
                          <a:pt x="1120462" y="811369"/>
                        </a:cubicBezTo>
                        <a:cubicBezTo>
                          <a:pt x="1133883" y="851630"/>
                          <a:pt x="1146899" y="901974"/>
                          <a:pt x="1184856" y="927278"/>
                        </a:cubicBezTo>
                        <a:lnTo>
                          <a:pt x="1223493" y="953036"/>
                        </a:lnTo>
                        <a:cubicBezTo>
                          <a:pt x="1297531" y="1051756"/>
                          <a:pt x="1225437" y="967536"/>
                          <a:pt x="1300766" y="1030309"/>
                        </a:cubicBezTo>
                        <a:cubicBezTo>
                          <a:pt x="1348941" y="1070454"/>
                          <a:pt x="1327369" y="1073521"/>
                          <a:pt x="1390918" y="1094704"/>
                        </a:cubicBezTo>
                        <a:cubicBezTo>
                          <a:pt x="1411685" y="1101626"/>
                          <a:pt x="1433848" y="1103290"/>
                          <a:pt x="1455313" y="1107583"/>
                        </a:cubicBezTo>
                        <a:cubicBezTo>
                          <a:pt x="1519707" y="1103290"/>
                          <a:pt x="1585496" y="1108704"/>
                          <a:pt x="1648496" y="1094704"/>
                        </a:cubicBezTo>
                        <a:cubicBezTo>
                          <a:pt x="1666276" y="1090753"/>
                          <a:pt x="1677029" y="1071222"/>
                          <a:pt x="1687132" y="1056067"/>
                        </a:cubicBezTo>
                        <a:cubicBezTo>
                          <a:pt x="1696864" y="1041469"/>
                          <a:pt x="1708119" y="977365"/>
                          <a:pt x="1712890" y="965915"/>
                        </a:cubicBezTo>
                        <a:cubicBezTo>
                          <a:pt x="1727658" y="930471"/>
                          <a:pt x="1752263" y="899311"/>
                          <a:pt x="1764405" y="862884"/>
                        </a:cubicBezTo>
                        <a:cubicBezTo>
                          <a:pt x="1792310" y="779171"/>
                          <a:pt x="1789332" y="780973"/>
                          <a:pt x="1828800" y="695459"/>
                        </a:cubicBezTo>
                        <a:cubicBezTo>
                          <a:pt x="1840868" y="669311"/>
                          <a:pt x="1851975" y="642481"/>
                          <a:pt x="1867436" y="618185"/>
                        </a:cubicBezTo>
                        <a:cubicBezTo>
                          <a:pt x="1882194" y="594994"/>
                          <a:pt x="1900690" y="574336"/>
                          <a:pt x="1918952" y="553791"/>
                        </a:cubicBezTo>
                        <a:cubicBezTo>
                          <a:pt x="1935086" y="535641"/>
                          <a:pt x="1951039" y="516847"/>
                          <a:pt x="1970467" y="502276"/>
                        </a:cubicBezTo>
                        <a:cubicBezTo>
                          <a:pt x="1985826" y="490757"/>
                          <a:pt x="2004811" y="485104"/>
                          <a:pt x="2021983" y="476518"/>
                        </a:cubicBezTo>
                        <a:cubicBezTo>
                          <a:pt x="2077791" y="480811"/>
                          <a:pt x="2134923" y="476577"/>
                          <a:pt x="2189408" y="489397"/>
                        </a:cubicBezTo>
                        <a:cubicBezTo>
                          <a:pt x="2210302" y="494313"/>
                          <a:pt x="2223457" y="515557"/>
                          <a:pt x="2240924" y="528033"/>
                        </a:cubicBezTo>
                        <a:cubicBezTo>
                          <a:pt x="2283404" y="558376"/>
                          <a:pt x="2280762" y="554392"/>
                          <a:pt x="2331076" y="579549"/>
                        </a:cubicBezTo>
                        <a:cubicBezTo>
                          <a:pt x="2382591" y="575256"/>
                          <a:pt x="2434631" y="575168"/>
                          <a:pt x="2485622" y="566670"/>
                        </a:cubicBezTo>
                        <a:cubicBezTo>
                          <a:pt x="2512404" y="562206"/>
                          <a:pt x="2535782" y="542339"/>
                          <a:pt x="2562896" y="540912"/>
                        </a:cubicBezTo>
                        <a:lnTo>
                          <a:pt x="2807594" y="528033"/>
                        </a:lnTo>
                        <a:cubicBezTo>
                          <a:pt x="2985707" y="483506"/>
                          <a:pt x="2875279" y="504240"/>
                          <a:pt x="3142445" y="489397"/>
                        </a:cubicBezTo>
                        <a:cubicBezTo>
                          <a:pt x="3251899" y="343458"/>
                          <a:pt x="3118446" y="527795"/>
                          <a:pt x="3206839" y="386366"/>
                        </a:cubicBezTo>
                        <a:cubicBezTo>
                          <a:pt x="3218215" y="368164"/>
                          <a:pt x="3234099" y="353052"/>
                          <a:pt x="3245476" y="334850"/>
                        </a:cubicBezTo>
                        <a:cubicBezTo>
                          <a:pt x="3255651" y="318570"/>
                          <a:pt x="3260075" y="298958"/>
                          <a:pt x="3271234" y="283335"/>
                        </a:cubicBezTo>
                        <a:cubicBezTo>
                          <a:pt x="3281820" y="268514"/>
                          <a:pt x="3298688" y="259075"/>
                          <a:pt x="3309870" y="244698"/>
                        </a:cubicBezTo>
                        <a:cubicBezTo>
                          <a:pt x="3328876" y="220262"/>
                          <a:pt x="3339496" y="189315"/>
                          <a:pt x="3361386" y="167425"/>
                        </a:cubicBezTo>
                        <a:cubicBezTo>
                          <a:pt x="3374265" y="154546"/>
                          <a:pt x="3386030" y="140448"/>
                          <a:pt x="3400022" y="128788"/>
                        </a:cubicBezTo>
                        <a:cubicBezTo>
                          <a:pt x="3411913" y="118879"/>
                          <a:pt x="3426064" y="112027"/>
                          <a:pt x="3438659" y="103030"/>
                        </a:cubicBezTo>
                        <a:cubicBezTo>
                          <a:pt x="3456125" y="90554"/>
                          <a:pt x="3472590" y="76703"/>
                          <a:pt x="3490174" y="64394"/>
                        </a:cubicBezTo>
                        <a:cubicBezTo>
                          <a:pt x="3515535" y="46641"/>
                          <a:pt x="3537092" y="18949"/>
                          <a:pt x="3567448" y="12878"/>
                        </a:cubicBezTo>
                        <a:lnTo>
                          <a:pt x="3631842" y="0"/>
                        </a:lnTo>
                        <a:cubicBezTo>
                          <a:pt x="3721994" y="4293"/>
                          <a:pt x="3813941" y="-5530"/>
                          <a:pt x="3902298" y="12878"/>
                        </a:cubicBezTo>
                        <a:cubicBezTo>
                          <a:pt x="3923312" y="17256"/>
                          <a:pt x="3930285" y="45757"/>
                          <a:pt x="3940935" y="64394"/>
                        </a:cubicBezTo>
                        <a:cubicBezTo>
                          <a:pt x="3949147" y="78765"/>
                          <a:pt x="3963905" y="143393"/>
                          <a:pt x="3966693" y="154546"/>
                        </a:cubicBezTo>
                        <a:cubicBezTo>
                          <a:pt x="3962400" y="309092"/>
                          <a:pt x="3961347" y="463763"/>
                          <a:pt x="3953814" y="618185"/>
                        </a:cubicBezTo>
                        <a:cubicBezTo>
                          <a:pt x="3952747" y="640049"/>
                          <a:pt x="3940935" y="660690"/>
                          <a:pt x="3940935" y="682580"/>
                        </a:cubicBezTo>
                        <a:cubicBezTo>
                          <a:pt x="3940935" y="768546"/>
                          <a:pt x="3942695" y="854913"/>
                          <a:pt x="3953814" y="940157"/>
                        </a:cubicBezTo>
                        <a:cubicBezTo>
                          <a:pt x="3955816" y="955506"/>
                          <a:pt x="3969663" y="966903"/>
                          <a:pt x="3979572" y="978794"/>
                        </a:cubicBezTo>
                        <a:cubicBezTo>
                          <a:pt x="3991232" y="992786"/>
                          <a:pt x="4002287" y="1008585"/>
                          <a:pt x="4018208" y="1017430"/>
                        </a:cubicBezTo>
                        <a:cubicBezTo>
                          <a:pt x="4043862" y="1031682"/>
                          <a:pt x="4113740" y="1047753"/>
                          <a:pt x="4146997" y="1056067"/>
                        </a:cubicBezTo>
                        <a:cubicBezTo>
                          <a:pt x="4198513" y="1051774"/>
                          <a:pt x="4251595" y="1056508"/>
                          <a:pt x="4301544" y="1043188"/>
                        </a:cubicBezTo>
                        <a:cubicBezTo>
                          <a:pt x="4319142" y="1038495"/>
                          <a:pt x="4326188" y="1016212"/>
                          <a:pt x="4340180" y="1004552"/>
                        </a:cubicBezTo>
                        <a:cubicBezTo>
                          <a:pt x="4352071" y="994643"/>
                          <a:pt x="4365938" y="987380"/>
                          <a:pt x="4378817" y="978794"/>
                        </a:cubicBezTo>
                        <a:cubicBezTo>
                          <a:pt x="4387403" y="965915"/>
                          <a:pt x="4393629" y="951102"/>
                          <a:pt x="4404574" y="940157"/>
                        </a:cubicBezTo>
                        <a:cubicBezTo>
                          <a:pt x="4415519" y="929212"/>
                          <a:pt x="4433542" y="926487"/>
                          <a:pt x="4443211" y="914400"/>
                        </a:cubicBezTo>
                        <a:cubicBezTo>
                          <a:pt x="4451692" y="903799"/>
                          <a:pt x="4449355" y="887550"/>
                          <a:pt x="4456090" y="875763"/>
                        </a:cubicBezTo>
                        <a:cubicBezTo>
                          <a:pt x="4486141" y="823174"/>
                          <a:pt x="4499019" y="821028"/>
                          <a:pt x="4546242" y="785611"/>
                        </a:cubicBezTo>
                        <a:cubicBezTo>
                          <a:pt x="4554828" y="772732"/>
                          <a:pt x="4560351" y="757167"/>
                          <a:pt x="4572000" y="746974"/>
                        </a:cubicBezTo>
                        <a:cubicBezTo>
                          <a:pt x="4688774" y="644797"/>
                          <a:pt x="4737952" y="691428"/>
                          <a:pt x="4932608" y="682580"/>
                        </a:cubicBezTo>
                        <a:cubicBezTo>
                          <a:pt x="5009881" y="673994"/>
                          <a:pt x="5139841" y="730581"/>
                          <a:pt x="5164428" y="656822"/>
                        </a:cubicBezTo>
                        <a:lnTo>
                          <a:pt x="5190186" y="579549"/>
                        </a:lnTo>
                        <a:cubicBezTo>
                          <a:pt x="5194479" y="566670"/>
                          <a:pt x="5195535" y="552208"/>
                          <a:pt x="5203065" y="540912"/>
                        </a:cubicBezTo>
                        <a:lnTo>
                          <a:pt x="5228822" y="502276"/>
                        </a:lnTo>
                        <a:cubicBezTo>
                          <a:pt x="5212023" y="300669"/>
                          <a:pt x="5215944" y="399423"/>
                          <a:pt x="5215944" y="206061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3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0D110-5E85-EFC8-4211-07EFFA4C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GENERATIVE MODELS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0031607-5690-2AD0-EA33-7E4D15FD4045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6130521" cy="213458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Powerful framework for learning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real-world, high-dimensional distributions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from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F5B657-0EB0-F70C-3B78-A1BE5FCE09CE}"/>
                  </a:ext>
                </a:extLst>
              </p:cNvPr>
              <p:cNvSpPr txBox="1"/>
              <p:nvPr/>
            </p:nvSpPr>
            <p:spPr>
              <a:xfrm>
                <a:off x="243840" y="2762712"/>
                <a:ext cx="4773305" cy="3910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Recipe: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neural net push-forwards.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Given samples from distribution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train neural network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𝐹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s.t.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endParaRPr lang="en-US" sz="16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endParaRPr>
              </a:p>
              <a:p>
                <a:pPr lvl="0">
                  <a:defRPr/>
                </a:pP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e.g. VAEs,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GANs,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flows, 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diffusion models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F5B657-0EB0-F70C-3B78-A1BE5FCE0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762712"/>
                <a:ext cx="4773305" cy="3910622"/>
              </a:xfrm>
              <a:prstGeom prst="rect">
                <a:avLst/>
              </a:prstGeom>
              <a:blipFill>
                <a:blip r:embed="rId3"/>
                <a:stretch>
                  <a:fillRect l="-3448" t="-2265" b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AB8B774F-04B6-6976-AD5F-1577B5DCEC39}"/>
              </a:ext>
            </a:extLst>
          </p:cNvPr>
          <p:cNvGrpSpPr/>
          <p:nvPr/>
        </p:nvGrpSpPr>
        <p:grpSpPr>
          <a:xfrm>
            <a:off x="7902540" y="500362"/>
            <a:ext cx="3247663" cy="3236668"/>
            <a:chOff x="8146380" y="387345"/>
            <a:chExt cx="3247663" cy="3236668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F9D133A-FEF5-84F3-F212-7349CE50B071}"/>
                </a:ext>
              </a:extLst>
            </p:cNvPr>
            <p:cNvSpPr>
              <a:spLocks/>
            </p:cNvSpPr>
            <p:nvPr/>
          </p:nvSpPr>
          <p:spPr>
            <a:xfrm rot="16200000">
              <a:off x="8151878" y="381847"/>
              <a:ext cx="3236668" cy="3247663"/>
            </a:xfrm>
            <a:prstGeom prst="roundRect">
              <a:avLst>
                <a:gd name="adj" fmla="val 15546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robot sitting in a chair in a classroom&#10;&#10;Description automatically generated">
              <a:extLst>
                <a:ext uri="{FF2B5EF4-FFF2-40B4-BE49-F238E27FC236}">
                  <a16:creationId xmlns:a16="http://schemas.microsoft.com/office/drawing/2014/main" id="{285F1940-C398-3107-A546-31A2168DA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4637" y="547099"/>
              <a:ext cx="2881901" cy="2881901"/>
            </a:xfrm>
            <a:prstGeom prst="round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D7F942-2546-3AE8-7BDD-12AE4BF5762E}"/>
              </a:ext>
            </a:extLst>
          </p:cNvPr>
          <p:cNvGrpSpPr/>
          <p:nvPr/>
        </p:nvGrpSpPr>
        <p:grpSpPr>
          <a:xfrm>
            <a:off x="5109088" y="2264745"/>
            <a:ext cx="3326944" cy="3296791"/>
            <a:chOff x="4676625" y="2266797"/>
            <a:chExt cx="3326944" cy="329679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0CAFA96E-8B9F-FC76-D216-112230C32588}"/>
                </a:ext>
              </a:extLst>
            </p:cNvPr>
            <p:cNvSpPr>
              <a:spLocks/>
            </p:cNvSpPr>
            <p:nvPr/>
          </p:nvSpPr>
          <p:spPr>
            <a:xfrm rot="16200000">
              <a:off x="4691701" y="2251721"/>
              <a:ext cx="3296791" cy="3326944"/>
            </a:xfrm>
            <a:prstGeom prst="roundRect">
              <a:avLst>
                <a:gd name="adj" fmla="val 11102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erson drawing on a computer&#10;&#10;Description automatically generated">
              <a:extLst>
                <a:ext uri="{FF2B5EF4-FFF2-40B4-BE49-F238E27FC236}">
                  <a16:creationId xmlns:a16="http://schemas.microsoft.com/office/drawing/2014/main" id="{C3991E53-FC1F-28E3-81B1-64AD0C4CC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7433" y="2422131"/>
              <a:ext cx="2974369" cy="2974369"/>
            </a:xfrm>
            <a:prstGeom prst="roundRect">
              <a:avLst>
                <a:gd name="adj" fmla="val 10104"/>
              </a:avLst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AFF67E-2DEA-D9DF-A03A-B25DE69631ED}"/>
              </a:ext>
            </a:extLst>
          </p:cNvPr>
          <p:cNvGrpSpPr/>
          <p:nvPr/>
        </p:nvGrpSpPr>
        <p:grpSpPr>
          <a:xfrm>
            <a:off x="8169770" y="2906477"/>
            <a:ext cx="3778390" cy="3781221"/>
            <a:chOff x="7499748" y="4386734"/>
            <a:chExt cx="3778390" cy="3781221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B3E17EF-031A-BD10-4C38-946C516B3759}"/>
                </a:ext>
              </a:extLst>
            </p:cNvPr>
            <p:cNvSpPr>
              <a:spLocks/>
            </p:cNvSpPr>
            <p:nvPr/>
          </p:nvSpPr>
          <p:spPr>
            <a:xfrm rot="16200000">
              <a:off x="7498332" y="4388150"/>
              <a:ext cx="3781221" cy="3778390"/>
            </a:xfrm>
            <a:prstGeom prst="roundRect">
              <a:avLst>
                <a:gd name="adj" fmla="val 14143"/>
              </a:avLst>
            </a:prstGeom>
            <a:solidFill>
              <a:srgbClr val="446996">
                <a:alpha val="7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erson holding a device in his hand&#10;&#10;Description automatically generated">
              <a:extLst>
                <a:ext uri="{FF2B5EF4-FFF2-40B4-BE49-F238E27FC236}">
                  <a16:creationId xmlns:a16="http://schemas.microsoft.com/office/drawing/2014/main" id="{1E227E6E-9C7F-52A2-A2BB-031AC4A1D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74467" y="4562845"/>
              <a:ext cx="3429000" cy="3429000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88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DBE3-2C5A-8837-AB34-DBFE8016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ARGUMENT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1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Consider the SDE’s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with the same initial distribution.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F8A400-65D7-343A-1BCF-4C235A2021BC}"/>
                  </a:ext>
                </a:extLst>
              </p:cNvPr>
              <p:cNvSpPr txBox="1"/>
              <p:nvPr/>
            </p:nvSpPr>
            <p:spPr>
              <a:xfrm>
                <a:off x="243839" y="3934546"/>
                <a:ext cx="11704319" cy="29274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denote the laws of the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trajectories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i.e. as random variables in path space. Then*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nary>
                                <m:nary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den>
                              </m:f>
                              <m:nary>
                                <m:nary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kumimoji="0" lang="en-US" sz="32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  <m:r>
                                            <a:rPr kumimoji="0" lang="en-US" sz="32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𝑡</m:t>
                                              </m:r>
                                            </m:sub>
                                            <m:sup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d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a standard Brownian motion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w.r.t.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(see board)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F8A400-65D7-343A-1BCF-4C235A202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3934546"/>
                <a:ext cx="11704319" cy="2927468"/>
              </a:xfrm>
              <a:prstGeom prst="rect">
                <a:avLst/>
              </a:prstGeom>
              <a:blipFill>
                <a:blip r:embed="rId3"/>
                <a:stretch>
                  <a:fillRect l="-1410" t="-28879" b="-8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291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DBE3-2C5A-8837-AB34-DBFE8016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ARGUMENT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1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Consider the SDE’s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𝑘h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both initialized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F8A400-65D7-343A-1BCF-4C235A2021BC}"/>
                  </a:ext>
                </a:extLst>
              </p:cNvPr>
              <p:cNvSpPr txBox="1"/>
              <p:nvPr/>
            </p:nvSpPr>
            <p:spPr>
              <a:xfrm>
                <a:off x="243839" y="3934546"/>
                <a:ext cx="11704319" cy="29274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denote the laws of the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trajectories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i.e. as random variables in path space. Then*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𝑄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nary>
                                <m:nary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32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den>
                              </m:f>
                              <m:nary>
                                <m:nary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kumimoji="0" lang="en-US" sz="32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  <m:r>
                                            <a:rPr kumimoji="0" lang="en-US" sz="32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𝑡</m:t>
                                              </m:r>
                                            </m:sub>
                                            <m:sup>
                                              <m:r>
                                                <a:rPr kumimoji="0" lang="en-US" sz="32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d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a standard Brownian motion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w.r.t.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F8A400-65D7-343A-1BCF-4C235A202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3934546"/>
                <a:ext cx="11704319" cy="2927468"/>
              </a:xfrm>
              <a:prstGeom prst="rect">
                <a:avLst/>
              </a:prstGeom>
              <a:blipFill>
                <a:blip r:embed="rId3"/>
                <a:stretch>
                  <a:fillRect l="-1410" t="-28879" b="-8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7491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DBE3-2C5A-8837-AB34-DBFE8016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ARGUMENT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250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1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Consider the SDE’s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𝑘h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both initialized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2505232"/>
              </a:xfrm>
              <a:blipFill>
                <a:blip r:embed="rId2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B6AAC2-030E-BE8F-632A-0E18B9842EA2}"/>
                  </a:ext>
                </a:extLst>
              </p:cNvPr>
              <p:cNvSpPr txBox="1"/>
              <p:nvPr/>
            </p:nvSpPr>
            <p:spPr>
              <a:xfrm>
                <a:off x="243839" y="3934546"/>
                <a:ext cx="11704319" cy="535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denote the laws of the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trajectories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endParaRPr kumimoji="0" lang="en-US" sz="1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B6AAC2-030E-BE8F-632A-0E18B9842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3934546"/>
                <a:ext cx="11704319" cy="535531"/>
              </a:xfrm>
              <a:prstGeom prst="rect">
                <a:avLst/>
              </a:prstGeom>
              <a:blipFill>
                <a:blip r:embed="rId3"/>
                <a:stretch>
                  <a:fillRect l="-1410" t="-25581" b="-44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A96AB-33C2-3062-F6EF-4DD3AC87E70D}"/>
                  </a:ext>
                </a:extLst>
              </p:cNvPr>
              <p:cNvSpPr txBox="1"/>
              <p:nvPr/>
            </p:nvSpPr>
            <p:spPr>
              <a:xfrm>
                <a:off x="243839" y="4612167"/>
                <a:ext cx="11704319" cy="11455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𝐾𝐿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d>
                      <m:dPr>
                        <m:begChr m:val="‖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𝑄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𝑇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3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kumimoji="0" lang="en-US" sz="32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kumimoji="0" lang="en-US" sz="32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sub>
                                </m:sSub>
                              </m:den>
                            </m:f>
                          </m:e>
                        </m:func>
                      </m:e>
                    </m:d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A96AB-33C2-3062-F6EF-4DD3AC87E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4612167"/>
                <a:ext cx="11704319" cy="1145506"/>
              </a:xfrm>
              <a:prstGeom prst="rect">
                <a:avLst/>
              </a:prstGeom>
              <a:blipFill>
                <a:blip r:embed="rId4"/>
                <a:stretch>
                  <a:fillRect t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266147-9E1C-6EBB-C315-97A62E173A82}"/>
                  </a:ext>
                </a:extLst>
              </p:cNvPr>
              <p:cNvSpPr txBox="1"/>
              <p:nvPr/>
            </p:nvSpPr>
            <p:spPr>
              <a:xfrm>
                <a:off x="4907171" y="5837006"/>
                <a:ext cx="610299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∇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𝑇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𝑘h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266147-9E1C-6EBB-C315-97A62E173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171" y="5837006"/>
                <a:ext cx="6102990" cy="523220"/>
              </a:xfrm>
              <a:prstGeom prst="rect">
                <a:avLst/>
              </a:prstGeom>
              <a:blipFill>
                <a:blip r:embed="rId5"/>
                <a:stretch>
                  <a:fillRect b="-2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B8DC55-2FEF-1117-5666-317842288FD4}"/>
                  </a:ext>
                </a:extLst>
              </p:cNvPr>
              <p:cNvSpPr txBox="1"/>
              <p:nvPr/>
            </p:nvSpPr>
            <p:spPr>
              <a:xfrm>
                <a:off x="2561166" y="5367711"/>
                <a:ext cx="8763000" cy="1461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𝑇</m:t>
                                  </m:r>
                                </m:sub>
                              </m:sSub>
                            </m:sub>
                          </m:sSub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/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h</m:t>
                                  </m:r>
                                </m:sup>
                                <m:e>
                                  <m:nary>
                                    <m:nary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𝑘h</m:t>
                                      </m:r>
                                    </m:sub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+1)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h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‖"/>
                                              <m:endChr m:val="‖"/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noFill/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2800" b="0" i="0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noFill/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∇</m:t>
                                              </m:r>
                                              <m:func>
                                                <m:funcPr>
                                                  <m:ctrlP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kumimoji="0" lang="en-US" sz="2800" b="0" i="0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ln</m:t>
                                                  </m:r>
                                                </m:fName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𝑞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𝑇</m:t>
                                                      </m:r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−</m:t>
                                                      </m:r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𝑡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𝑡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noFill/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𝑇</m:t>
                                                  </m:r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𝑘h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noFill/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d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B8DC55-2FEF-1117-5666-317842288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166" y="5367711"/>
                <a:ext cx="8763000" cy="1461810"/>
              </a:xfrm>
              <a:prstGeom prst="rect">
                <a:avLst/>
              </a:prstGeom>
              <a:blipFill>
                <a:blip r:embed="rId6"/>
                <a:stretch>
                  <a:fillRect t="-106897" b="-16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2D074D-618F-2757-FA95-0D600D528D67}"/>
                  </a:ext>
                </a:extLst>
              </p:cNvPr>
              <p:cNvSpPr txBox="1"/>
              <p:nvPr/>
            </p:nvSpPr>
            <p:spPr>
              <a:xfrm>
                <a:off x="4106333" y="3136612"/>
                <a:ext cx="62792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≥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𝐾𝐿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ideal</m:t>
                          </m:r>
                          <m: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process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‖</m:t>
                          </m:r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F53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algorithm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2D074D-618F-2757-FA95-0D600D528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333" y="3136612"/>
                <a:ext cx="6279237" cy="584775"/>
              </a:xfrm>
              <a:prstGeom prst="rect">
                <a:avLst/>
              </a:prstGeom>
              <a:blipFill>
                <a:blip r:embed="rId7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CA8470-D1B6-A63A-A4A8-9AFAC6A03DEA}"/>
              </a:ext>
            </a:extLst>
          </p:cNvPr>
          <p:cNvCxnSpPr>
            <a:cxnSpLocks/>
          </p:cNvCxnSpPr>
          <p:nvPr/>
        </p:nvCxnSpPr>
        <p:spPr>
          <a:xfrm flipV="1">
            <a:off x="2286000" y="3428999"/>
            <a:ext cx="1998133" cy="1318070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52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DBE3-2C5A-8837-AB34-DBFE8016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We can decompose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sub>
                    </m:sSub>
                    <m:r>
                      <a:rPr lang="en-US" sz="3200" b="0" i="1" smtClean="0"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						   into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sz="320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US" sz="32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𝑘h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	score estimation error, bounded by assumption I</a:t>
                </a:r>
              </a:p>
              <a:p>
                <a:pPr marL="0" indent="0">
                  <a:buNone/>
                </a:pPr>
                <a:endParaRPr lang="en-US" sz="105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sz="320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US" sz="320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b="0" i="1" smtClean="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func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915988" indent="0">
                  <a:buNone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bounded because score doesn’t change much over short period</a:t>
                </a:r>
              </a:p>
              <a:p>
                <a:pPr marL="915988" indent="0">
                  <a:buNone/>
                </a:pPr>
                <a:endParaRPr lang="en-US" sz="105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sz="32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smtClean="0">
                                <a:solidFill>
                                  <a:schemeClr val="accent5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US" sz="32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func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915988" indent="0">
                  <a:buNone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bounded because score function is Lipschitz by assumption II,   and </a:t>
                </a:r>
                <a:r>
                  <a:rPr lang="en-US" b="1" dirty="0">
                    <a:solidFill>
                      <a:srgbClr val="9437FF"/>
                    </a:solidFill>
                  </a:rPr>
                  <a:t>process doesn’t move too much over short period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398" r="-759" b="-3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B277C9-F2D9-E6B9-90AB-9B97BA309B78}"/>
                  </a:ext>
                </a:extLst>
              </p:cNvPr>
              <p:cNvSpPr txBox="1"/>
              <p:nvPr/>
            </p:nvSpPr>
            <p:spPr>
              <a:xfrm>
                <a:off x="4212157" y="1257171"/>
                <a:ext cx="555327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3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∇</m:t>
                              </m:r>
                              <m:func>
                                <m:func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𝑇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𝑘h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B277C9-F2D9-E6B9-90AB-9B97BA309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157" y="1257171"/>
                <a:ext cx="5553279" cy="584775"/>
              </a:xfrm>
              <a:prstGeom prst="rect">
                <a:avLst/>
              </a:prstGeom>
              <a:blipFill>
                <a:blip r:embed="rId3"/>
                <a:stretch>
                  <a:fillRect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93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57416D1D-782D-7A14-A4C1-B5EF535D9C9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43840" y="1705965"/>
              <a:ext cx="12278510" cy="37450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47830">
                      <a:extLst>
                        <a:ext uri="{9D8B030D-6E8A-4147-A177-3AD203B41FA5}">
                          <a16:colId xmlns:a16="http://schemas.microsoft.com/office/drawing/2014/main" val="2139820661"/>
                        </a:ext>
                      </a:extLst>
                    </a:gridCol>
                    <a:gridCol w="9930680">
                      <a:extLst>
                        <a:ext uri="{9D8B030D-6E8A-4147-A177-3AD203B41FA5}">
                          <a16:colId xmlns:a16="http://schemas.microsoft.com/office/drawing/2014/main" val="3618769322"/>
                        </a:ext>
                      </a:extLst>
                    </a:gridCol>
                  </a:tblGrid>
                  <a:tr h="1332495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nary>
                                          <m:nary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3"/>
                                              </m:r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sup>
                                          <m:e>
                                            <m:d>
                                              <m:dPr>
                                                <m:begChr m:val="{"/>
                                                <m:endChr m:val="}"/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𝑟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+2</m:t>
                                                </m:r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400" b="0" i="0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∇</m:t>
                                                </m:r>
                                                <m:func>
                                                  <m:func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400" b="0" i="0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ln</m:t>
                                                    </m:r>
                                                  </m:fName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𝑞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𝑇</m:t>
                                                        </m:r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−</m:t>
                                                        </m:r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𝑟</m:t>
                                                        </m:r>
                                                      </m:sub>
                                                    </m:sSub>
                                                    <m:d>
                                                      <m:d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dP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𝑋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𝑟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d>
                                                  </m:e>
                                                </m:func>
                                              </m:e>
                                            </m:d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d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nary>
                                        <m: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</m:rad>
                                        <m: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9178099"/>
                      </a:ext>
                    </a:extLst>
                  </a:tr>
                  <a:tr h="1225335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≲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h</m:t>
                                </m:r>
                                <m:nary>
                                  <m:nary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𝑡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+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h</m:t>
                                    </m:r>
                                  </m:sup>
                                  <m:e>
                                    <m: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sSup>
                                      <m:sSup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𝑟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en-US" sz="24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d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𝑟</m:t>
                                    </m:r>
                                  </m:e>
                                </m:nary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h</m:t>
                                </m:r>
                                <m:nary>
                                  <m:nary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𝑡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+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h</m:t>
                                    </m:r>
                                  </m:sup>
                                  <m:e>
                                    <m:r>
                                      <a:rPr lang="en-US" sz="24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sSup>
                                      <m:sSup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kumimoji="0" lang="en-US" sz="2400" b="0" i="0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∇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kumimoji="0" lang="en-US" sz="2400" b="0" i="0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ln</m:t>
                                                </m:r>
                                              </m:fNam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kumimoji="0" lang="en-US" sz="24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24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𝑞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24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𝑇</m:t>
                                                    </m:r>
                                                    <m:r>
                                                      <a:rPr kumimoji="0" lang="en-US" sz="24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−</m:t>
                                                    </m:r>
                                                    <m:r>
                                                      <a:rPr kumimoji="0" lang="en-US" sz="24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𝑟</m:t>
                                                    </m:r>
                                                    <m:r>
                                                      <a:rPr kumimoji="0" lang="en-US" sz="24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 </m:t>
                                                    </m:r>
                                                  </m:sub>
                                                </m:sSub>
                                                <m:d>
                                                  <m:dPr>
                                                    <m:ctrlPr>
                                                      <a:rPr kumimoji="0" lang="en-US" sz="24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kumimoji="0" lang="en-US" sz="2400" b="0" i="1" u="none" strike="noStrike" kern="1200" cap="none" spc="0" normalizeH="0" baseline="0" noProof="0" smtClean="0">
                                                            <a:ln>
                                                              <a:noFill/>
                                                            </a:ln>
                                                            <a:solidFill>
                                                              <a:prstClr val="white"/>
                                                            </a:solidFill>
                                                            <a:effectLst/>
                                                            <a:uLnTx/>
                                                            <a:uFillTx/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  <a:cs typeface="+mn-cs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kumimoji="0" lang="en-US" sz="2400" b="0" i="1" u="none" strike="noStrike" kern="1200" cap="none" spc="0" normalizeH="0" baseline="0" noProof="0" smtClean="0">
                                                            <a:ln>
                                                              <a:noFill/>
                                                            </a:ln>
                                                            <a:solidFill>
                                                              <a:prstClr val="white"/>
                                                            </a:solidFill>
                                                            <a:effectLst/>
                                                            <a:uLnTx/>
                                                            <a:uFillTx/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  <a:cs typeface="+mn-cs"/>
                                                          </a:rPr>
                                                          <m:t>𝑋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kumimoji="0" lang="en-US" sz="2400" b="0" i="1" u="none" strike="noStrike" kern="1200" cap="none" spc="0" normalizeH="0" baseline="0" noProof="0" smtClean="0">
                                                            <a:ln>
                                                              <a:noFill/>
                                                            </a:ln>
                                                            <a:solidFill>
                                                              <a:prstClr val="white"/>
                                                            </a:solidFill>
                                                            <a:effectLst/>
                                                            <a:uLnTx/>
                                                            <a:uFillTx/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  <a:cs typeface="+mn-cs"/>
                                                          </a:rPr>
                                                          <m:t>𝑟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</m:func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  <m:r>
                                  <m:rPr>
                                    <m:sty m:val="p"/>
                                  </m:rPr>
                                  <a:rPr kumimoji="0" lang="en-US" sz="24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d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𝑟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h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0" lang="en-US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0219372"/>
                      </a:ext>
                    </a:extLst>
                  </a:tr>
                  <a:tr h="1187238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9008353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57416D1D-782D-7A14-A4C1-B5EF535D9C9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43840" y="1705965"/>
              <a:ext cx="12278510" cy="37450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47830">
                      <a:extLst>
                        <a:ext uri="{9D8B030D-6E8A-4147-A177-3AD203B41FA5}">
                          <a16:colId xmlns:a16="http://schemas.microsoft.com/office/drawing/2014/main" val="2139820661"/>
                        </a:ext>
                      </a:extLst>
                    </a:gridCol>
                    <a:gridCol w="9930680">
                      <a:extLst>
                        <a:ext uri="{9D8B030D-6E8A-4147-A177-3AD203B41FA5}">
                          <a16:colId xmlns:a16="http://schemas.microsoft.com/office/drawing/2014/main" val="3618769322"/>
                        </a:ext>
                      </a:extLst>
                    </a:gridCol>
                  </a:tblGrid>
                  <a:tr h="13324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94286" r="-423243" b="-24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3627" t="-94286" b="-2476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9178099"/>
                      </a:ext>
                    </a:extLst>
                  </a:tr>
                  <a:tr h="1225335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3627" t="-210309" b="-1680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0219372"/>
                      </a:ext>
                    </a:extLst>
                  </a:tr>
                  <a:tr h="1187238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900835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6684C4B-B20A-161B-04D9-A329FE0D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ARGUMENT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2CBFA-660E-A4F5-B2EF-3E7A3ED2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444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Example calculation bounding movement over short period of time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See board for how to bound the first two terms</a:t>
            </a:r>
            <a:endParaRPr lang="en-US" b="0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C742F24-B41D-ECE7-0180-5299D7CA78B5}"/>
              </a:ext>
            </a:extLst>
          </p:cNvPr>
          <p:cNvSpPr/>
          <p:nvPr/>
        </p:nvSpPr>
        <p:spPr>
          <a:xfrm rot="16200000">
            <a:off x="10659004" y="3224415"/>
            <a:ext cx="234741" cy="1970441"/>
          </a:xfrm>
          <a:prstGeom prst="leftBrace">
            <a:avLst/>
          </a:prstGeom>
          <a:ln w="222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718892-2A56-3C01-0DDB-29F2362EF13A}"/>
                  </a:ext>
                </a:extLst>
              </p:cNvPr>
              <p:cNvSpPr txBox="1"/>
              <p:nvPr/>
            </p:nvSpPr>
            <p:spPr>
              <a:xfrm>
                <a:off x="10344096" y="4327590"/>
                <a:ext cx="10440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𝑂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𝑑h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718892-2A56-3C01-0DDB-29F2362EF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096" y="4327590"/>
                <a:ext cx="1044067" cy="430887"/>
              </a:xfrm>
              <a:prstGeom prst="rect">
                <a:avLst/>
              </a:prstGeom>
              <a:blipFill>
                <a:blip r:embed="rId5"/>
                <a:stretch>
                  <a:fillRect l="-7229" t="-2857" r="-12048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21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BC395-808A-D3F4-C3CC-5874DC9D6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PROVABLE SCORE ESTIMATION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BCAF84-CE56-C716-E309-BF6562383461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704320" cy="518258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Known settings where score estimation is provably possible:</a:t>
            </a:r>
          </a:p>
          <a:p>
            <a:pPr marL="4572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[El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Alaoui-Montanari-Sellke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, FOCS ’22]:</a:t>
            </a:r>
            <a:r>
              <a:rPr lang="en-US" dirty="0">
                <a:solidFill>
                  <a:srgbClr val="FEC306">
                    <a:lumMod val="20000"/>
                    <a:lumOff val="80000"/>
                  </a:srgbClr>
                </a:solidFill>
                <a:latin typeface="Calibri" panose="020F0502020204030204"/>
              </a:rPr>
              <a:t>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/>
              </a:rPr>
              <a:t>AMP</a:t>
            </a:r>
            <a:r>
              <a:rPr lang="en-US" dirty="0">
                <a:solidFill>
                  <a:srgbClr val="FEC306">
                    <a:lumMod val="20000"/>
                    <a:lumOff val="80000"/>
                  </a:srgbClr>
                </a:solidFill>
                <a:latin typeface="Calibri" panose="020F0502020204030204"/>
              </a:rPr>
              <a:t> + diffusion model → state-of-the-art guarantees for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/>
              </a:rPr>
              <a:t>sampling from spin glasses (“random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/>
              </a:rPr>
              <a:t>Ising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/>
              </a:rPr>
              <a:t> model”)</a:t>
            </a:r>
          </a:p>
          <a:p>
            <a:pPr marL="4572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[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Montanari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-Wu ‘22]: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AMP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+ diffusion model </a:t>
            </a:r>
            <a:r>
              <a:rPr lang="en-US" dirty="0">
                <a:solidFill>
                  <a:srgbClr val="FEC306">
                    <a:lumMod val="20000"/>
                    <a:lumOff val="80000"/>
                  </a:srgbClr>
                </a:solidFill>
                <a:latin typeface="Calibri" panose="020F0502020204030204"/>
              </a:rPr>
              <a:t>→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posterior sampler for Z2 synchronization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7D27B-A321-5D99-EAF1-5E59A8CB4C9E}"/>
              </a:ext>
            </a:extLst>
          </p:cNvPr>
          <p:cNvSpPr txBox="1"/>
          <p:nvPr/>
        </p:nvSpPr>
        <p:spPr>
          <a:xfrm>
            <a:off x="5045726" y="5341534"/>
            <a:ext cx="7058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3"/>
                </a:solidFill>
              </a:rPr>
              <a:t>Optimal algorithms for Bayesian inference </a:t>
            </a:r>
          </a:p>
          <a:p>
            <a:pPr algn="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+ </a:t>
            </a:r>
            <a:r>
              <a:rPr lang="en-US" sz="2800" b="1" dirty="0">
                <a:solidFill>
                  <a:schemeClr val="accent2"/>
                </a:solidFill>
              </a:rPr>
              <a:t>diffusion models</a:t>
            </a:r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r"/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=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state of the art samplers (even in theory!)</a:t>
            </a:r>
          </a:p>
        </p:txBody>
      </p:sp>
    </p:spTree>
    <p:extLst>
      <p:ext uri="{BB962C8B-B14F-4D97-AF65-F5344CB8AC3E}">
        <p14:creationId xmlns:p14="http://schemas.microsoft.com/office/powerpoint/2010/main" val="24282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BC395-808A-D3F4-C3CC-5874DC9D6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PROVABLE SCORE ESTIMATION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BCAF84-CE56-C716-E309-BF6562383461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704320" cy="518258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Known settings where score estimation is provably possible:</a:t>
            </a:r>
          </a:p>
          <a:p>
            <a:pPr marL="4572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[El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Alaoui-Montanari-Sellke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, FOCS ’22]:</a:t>
            </a:r>
            <a:r>
              <a:rPr lang="en-US" dirty="0">
                <a:solidFill>
                  <a:srgbClr val="FEC306">
                    <a:lumMod val="20000"/>
                    <a:lumOff val="80000"/>
                  </a:srgbClr>
                </a:solidFill>
                <a:latin typeface="Calibri" panose="020F0502020204030204"/>
              </a:rPr>
              <a:t>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/>
              </a:rPr>
              <a:t>AMP</a:t>
            </a:r>
            <a:r>
              <a:rPr lang="en-US" dirty="0">
                <a:solidFill>
                  <a:srgbClr val="FEC306">
                    <a:lumMod val="20000"/>
                    <a:lumOff val="80000"/>
                  </a:srgbClr>
                </a:solidFill>
                <a:latin typeface="Calibri" panose="020F0502020204030204"/>
              </a:rPr>
              <a:t> + diffusion model → state-of-the-art guarantees for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/>
              </a:rPr>
              <a:t>sampling from spin glasses (“random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/>
              </a:rPr>
              <a:t>Ising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/>
              </a:rPr>
              <a:t> model”)</a:t>
            </a:r>
          </a:p>
          <a:p>
            <a:pPr marL="4572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[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Montanari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-Wu ‘22]: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AMP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+ diffusion model </a:t>
            </a:r>
            <a:r>
              <a:rPr lang="en-US" dirty="0">
                <a:solidFill>
                  <a:srgbClr val="FEC306">
                    <a:lumMod val="20000"/>
                    <a:lumOff val="80000"/>
                  </a:srgbClr>
                </a:solidFill>
                <a:latin typeface="Calibri" panose="020F0502020204030204"/>
              </a:rPr>
              <a:t>→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posterior sampler for Z2 synchronization</a:t>
            </a:r>
          </a:p>
          <a:p>
            <a:pPr marL="4572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b="1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[Shah-</a:t>
            </a:r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/>
              </a:rPr>
              <a:t>C</a:t>
            </a:r>
            <a:r>
              <a:rPr lang="en-US" b="1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-Klivans, NeurIPS ‘23]:</a:t>
            </a:r>
            <a:r>
              <a:rPr lang="en-US">
                <a:solidFill>
                  <a:srgbClr val="FEC306">
                    <a:lumMod val="20000"/>
                    <a:lumOff val="80000"/>
                  </a:srgbClr>
                </a:solidFill>
                <a:latin typeface="Calibri" panose="020F0502020204030204"/>
              </a:rPr>
              <a:t> </a:t>
            </a:r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/>
              </a:rPr>
              <a:t>gradient descent </a:t>
            </a:r>
            <a:r>
              <a:rPr lang="en-US">
                <a:solidFill>
                  <a:srgbClr val="FEC306">
                    <a:lumMod val="20000"/>
                    <a:lumOff val="80000"/>
                  </a:srgbClr>
                </a:solidFill>
                <a:latin typeface="Calibri" panose="020F0502020204030204"/>
              </a:rPr>
              <a:t>on score matching objective + diffusion model → new algorithm for learning </a:t>
            </a:r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/>
              </a:rPr>
              <a:t>Gaussian mixtures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0960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PROVABLE SCORE ESTIMATION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C151E2C-56EA-5678-C2AA-6E6F45B57E9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495153"/>
                <a:ext cx="11704319" cy="333735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Thm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[Shah-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-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Klivans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‘23]: Given samples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noise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noise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where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’s from 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mixture of spherical Gaussians 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with centers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, for a suitable student network, 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gradient descent on the score-matching objective converges to the ground truth parameters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from random initialization (if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200" b="0" i="1" smtClean="0"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) or from warm start (for general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, if centers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unc>
                          <m:funcPr>
                            <m:ctrlPr>
                              <a:rPr lang="en-US" sz="3200" b="0" i="1" smtClean="0">
                                <a:solidFill>
                                  <a:prstClr val="white">
                                    <a:lumMod val="85000"/>
                                  </a:prst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prstClr val="white">
                                    <a:lumMod val="85000"/>
                                  </a:prst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3200" b="0" i="1" smtClean="0">
                                <a:solidFill>
                                  <a:prstClr val="white">
                                    <a:lumMod val="85000"/>
                                  </a:prst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func>
                      </m:e>
                    </m:rad>
                  </m:oMath>
                </a14:m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-separated).</a:t>
                </a:r>
              </a:p>
            </p:txBody>
          </p:sp>
        </mc:Choice>
        <mc:Fallback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C151E2C-56EA-5678-C2AA-6E6F45B57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495153"/>
                <a:ext cx="11704319" cy="3337359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 l="-866" r="-758" b="-3019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F92B380A-4AA3-BDE0-7950-E1AC2069A0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5046624"/>
                <a:ext cx="11704320" cy="17212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Proof idea: </a:t>
                </a:r>
              </a:p>
              <a:p>
                <a:r>
                  <a:rPr lang="en-US" dirty="0"/>
                  <a:t>if noise is large, gradient update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>
                    <a:solidFill>
                      <a:schemeClr val="accent2"/>
                    </a:solidFill>
                  </a:rPr>
                  <a:t>power iteration</a:t>
                </a:r>
              </a:p>
              <a:p>
                <a:r>
                  <a:rPr lang="en-US" dirty="0"/>
                  <a:t>if noise is small, gradient update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>
                    <a:solidFill>
                      <a:schemeClr val="accent2"/>
                    </a:solidFill>
                  </a:rPr>
                  <a:t>EM iteration</a:t>
                </a:r>
              </a:p>
            </p:txBody>
          </p:sp>
        </mc:Choice>
        <mc:Fallback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F92B380A-4AA3-BDE0-7950-E1AC2069A0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5046624"/>
                <a:ext cx="11704320" cy="1721223"/>
              </a:xfrm>
              <a:blipFill>
                <a:blip r:embed="rId3"/>
                <a:stretch>
                  <a:fillRect l="-1410" t="-8824"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graph of a number of noise training&#10;&#10;Description automatically generated">
            <a:extLst>
              <a:ext uri="{FF2B5EF4-FFF2-40B4-BE49-F238E27FC236}">
                <a16:creationId xmlns:a16="http://schemas.microsoft.com/office/drawing/2014/main" id="{B68000B0-045F-5DF2-B14D-C40BD34B1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868" y="2046008"/>
            <a:ext cx="4764988" cy="3573741"/>
          </a:xfrm>
          <a:prstGeom prst="roundRect">
            <a:avLst>
              <a:gd name="adj" fmla="val 1356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94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560443-9D7D-003A-C929-38B5EBF27228}"/>
              </a:ext>
            </a:extLst>
          </p:cNvPr>
          <p:cNvSpPr txBox="1">
            <a:spLocks/>
          </p:cNvSpPr>
          <p:nvPr/>
        </p:nvSpPr>
        <p:spPr>
          <a:xfrm>
            <a:off x="1935591" y="301366"/>
            <a:ext cx="8320817" cy="6255268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i="1" dirty="0">
                <a:solidFill>
                  <a:srgbClr val="418AB3">
                    <a:lumMod val="20000"/>
                    <a:lumOff val="80000"/>
                  </a:srgbClr>
                </a:solidFill>
                <a:latin typeface="Calibri" panose="020F0502020204030204"/>
              </a:rPr>
              <a:t>Primer on diffusion models</a:t>
            </a:r>
          </a:p>
          <a:p>
            <a:pPr marL="4763" indent="0" algn="ctr">
              <a:spcBef>
                <a:spcPts val="0"/>
              </a:spcBef>
              <a:spcAft>
                <a:spcPts val="1800"/>
              </a:spcAft>
              <a:buNone/>
            </a:pPr>
            <a:endParaRPr lang="en-US" sz="400" i="1" dirty="0">
              <a:solidFill>
                <a:srgbClr val="FEC306">
                  <a:lumMod val="40000"/>
                  <a:lumOff val="60000"/>
                </a:srgbClr>
              </a:solidFill>
              <a:latin typeface="Calibri" panose="020F0502020204030204"/>
            </a:endParaRPr>
          </a:p>
          <a:p>
            <a:pPr marL="4763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/>
              </a:rPr>
              <a:t>Discretization analysis</a:t>
            </a:r>
          </a:p>
          <a:p>
            <a:pPr marL="4763" indent="0" algn="ctr">
              <a:spcBef>
                <a:spcPts val="0"/>
              </a:spcBef>
              <a:spcAft>
                <a:spcPts val="1800"/>
              </a:spcAft>
              <a:buNone/>
            </a:pPr>
            <a:endParaRPr lang="en-US" sz="400" i="1" dirty="0">
              <a:solidFill>
                <a:srgbClr val="418AB3">
                  <a:lumMod val="20000"/>
                  <a:lumOff val="80000"/>
                </a:srgbClr>
              </a:solidFill>
              <a:latin typeface="Calibri" panose="020F0502020204030204"/>
            </a:endParaRPr>
          </a:p>
          <a:p>
            <a:pPr marL="4763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/>
              </a:rPr>
              <a:t>Parting thoughts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2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B51F1-4F5F-1174-4073-DCE37E049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CS 224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FA46E-0C23-EA29-646D-DA190BC39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Differential privacy (</a:t>
            </a:r>
            <a:r>
              <a:rPr lang="en-US" dirty="0" err="1"/>
              <a:t>Vadhan</a:t>
            </a:r>
            <a:r>
              <a:rPr lang="en-US" dirty="0"/>
              <a:t>, </a:t>
            </a:r>
            <a:r>
              <a:rPr lang="en-US" dirty="0" err="1"/>
              <a:t>Dwork</a:t>
            </a:r>
            <a:r>
              <a:rPr lang="en-US" dirty="0"/>
              <a:t>, Neel): </a:t>
            </a:r>
            <a:r>
              <a:rPr lang="en-US" dirty="0">
                <a:hlinkClick r:id="rId2"/>
              </a:rPr>
              <a:t>https://privacytools.seas.harvard.edu/classes</a:t>
            </a:r>
            <a:r>
              <a:rPr lang="en-US" dirty="0"/>
              <a:t> </a:t>
            </a:r>
          </a:p>
          <a:p>
            <a:r>
              <a:rPr lang="en-US" dirty="0"/>
              <a:t>Algorithmic fairness (CS 226r, </a:t>
            </a:r>
            <a:r>
              <a:rPr lang="en-US" dirty="0" err="1"/>
              <a:t>Dwork</a:t>
            </a:r>
            <a:r>
              <a:rPr lang="en-US" dirty="0"/>
              <a:t>)</a:t>
            </a:r>
          </a:p>
          <a:p>
            <a:r>
              <a:rPr lang="en-US" dirty="0"/>
              <a:t>More on deep learning (CS 229br, Barak)</a:t>
            </a:r>
          </a:p>
          <a:p>
            <a:r>
              <a:rPr lang="en-US" dirty="0"/>
              <a:t>Online / reinforcement learning (CS 184, Janson &amp; </a:t>
            </a:r>
            <a:r>
              <a:rPr lang="en-US" dirty="0" err="1"/>
              <a:t>Kakade</a:t>
            </a:r>
            <a:r>
              <a:rPr lang="en-US" dirty="0"/>
              <a:t>)</a:t>
            </a:r>
          </a:p>
          <a:p>
            <a:r>
              <a:rPr lang="en-US" dirty="0"/>
              <a:t>More on optimization (AM 121, Y. Chen; ENG-SCI 257, Yang)</a:t>
            </a:r>
          </a:p>
          <a:p>
            <a:r>
              <a:rPr lang="en-US" dirty="0"/>
              <a:t>Economics and ML (CS 236r, Y. Chen)</a:t>
            </a:r>
          </a:p>
          <a:p>
            <a:r>
              <a:rPr lang="en-US" dirty="0"/>
              <a:t>Causal inference (</a:t>
            </a:r>
            <a:r>
              <a:rPr lang="en-US" dirty="0">
                <a:hlinkClick r:id="rId3"/>
              </a:rPr>
              <a:t>https://datascience.harvard.edu/programs/causal-inference/</a:t>
            </a:r>
            <a:r>
              <a:rPr lang="en-US" dirty="0"/>
              <a:t>)</a:t>
            </a:r>
          </a:p>
          <a:p>
            <a:r>
              <a:rPr lang="en-US" dirty="0"/>
              <a:t>Control theory (AM 232, Li)</a:t>
            </a:r>
          </a:p>
          <a:p>
            <a:r>
              <a:rPr lang="en-US" dirty="0"/>
              <a:t>Sampling / MCMC (CS 291, </a:t>
            </a:r>
            <a:r>
              <a:rPr lang="en-US" dirty="0" err="1"/>
              <a:t>Sellke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068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Forward process</a:t>
            </a:r>
          </a:p>
        </p:txBody>
      </p:sp>
      <p:pic>
        <p:nvPicPr>
          <p:cNvPr id="49" name="Picture 48" descr="A squirrel sitting on a fence&#10;&#10;Description automatically generated with medium confidence">
            <a:extLst>
              <a:ext uri="{FF2B5EF4-FFF2-40B4-BE49-F238E27FC236}">
                <a16:creationId xmlns:a16="http://schemas.microsoft.com/office/drawing/2014/main" id="{B4271690-6858-37FD-33EC-F1D01CFC0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93" y="2073897"/>
            <a:ext cx="2052522" cy="2521670"/>
          </a:xfrm>
          <a:prstGeom prst="rect">
            <a:avLst/>
          </a:prstGeom>
        </p:spPr>
      </p:pic>
      <p:pic>
        <p:nvPicPr>
          <p:cNvPr id="53" name="Picture 52" descr="A cat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410555D9-E4F7-A5B9-40CB-2BAB9A3A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9966" y="2073897"/>
            <a:ext cx="2052522" cy="25216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B923AFA-FB7D-1BA1-3DF2-A549365E5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7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739" y="2073897"/>
            <a:ext cx="2052522" cy="2521670"/>
          </a:xfrm>
          <a:prstGeom prst="rect">
            <a:avLst/>
          </a:prstGeom>
        </p:spPr>
      </p:pic>
      <p:pic>
        <p:nvPicPr>
          <p:cNvPr id="62" name="Picture 61" descr="Background pattern&#10;&#10;Description automatically generated">
            <a:extLst>
              <a:ext uri="{FF2B5EF4-FFF2-40B4-BE49-F238E27FC236}">
                <a16:creationId xmlns:a16="http://schemas.microsoft.com/office/drawing/2014/main" id="{9A6ECC12-2F0B-57EF-3C7F-1A20386BF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9512" y="2073896"/>
            <a:ext cx="2052523" cy="2521671"/>
          </a:xfrm>
          <a:prstGeom prst="rect">
            <a:avLst/>
          </a:prstGeom>
        </p:spPr>
      </p:pic>
      <p:pic>
        <p:nvPicPr>
          <p:cNvPr id="1025" name="Picture 1024" descr="Background pattern&#10;&#10;Description automatically generated">
            <a:extLst>
              <a:ext uri="{FF2B5EF4-FFF2-40B4-BE49-F238E27FC236}">
                <a16:creationId xmlns:a16="http://schemas.microsoft.com/office/drawing/2014/main" id="{DFD8684E-C1FE-FE0D-A474-1E5494A59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285" y="2073896"/>
            <a:ext cx="2052523" cy="2521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11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1485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=∞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148520" cy="492443"/>
              </a:xfrm>
              <a:prstGeom prst="rect">
                <a:avLst/>
              </a:prstGeom>
              <a:blipFill>
                <a:blip r:embed="rId12"/>
                <a:stretch>
                  <a:fillRect l="-6522" r="-869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3860579" y="5308265"/>
                <a:ext cx="4470840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noFill/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d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noFill/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noFill/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</m:rad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noFill/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d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noFill/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(data distribution)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579" y="5308265"/>
                <a:ext cx="4470840" cy="1042978"/>
              </a:xfrm>
              <a:prstGeom prst="rect">
                <a:avLst/>
              </a:prstGeom>
              <a:blipFill>
                <a:blip r:embed="rId13"/>
                <a:stretch>
                  <a:fillRect l="-847" r="-3955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8F1C4A-A811-0B8B-3C11-05CF5D3BBC81}"/>
                  </a:ext>
                </a:extLst>
              </p:cNvPr>
              <p:cNvSpPr txBox="1"/>
              <p:nvPr/>
            </p:nvSpPr>
            <p:spPr>
              <a:xfrm>
                <a:off x="2083715" y="5201248"/>
                <a:ext cx="8024567" cy="706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1−</m:t>
                          </m:r>
                          <m:sSup>
                            <m:sSup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−2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p>
                          </m:sSup>
                        </m:e>
                      </m:rad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8F1C4A-A811-0B8B-3C11-05CF5D3BB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715" y="5201248"/>
                <a:ext cx="8024567" cy="706475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C8F0A2-4B2D-5FC8-2D16-618258CF0DCE}"/>
                  </a:ext>
                </a:extLst>
              </p:cNvPr>
              <p:cNvSpPr txBox="1"/>
              <p:nvPr/>
            </p:nvSpPr>
            <p:spPr>
              <a:xfrm>
                <a:off x="9683487" y="5690568"/>
                <a:ext cx="16712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0,</m:t>
                          </m:r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Id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C8F0A2-4B2D-5FC8-2D16-618258CF0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3487" y="5690568"/>
                <a:ext cx="1671291" cy="584775"/>
              </a:xfrm>
              <a:prstGeom prst="rect">
                <a:avLst/>
              </a:prstGeom>
              <a:blipFill>
                <a:blip r:embed="rId15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1F5B34-02D6-CE3A-CDB9-E81A2AA5A77C}"/>
              </a:ext>
            </a:extLst>
          </p:cNvPr>
          <p:cNvCxnSpPr>
            <a:cxnSpLocks/>
          </p:cNvCxnSpPr>
          <p:nvPr/>
        </p:nvCxnSpPr>
        <p:spPr>
          <a:xfrm flipH="1" flipV="1">
            <a:off x="8587819" y="5667725"/>
            <a:ext cx="1081466" cy="228919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48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7F2-BAC8-A114-C04C-419E05D2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BACK: ALGORITHMIC QUESTIONS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A2C05A-67A0-586D-A390-95A1F4AEC6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Distribution learning</a:t>
                </a:r>
              </a:p>
              <a:p>
                <a:pPr marL="0" indent="0" algn="ctr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“Given samples from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estimate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”</a:t>
                </a:r>
              </a:p>
              <a:p>
                <a:pPr marL="0" indent="0">
                  <a:buNone/>
                </a:pPr>
                <a:r>
                  <a:rPr lang="en-US" sz="2800" dirty="0"/>
                  <a:t>Supervised learning</a:t>
                </a:r>
              </a:p>
              <a:p>
                <a:pPr marL="0" indent="0" algn="ctr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“Given labeled examples generated by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estimate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”</a:t>
                </a:r>
              </a:p>
              <a:p>
                <a:pPr marL="0" indent="0">
                  <a:buNone/>
                </a:pPr>
                <a:r>
                  <a:rPr lang="en-US" sz="2800" dirty="0"/>
                  <a:t>Robust versions thereof</a:t>
                </a:r>
              </a:p>
              <a:p>
                <a:pPr marL="0" indent="0" algn="ctr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“If an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-fraction of the data is </a:t>
                </a:r>
                <a:r>
                  <a:rPr lang="en-US" sz="28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adversarially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corrupted, …”</a:t>
                </a:r>
              </a:p>
              <a:p>
                <a:pPr marL="0" indent="0">
                  <a:buNone/>
                </a:pPr>
                <a:r>
                  <a:rPr lang="en-US" sz="2800" dirty="0"/>
                  <a:t>Bayesian inference</a:t>
                </a:r>
              </a:p>
              <a:p>
                <a:pPr marL="0" indent="0" algn="ctr">
                  <a:buNone/>
                </a:pP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”Given noisy observation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of signal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recover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as best as possible”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A2C05A-67A0-586D-A390-95A1F4AEC6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93" t="-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385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7F2-BAC8-A114-C04C-419E05D2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BACK: UPPER BOUNDS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C05A-67A0-586D-A390-95A1F4AEC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”Moment”/polynomial-based methods</a:t>
            </a:r>
          </a:p>
          <a:p>
            <a:pPr lvl="1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Polynomial regression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 what linearized neural networks are implicitly doing</a:t>
            </a:r>
          </a:p>
          <a:p>
            <a:pPr lvl="1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Tensor decomposition</a:t>
            </a:r>
          </a:p>
          <a:p>
            <a:pPr lvl="1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Sum-of-squares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 “programming language”, useful for exploiting moments of data distribution in principled way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”Optimal” in the sense that they often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saturate CSQ / SQ lower bounds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…but not the end of the story (e.g.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filtered PCA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301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7F2-BAC8-A114-C04C-419E05D2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BACK: UPPER BOUNDS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C05A-67A0-586D-A390-95A1F4AEC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6096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Most things in life are some form of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nonconvex optimization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Practitioner’s method of choice, often hard to analyze in theory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Many algos in class are implicitly performing nonconvex optimization:</a:t>
            </a:r>
          </a:p>
          <a:p>
            <a:pPr lvl="2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Tensor power method</a:t>
            </a:r>
          </a:p>
          <a:p>
            <a:pPr lvl="2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Belief propagation</a:t>
            </a:r>
          </a:p>
          <a:p>
            <a:pPr lvl="2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Filtering in robust statistics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Conversely, gradient descent sometimes secretly mimics “theory” algos:</a:t>
            </a:r>
          </a:p>
          <a:p>
            <a:pPr lvl="2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NTK is just doing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kernel regression</a:t>
            </a:r>
          </a:p>
          <a:p>
            <a:pPr lvl="2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SGD for learning single index models is just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finding nontrivial Hermite coefficient</a:t>
            </a:r>
          </a:p>
          <a:p>
            <a:pPr lvl="2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Score estimation for learning mixtures of Gaussians is doing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power method / EM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Asymptotic methods (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mean-field, state evolution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for getting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sharp predictions</a:t>
            </a:r>
          </a:p>
        </p:txBody>
      </p:sp>
    </p:spTree>
    <p:extLst>
      <p:ext uri="{BB962C8B-B14F-4D97-AF65-F5344CB8AC3E}">
        <p14:creationId xmlns:p14="http://schemas.microsoft.com/office/powerpoint/2010/main" val="111254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7F2-BAC8-A114-C04C-419E05D2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BACK: LOWER BOUNDS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C05A-67A0-586D-A390-95A1F4AEC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6096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Traditional reduction-based hardness is hard to prove because we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want to preserve the “average-case” nature</a:t>
            </a:r>
            <a:r>
              <a:rPr lang="en-US" sz="2800" dirty="0"/>
              <a:t> of the instance</a:t>
            </a:r>
          </a:p>
          <a:p>
            <a:pPr marL="0" indent="0">
              <a:buNone/>
            </a:pPr>
            <a:r>
              <a:rPr lang="en-US" sz="2800" dirty="0"/>
              <a:t>Two exceptions seen in class: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cryptographic reductions</a:t>
            </a:r>
          </a:p>
          <a:p>
            <a:pPr lvl="1"/>
            <a:r>
              <a:rPr lang="en-US" sz="24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Daniely-Vardi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lifting </a:t>
            </a:r>
          </a:p>
          <a:p>
            <a:pPr lvl="1"/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CLWE</a:t>
            </a:r>
            <a:r>
              <a:rPr lang="en-US" sz="2400" dirty="0"/>
              <a:t> (continuous learning with errors)</a:t>
            </a:r>
          </a:p>
          <a:p>
            <a:pPr marL="0" indent="0">
              <a:buNone/>
            </a:pPr>
            <a:r>
              <a:rPr lang="en-US" sz="2800" dirty="0"/>
              <a:t>In lieu of reductions, in ML theory we often try prove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failure of families of popular / conjecturally optimal algorithms</a:t>
            </a:r>
          </a:p>
          <a:p>
            <a:pPr lvl="1"/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“Easier” because there are standard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“recipes”, e.g. statistical query dimension, statistical dimension</a:t>
            </a:r>
          </a:p>
          <a:p>
            <a:pPr lvl="1"/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Recipes often based on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failure of specific algorithms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(e.g. method of moments / random projections), suggesting these techniques are “optimal”</a:t>
            </a:r>
          </a:p>
          <a:p>
            <a:pPr lvl="1"/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Statistical query (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SQ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and correlational statistical query (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CSQ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algorithms (CS style)</a:t>
            </a:r>
          </a:p>
          <a:p>
            <a:pPr lvl="1"/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Failure of belief propagation / AMP 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(physics style)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7128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7F2-BAC8-A114-C04C-419E05D2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BACK: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C05A-67A0-586D-A390-95A1F4AEC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2"/>
            <a:ext cx="11704320" cy="5280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We largely focused on the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“realizable” / “student-teacher” setting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Self-contained</a:t>
            </a:r>
            <a:r>
              <a:rPr lang="en-US" dirty="0"/>
              <a:t>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testbed</a:t>
            </a:r>
            <a:r>
              <a:rPr lang="en-US" dirty="0"/>
              <a:t>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over which we know for certain that algorithms in practice succeed – we just don’t know why and, for the time being,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just want to find </a:t>
            </a: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some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algorithm that we can prove succeeds</a:t>
            </a:r>
          </a:p>
          <a:p>
            <a:endParaRPr lang="en-US" sz="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/>
              <a:t>Beyond worst case: problem instances in practice are not fully adversarial</a:t>
            </a:r>
          </a:p>
          <a:p>
            <a:pPr lvl="1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Smoothed analysis: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model this by considering adversarial instances that have been slightly perturbed by noise</a:t>
            </a:r>
          </a:p>
          <a:p>
            <a:pPr marL="457200" lvl="1" indent="0">
              <a:buNone/>
            </a:pPr>
            <a:endParaRPr lang="en-US" sz="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1" indent="0">
              <a:buNone/>
            </a:pPr>
            <a:r>
              <a:rPr lang="en-US" dirty="0"/>
              <a:t>Robustness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Can be subtle picking right corruption model: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RCN -&gt;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Massart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-&gt; agnostic</a:t>
            </a: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Modeling data as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adversarially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corrupted can be useful even in the absence of an adversary (e.g.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fairness, semirandom noise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etc.)</a:t>
            </a:r>
          </a:p>
        </p:txBody>
      </p:sp>
    </p:spTree>
    <p:extLst>
      <p:ext uri="{BB962C8B-B14F-4D97-AF65-F5344CB8AC3E}">
        <p14:creationId xmlns:p14="http://schemas.microsoft.com/office/powerpoint/2010/main" val="182852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7F2-BAC8-A114-C04C-419E05D2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AHEAD: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C05A-67A0-586D-A390-95A1F4AEC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2"/>
            <a:ext cx="11704320" cy="621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Today we saw a glimpse of another approach: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oracle reductions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Instead of trying to fully understand a deep learning system (e.g.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diffusion models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), break it into modular parts (e.g.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score estimation + sampling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and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prove one component works well assuming the other works somewhat well</a:t>
            </a:r>
          </a:p>
          <a:p>
            <a:pPr marL="457200" lvl="1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1" indent="0">
              <a:buNone/>
            </a:pPr>
            <a:r>
              <a:rPr lang="en-US" dirty="0"/>
              <a:t>In lieu of “end-to-end” guarantees, can we obtain other nontrivial reductions between different learning tasks?</a:t>
            </a:r>
          </a:p>
          <a:p>
            <a:pPr marL="0" lvl="1" indent="0">
              <a:buNone/>
            </a:pPr>
            <a:r>
              <a:rPr lang="en-US" dirty="0">
                <a:solidFill>
                  <a:schemeClr val="accent3"/>
                </a:solidFill>
              </a:rPr>
              <a:t>(as usual, need to be careful how the reductions transform the relevant input distributions)</a:t>
            </a:r>
          </a:p>
          <a:p>
            <a:pPr lvl="1"/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2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7F2-BAC8-A114-C04C-419E05D2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C05A-67A0-586D-A390-95A1F4AEC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453229"/>
          </a:xfrm>
        </p:spPr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This </a:t>
            </a:r>
            <a:r>
              <a:rPr lang="en-US" sz="3200" dirty="0">
                <a:solidFill>
                  <a:srgbClr val="FEC306">
                    <a:lumMod val="20000"/>
                    <a:lumOff val="80000"/>
                  </a:srgbClr>
                </a:solidFill>
                <a:latin typeface="Calibri" panose="020F0502020204030204"/>
              </a:rPr>
              <a:t>area is still incredibly young, and this course may look very different in 5-10 years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20000"/>
                  <a:lumOff val="8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As theorists, we are unbelievably</a:t>
            </a:r>
            <a:r>
              <a:rPr lang="en-US" sz="3200" dirty="0">
                <a:solidFill>
                  <a:srgbClr val="FEC306">
                    <a:lumMod val="20000"/>
                    <a:lumOff val="80000"/>
                  </a:srgbClr>
                </a:solidFill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fortunate to be living in a time where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practice of machine learning is constantly offering tantalizing mathematical mysteries waiting to be understood rigorously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srgbClr val="FEC306">
                  <a:lumMod val="20000"/>
                  <a:lumOff val="80000"/>
                </a:srgbClr>
              </a:solidFill>
              <a:latin typeface="Calibri" panose="020F0502020204030204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I hope many of you will contribute to understanding these mysteries!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DA3127A-60A3-B76D-3B05-BE9C797C7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084" y="5470275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69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Forward process</a:t>
            </a:r>
          </a:p>
        </p:txBody>
      </p:sp>
      <p:pic>
        <p:nvPicPr>
          <p:cNvPr id="49" name="Picture 48" descr="A squirrel sitting on a fence&#10;&#10;Description automatically generated with medium confidence">
            <a:extLst>
              <a:ext uri="{FF2B5EF4-FFF2-40B4-BE49-F238E27FC236}">
                <a16:creationId xmlns:a16="http://schemas.microsoft.com/office/drawing/2014/main" id="{B4271690-6858-37FD-33EC-F1D01CFC0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93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 descr="A cat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410555D9-E4F7-A5B9-40CB-2BAB9A3A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9966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B923AFA-FB7D-1BA1-3DF2-A549365E5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7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739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Background pattern&#10;&#10;Description automatically generated">
            <a:extLst>
              <a:ext uri="{FF2B5EF4-FFF2-40B4-BE49-F238E27FC236}">
                <a16:creationId xmlns:a16="http://schemas.microsoft.com/office/drawing/2014/main" id="{9A6ECC12-2F0B-57EF-3C7F-1A20386BF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9512" y="2073896"/>
            <a:ext cx="2052523" cy="2521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5" name="Picture 1024" descr="Background pattern&#10;&#10;Description automatically generated">
            <a:extLst>
              <a:ext uri="{FF2B5EF4-FFF2-40B4-BE49-F238E27FC236}">
                <a16:creationId xmlns:a16="http://schemas.microsoft.com/office/drawing/2014/main" id="{DFD8684E-C1FE-FE0D-A474-1E5494A59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285" y="2073896"/>
            <a:ext cx="2052523" cy="2521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11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1485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=∞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148520" cy="492443"/>
              </a:xfrm>
              <a:prstGeom prst="rect">
                <a:avLst/>
              </a:prstGeom>
              <a:blipFill>
                <a:blip r:embed="rId12"/>
                <a:stretch>
                  <a:fillRect l="-6522" r="-869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3860579" y="5308265"/>
                <a:ext cx="4470840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EC30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(data distribution)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579" y="5308265"/>
                <a:ext cx="4470840" cy="1042978"/>
              </a:xfrm>
              <a:prstGeom prst="rect">
                <a:avLst/>
              </a:prstGeom>
              <a:blipFill>
                <a:blip r:embed="rId13"/>
                <a:stretch>
                  <a:fillRect l="-1412" r="-3390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25B7CD3C-9D8E-E627-11AB-653E9B6FFF11}"/>
                  </a:ext>
                </a:extLst>
              </p:cNvPr>
              <p:cNvSpPr txBox="1"/>
              <p:nvPr/>
            </p:nvSpPr>
            <p:spPr>
              <a:xfrm>
                <a:off x="8586389" y="962667"/>
                <a:ext cx="16712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25B7CD3C-9D8E-E627-11AB-653E9B6FF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6389" y="962667"/>
                <a:ext cx="1671291" cy="584775"/>
              </a:xfrm>
              <a:prstGeom prst="rect">
                <a:avLst/>
              </a:prstGeom>
              <a:blipFill>
                <a:blip r:embed="rId14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6" name="Straight Arrow Connector 1035">
            <a:extLst>
              <a:ext uri="{FF2B5EF4-FFF2-40B4-BE49-F238E27FC236}">
                <a16:creationId xmlns:a16="http://schemas.microsoft.com/office/drawing/2014/main" id="{E40E9FB5-E6A0-7087-BBA7-33781C34C949}"/>
              </a:ext>
            </a:extLst>
          </p:cNvPr>
          <p:cNvCxnSpPr>
            <a:cxnSpLocks/>
          </p:cNvCxnSpPr>
          <p:nvPr/>
        </p:nvCxnSpPr>
        <p:spPr>
          <a:xfrm flipH="1">
            <a:off x="8484124" y="1432045"/>
            <a:ext cx="643713" cy="447141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5C006D48-4736-7FB4-43F4-20D878F18E3C}"/>
                  </a:ext>
                </a:extLst>
              </p:cNvPr>
              <p:cNvSpPr txBox="1"/>
              <p:nvPr/>
            </p:nvSpPr>
            <p:spPr>
              <a:xfrm>
                <a:off x="4016380" y="962667"/>
                <a:ext cx="16712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5C006D48-4736-7FB4-43F4-20D878F18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380" y="962667"/>
                <a:ext cx="1671291" cy="584775"/>
              </a:xfrm>
              <a:prstGeom prst="rect">
                <a:avLst/>
              </a:prstGeom>
              <a:blipFill>
                <a:blip r:embed="rId15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1" name="Straight Arrow Connector 1040">
            <a:extLst>
              <a:ext uri="{FF2B5EF4-FFF2-40B4-BE49-F238E27FC236}">
                <a16:creationId xmlns:a16="http://schemas.microsoft.com/office/drawing/2014/main" id="{2D941263-2A3E-90F4-CE49-E05B33DFBA51}"/>
              </a:ext>
            </a:extLst>
          </p:cNvPr>
          <p:cNvCxnSpPr>
            <a:cxnSpLocks/>
          </p:cNvCxnSpPr>
          <p:nvPr/>
        </p:nvCxnSpPr>
        <p:spPr>
          <a:xfrm flipH="1">
            <a:off x="2617509" y="1432045"/>
            <a:ext cx="1554540" cy="438821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E5B695-AB15-FA1D-A4AA-D63B7D07349F}"/>
                  </a:ext>
                </a:extLst>
              </p:cNvPr>
              <p:cNvSpPr txBox="1"/>
              <p:nvPr/>
            </p:nvSpPr>
            <p:spPr>
              <a:xfrm>
                <a:off x="6998271" y="75665"/>
                <a:ext cx="5193729" cy="1013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ra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Id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     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E5B695-AB15-FA1D-A4AA-D63B7D073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271" y="75665"/>
                <a:ext cx="5193729" cy="1013419"/>
              </a:xfrm>
              <a:prstGeom prst="rect">
                <a:avLst/>
              </a:prstGeom>
              <a:blipFill>
                <a:blip r:embed="rId16"/>
                <a:stretch>
                  <a:fillRect b="-16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C2F166-3734-4C18-F23E-721B9EDD7962}"/>
              </a:ext>
            </a:extLst>
          </p:cNvPr>
          <p:cNvCxnSpPr>
            <a:cxnSpLocks/>
            <a:endCxn id="1032" idx="0"/>
          </p:cNvCxnSpPr>
          <p:nvPr/>
        </p:nvCxnSpPr>
        <p:spPr>
          <a:xfrm flipH="1">
            <a:off x="6095999" y="962667"/>
            <a:ext cx="1245195" cy="4345598"/>
          </a:xfrm>
          <a:prstGeom prst="straightConnector1">
            <a:avLst/>
          </a:prstGeom>
          <a:ln w="254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38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" grpId="0"/>
      <p:bldP spid="1040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Forward process</a:t>
            </a:r>
          </a:p>
        </p:txBody>
      </p:sp>
      <p:pic>
        <p:nvPicPr>
          <p:cNvPr id="49" name="Picture 48" descr="A squirrel sitting on a fence&#10;&#10;Description automatically generated with medium confidence">
            <a:extLst>
              <a:ext uri="{FF2B5EF4-FFF2-40B4-BE49-F238E27FC236}">
                <a16:creationId xmlns:a16="http://schemas.microsoft.com/office/drawing/2014/main" id="{B4271690-6858-37FD-33EC-F1D01CFC0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93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 descr="A cat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410555D9-E4F7-A5B9-40CB-2BAB9A3A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9966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B923AFA-FB7D-1BA1-3DF2-A549365E5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7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739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Background pattern&#10;&#10;Description automatically generated">
            <a:extLst>
              <a:ext uri="{FF2B5EF4-FFF2-40B4-BE49-F238E27FC236}">
                <a16:creationId xmlns:a16="http://schemas.microsoft.com/office/drawing/2014/main" id="{9A6ECC12-2F0B-57EF-3C7F-1A20386BF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9512" y="2073896"/>
            <a:ext cx="2052523" cy="2521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9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10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3865751" y="5308265"/>
                <a:ext cx="4470840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EC30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(data distribution)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751" y="5308265"/>
                <a:ext cx="4470840" cy="1042978"/>
              </a:xfrm>
              <a:prstGeom prst="rect">
                <a:avLst/>
              </a:prstGeom>
              <a:blipFill>
                <a:blip r:embed="rId11"/>
                <a:stretch>
                  <a:fillRect l="-1133" r="-4249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25B7CD3C-9D8E-E627-11AB-653E9B6FFF11}"/>
                  </a:ext>
                </a:extLst>
              </p:cNvPr>
              <p:cNvSpPr txBox="1"/>
              <p:nvPr/>
            </p:nvSpPr>
            <p:spPr>
              <a:xfrm>
                <a:off x="8586389" y="962667"/>
                <a:ext cx="16712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25B7CD3C-9D8E-E627-11AB-653E9B6FF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6389" y="962667"/>
                <a:ext cx="1671291" cy="584775"/>
              </a:xfrm>
              <a:prstGeom prst="rect">
                <a:avLst/>
              </a:prstGeom>
              <a:blipFill>
                <a:blip r:embed="rId12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6" name="Straight Arrow Connector 1035">
            <a:extLst>
              <a:ext uri="{FF2B5EF4-FFF2-40B4-BE49-F238E27FC236}">
                <a16:creationId xmlns:a16="http://schemas.microsoft.com/office/drawing/2014/main" id="{E40E9FB5-E6A0-7087-BBA7-33781C34C949}"/>
              </a:ext>
            </a:extLst>
          </p:cNvPr>
          <p:cNvCxnSpPr>
            <a:cxnSpLocks/>
          </p:cNvCxnSpPr>
          <p:nvPr/>
        </p:nvCxnSpPr>
        <p:spPr>
          <a:xfrm flipH="1">
            <a:off x="8484124" y="1432045"/>
            <a:ext cx="643713" cy="447141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DEB7A2-66AA-1983-9519-40AB90B29EE7}"/>
                  </a:ext>
                </a:extLst>
              </p:cNvPr>
              <p:cNvSpPr txBox="1"/>
              <p:nvPr/>
            </p:nvSpPr>
            <p:spPr>
              <a:xfrm>
                <a:off x="4016380" y="962667"/>
                <a:ext cx="16712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DEB7A2-66AA-1983-9519-40AB90B29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380" y="962667"/>
                <a:ext cx="1671291" cy="584775"/>
              </a:xfrm>
              <a:prstGeom prst="rect">
                <a:avLst/>
              </a:prstGeom>
              <a:blipFill>
                <a:blip r:embed="rId13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2F09E2-7ACF-EF09-BCDD-49866E8D8CDE}"/>
              </a:ext>
            </a:extLst>
          </p:cNvPr>
          <p:cNvCxnSpPr>
            <a:cxnSpLocks/>
          </p:cNvCxnSpPr>
          <p:nvPr/>
        </p:nvCxnSpPr>
        <p:spPr>
          <a:xfrm flipH="1">
            <a:off x="2617509" y="1432045"/>
            <a:ext cx="1554540" cy="438821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EF2F0A8-E260-2D84-BABD-D2A41042BF95}"/>
              </a:ext>
            </a:extLst>
          </p:cNvPr>
          <p:cNvSpPr txBox="1"/>
          <p:nvPr/>
        </p:nvSpPr>
        <p:spPr>
          <a:xfrm>
            <a:off x="9811521" y="5289393"/>
            <a:ext cx="1671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 practice, can only run for finite time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7B0C1F-E094-F580-02BB-9F06A896AD1A}"/>
              </a:ext>
            </a:extLst>
          </p:cNvPr>
          <p:cNvGrpSpPr/>
          <p:nvPr/>
        </p:nvGrpSpPr>
        <p:grpSpPr>
          <a:xfrm>
            <a:off x="9669024" y="2073896"/>
            <a:ext cx="2052523" cy="2521671"/>
            <a:chOff x="9669024" y="2073896"/>
            <a:chExt cx="2052523" cy="2521671"/>
          </a:xfrm>
        </p:grpSpPr>
        <p:pic>
          <p:nvPicPr>
            <p:cNvPr id="16" name="Picture 15" descr="Background pattern&#10;&#10;Description automatically generated">
              <a:extLst>
                <a:ext uri="{FF2B5EF4-FFF2-40B4-BE49-F238E27FC236}">
                  <a16:creationId xmlns:a16="http://schemas.microsoft.com/office/drawing/2014/main" id="{A8EBF956-C4F4-5958-F65E-E73FCFFAB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45000"/>
                      </a14:imgEffect>
                      <a14:imgEffect>
                        <a14:brightnessContrast contrast="9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69024" y="2073896"/>
              <a:ext cx="2052523" cy="25216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A42F3F0-357D-A7E4-CC4B-51C63266ED27}"/>
                </a:ext>
              </a:extLst>
            </p:cNvPr>
            <p:cNvSpPr/>
            <p:nvPr/>
          </p:nvSpPr>
          <p:spPr>
            <a:xfrm>
              <a:off x="10121286" y="295626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476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2315D1C-62A7-986F-AC10-309120E96095}"/>
              </a:ext>
            </a:extLst>
          </p:cNvPr>
          <p:cNvGrpSpPr/>
          <p:nvPr/>
        </p:nvGrpSpPr>
        <p:grpSpPr>
          <a:xfrm>
            <a:off x="469861" y="2073896"/>
            <a:ext cx="2052523" cy="2521671"/>
            <a:chOff x="9669024" y="2073896"/>
            <a:chExt cx="2052523" cy="2521671"/>
          </a:xfrm>
        </p:grpSpPr>
        <p:pic>
          <p:nvPicPr>
            <p:cNvPr id="23" name="Picture 22" descr="Background pattern&#10;&#10;Description automatically generated">
              <a:extLst>
                <a:ext uri="{FF2B5EF4-FFF2-40B4-BE49-F238E27FC236}">
                  <a16:creationId xmlns:a16="http://schemas.microsoft.com/office/drawing/2014/main" id="{D7EEBFE2-7CD2-4910-E15A-F7EE27410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5000"/>
                      </a14:imgEffect>
                      <a14:imgEffect>
                        <a14:brightnessContrast contrast="9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69024" y="2073896"/>
              <a:ext cx="2052523" cy="25216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8A71D67-49F8-3132-E046-75334E918133}"/>
                </a:ext>
              </a:extLst>
            </p:cNvPr>
            <p:cNvSpPr/>
            <p:nvPr/>
          </p:nvSpPr>
          <p:spPr>
            <a:xfrm>
              <a:off x="10121286" y="295626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Reverse process</a:t>
            </a:r>
          </a:p>
        </p:txBody>
      </p:sp>
      <p:pic>
        <p:nvPicPr>
          <p:cNvPr id="49" name="Picture 48" descr="A squirrel sitting on a fence&#10;&#10;Description automatically generated with medium confidence">
            <a:extLst>
              <a:ext uri="{FF2B5EF4-FFF2-40B4-BE49-F238E27FC236}">
                <a16:creationId xmlns:a16="http://schemas.microsoft.com/office/drawing/2014/main" id="{B4271690-6858-37FD-33EC-F1D01CFC0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285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 descr="A cat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410555D9-E4F7-A5B9-40CB-2BAB9A3A5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5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B923AFA-FB7D-1BA1-3DF2-A549365E55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7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739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Background pattern&#10;&#10;Description automatically generated">
            <a:extLst>
              <a:ext uri="{FF2B5EF4-FFF2-40B4-BE49-F238E27FC236}">
                <a16:creationId xmlns:a16="http://schemas.microsoft.com/office/drawing/2014/main" id="{9A6ECC12-2F0B-57EF-3C7F-1A20386BF3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0988" y="2073895"/>
            <a:ext cx="2052523" cy="2521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11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12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171222" y="5308265"/>
                <a:ext cx="7849585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𝛁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𝐥𝐧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222" y="5308265"/>
                <a:ext cx="7849585" cy="1042978"/>
              </a:xfrm>
              <a:prstGeom prst="rect">
                <a:avLst/>
              </a:prstGeom>
              <a:blipFill>
                <a:blip r:embed="rId13"/>
                <a:stretch>
                  <a:fillRect l="-1452" r="-161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B9E882-CCA0-E45F-C3E2-DE7AED3EBFEA}"/>
                  </a:ext>
                </a:extLst>
              </p:cNvPr>
              <p:cNvSpPr txBox="1"/>
              <p:nvPr/>
            </p:nvSpPr>
            <p:spPr>
              <a:xfrm>
                <a:off x="8833639" y="962667"/>
                <a:ext cx="16712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B9E882-CCA0-E45F-C3E2-DE7AED3EB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639" y="962667"/>
                <a:ext cx="1671291" cy="584775"/>
              </a:xfrm>
              <a:prstGeom prst="rect">
                <a:avLst/>
              </a:prstGeom>
              <a:blipFill>
                <a:blip r:embed="rId14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BA02943-F33A-8BE8-43D0-E3464E924305}"/>
              </a:ext>
            </a:extLst>
          </p:cNvPr>
          <p:cNvCxnSpPr>
            <a:cxnSpLocks/>
          </p:cNvCxnSpPr>
          <p:nvPr/>
        </p:nvCxnSpPr>
        <p:spPr>
          <a:xfrm flipH="1">
            <a:off x="8484124" y="1432045"/>
            <a:ext cx="643713" cy="447141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57A848-1B59-C406-0975-9AE430B2E006}"/>
                  </a:ext>
                </a:extLst>
              </p:cNvPr>
              <p:cNvSpPr txBox="1"/>
              <p:nvPr/>
            </p:nvSpPr>
            <p:spPr>
              <a:xfrm>
                <a:off x="3655820" y="962667"/>
                <a:ext cx="16712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57A848-1B59-C406-0975-9AE430B2E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820" y="962667"/>
                <a:ext cx="1671291" cy="584775"/>
              </a:xfrm>
              <a:prstGeom prst="rect">
                <a:avLst/>
              </a:prstGeom>
              <a:blipFill>
                <a:blip r:embed="rId15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41FB3A-DAF7-5687-9FB7-6B1505251785}"/>
              </a:ext>
            </a:extLst>
          </p:cNvPr>
          <p:cNvCxnSpPr>
            <a:cxnSpLocks/>
          </p:cNvCxnSpPr>
          <p:nvPr/>
        </p:nvCxnSpPr>
        <p:spPr>
          <a:xfrm flipH="1">
            <a:off x="2617509" y="1432045"/>
            <a:ext cx="1554540" cy="438821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2FF69A-00E0-270B-7451-F4880DD848F9}"/>
                  </a:ext>
                </a:extLst>
              </p:cNvPr>
              <p:cNvSpPr txBox="1"/>
              <p:nvPr/>
            </p:nvSpPr>
            <p:spPr>
              <a:xfrm>
                <a:off x="10626384" y="966511"/>
                <a:ext cx="16712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72FF69A-00E0-270B-7451-F4880DD84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6384" y="966511"/>
                <a:ext cx="1671291" cy="584775"/>
              </a:xfrm>
              <a:prstGeom prst="rect">
                <a:avLst/>
              </a:prstGeom>
              <a:blipFill>
                <a:blip r:embed="rId16"/>
                <a:stretch>
                  <a:fillRect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A0519B-4749-3876-FB4A-9CD5DFFDB86E}"/>
              </a:ext>
            </a:extLst>
          </p:cNvPr>
          <p:cNvCxnSpPr>
            <a:cxnSpLocks/>
          </p:cNvCxnSpPr>
          <p:nvPr/>
        </p:nvCxnSpPr>
        <p:spPr>
          <a:xfrm flipH="1">
            <a:off x="10759736" y="1547442"/>
            <a:ext cx="213064" cy="323424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4896E66-5B94-1DEC-AF3A-BC88DA85F71A}"/>
              </a:ext>
            </a:extLst>
          </p:cNvPr>
          <p:cNvSpPr txBox="1"/>
          <p:nvPr/>
        </p:nvSpPr>
        <p:spPr>
          <a:xfrm>
            <a:off x="6760254" y="143834"/>
            <a:ext cx="544491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(a few slides later, we will prove why running this reverses the forward process)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05DEE0A-D9BB-E98A-A7F0-E496743F0C6F}"/>
              </a:ext>
            </a:extLst>
          </p:cNvPr>
          <p:cNvSpPr/>
          <p:nvPr/>
        </p:nvSpPr>
        <p:spPr>
          <a:xfrm>
            <a:off x="2090495" y="5327600"/>
            <a:ext cx="8011008" cy="577966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4489D4-89C1-8231-EF78-7D885AFDAAF1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3563007" y="559333"/>
            <a:ext cx="3197247" cy="4748931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501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/>
      <p:bldP spid="4" grpId="0"/>
      <p:bldP spid="9" grpId="0"/>
      <p:bldP spid="13" grpId="0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mall dog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576DF0CE-EF05-37CD-93C2-690D28CC6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103" y="2073895"/>
            <a:ext cx="2049932" cy="251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icture containing dog, indoor, mammal&#10;&#10;Description automatically generated">
            <a:extLst>
              <a:ext uri="{FF2B5EF4-FFF2-40B4-BE49-F238E27FC236}">
                <a16:creationId xmlns:a16="http://schemas.microsoft.com/office/drawing/2014/main" id="{CF6CFBFB-86FF-D6B0-1279-A4E68A2AF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6" y="2073895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57A00A-32EB-8523-F2A3-7E6736780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5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659" y="2073895"/>
            <a:ext cx="2050418" cy="2519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indoor, white, mammal&#10;&#10;Description automatically generated">
            <a:extLst>
              <a:ext uri="{FF2B5EF4-FFF2-40B4-BE49-F238E27FC236}">
                <a16:creationId xmlns:a16="http://schemas.microsoft.com/office/drawing/2014/main" id="{7526265C-7ADA-FB88-1955-38262CA0B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09" y="2073895"/>
            <a:ext cx="2050413" cy="251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0E845F4-3B91-62F6-26A4-FBCCB0C38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000" contras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5" y="2073895"/>
            <a:ext cx="2050420" cy="2519087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3"/>
                </a:solidFill>
              </a:rPr>
              <a:t>To sample fresh images, run reverse process w/ Gaussian initialization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11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12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𝛁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𝐥𝐧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blipFill>
                <a:blip r:embed="rId13"/>
                <a:stretch>
                  <a:fillRect l="-969" r="-646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238675-1007-720F-F81A-E766C7E3D6C3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238675-1007-720F-F81A-E766C7E3D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14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BEAA88D-4338-B513-1BD8-910AFCB5DD79}"/>
              </a:ext>
            </a:extLst>
          </p:cNvPr>
          <p:cNvSpPr txBox="1"/>
          <p:nvPr/>
        </p:nvSpPr>
        <p:spPr>
          <a:xfrm>
            <a:off x="723124" y="3334381"/>
            <a:ext cx="154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">
                  <a:solidFill>
                    <a:srgbClr val="DF5327">
                      <a:lumMod val="50000"/>
                    </a:srgbClr>
                  </a:solidFill>
                </a:ln>
                <a:solidFill>
                  <a:srgbClr val="DF5327">
                    <a:lumMod val="60000"/>
                    <a:lumOff val="40000"/>
                  </a:srgbClr>
                </a:solidFill>
                <a:effectLst>
                  <a:glow rad="40286">
                    <a:srgbClr val="DF5327">
                      <a:lumMod val="50000"/>
                      <a:alpha val="60073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initialize at pure Gaussian</a:t>
            </a:r>
          </a:p>
        </p:txBody>
      </p:sp>
    </p:spTree>
    <p:extLst>
      <p:ext uri="{BB962C8B-B14F-4D97-AF65-F5344CB8AC3E}">
        <p14:creationId xmlns:p14="http://schemas.microsoft.com/office/powerpoint/2010/main" val="84486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7A1C-B3BE-22B9-23D9-26CA6B74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85533"/>
            <a:ext cx="11704320" cy="528027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3"/>
                </a:solidFill>
              </a:rPr>
              <a:t>To sample fresh images, run reverse process w/ Gaussian initialization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2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3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F53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𝛁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F53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F53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𝐥𝐧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F5327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F5327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F5327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F5327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F5327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F5327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87" y="5308265"/>
                <a:ext cx="7849585" cy="1042978"/>
              </a:xfrm>
              <a:prstGeom prst="rect">
                <a:avLst/>
              </a:prstGeom>
              <a:blipFill>
                <a:blip r:embed="rId4"/>
                <a:stretch>
                  <a:fillRect l="-969" r="-646" b="-25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238675-1007-720F-F81A-E766C7E3D6C3}"/>
                  </a:ext>
                </a:extLst>
              </p:cNvPr>
              <p:cNvSpPr txBox="1"/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Sources of error:</a:t>
                </a:r>
              </a:p>
              <a:p>
                <a:pPr marL="285750" marR="0" lvl="0" indent="-109538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53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Initialize at Gaussian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F53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F5327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238675-1007-720F-F81A-E766C7E3D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247" y="120049"/>
                <a:ext cx="5666913" cy="707886"/>
              </a:xfrm>
              <a:prstGeom prst="rect">
                <a:avLst/>
              </a:prstGeom>
              <a:blipFill>
                <a:blip r:embed="rId5"/>
                <a:stretch>
                  <a:fillRect t="-5263" r="-1790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658055B-36B3-F813-0864-24C7CB836631}"/>
              </a:ext>
            </a:extLst>
          </p:cNvPr>
          <p:cNvSpPr txBox="1"/>
          <p:nvPr/>
        </p:nvSpPr>
        <p:spPr>
          <a:xfrm>
            <a:off x="71565" y="5375052"/>
            <a:ext cx="2052522" cy="1107996"/>
          </a:xfrm>
          <a:prstGeom prst="roundRect">
            <a:avLst>
              <a:gd name="adj" fmla="val 1459"/>
            </a:avLst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“score function”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F53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we don’t have access to this!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1B2355-0513-0558-BEED-7401BF2D49B3}"/>
              </a:ext>
            </a:extLst>
          </p:cNvPr>
          <p:cNvSpPr/>
          <p:nvPr/>
        </p:nvSpPr>
        <p:spPr>
          <a:xfrm>
            <a:off x="4944861" y="5375053"/>
            <a:ext cx="2530137" cy="51972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53570F-4BAD-FB68-3538-1D0D66411003}"/>
              </a:ext>
            </a:extLst>
          </p:cNvPr>
          <p:cNvCxnSpPr>
            <a:cxnSpLocks/>
            <a:stCxn id="5" idx="0"/>
          </p:cNvCxnSpPr>
          <p:nvPr/>
        </p:nvCxnSpPr>
        <p:spPr>
          <a:xfrm flipH="1">
            <a:off x="1083076" y="5375053"/>
            <a:ext cx="5126854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mall dog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AE38992D-8F5D-3523-DD06-1323A5A25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0103" y="2073895"/>
            <a:ext cx="2049932" cy="2518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dog, indoor, mammal&#10;&#10;Description automatically generated">
            <a:extLst>
              <a:ext uri="{FF2B5EF4-FFF2-40B4-BE49-F238E27FC236}">
                <a16:creationId xmlns:a16="http://schemas.microsoft.com/office/drawing/2014/main" id="{24FCC8A5-34FE-F9B3-9404-C6A1D0FFC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6" y="2073895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E20A3E-A19B-6CCF-E8CF-ADB24A58A1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95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659" y="2073895"/>
            <a:ext cx="2050418" cy="2519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indoor, white, mammal&#10;&#10;Description automatically generated">
            <a:extLst>
              <a:ext uri="{FF2B5EF4-FFF2-40B4-BE49-F238E27FC236}">
                <a16:creationId xmlns:a16="http://schemas.microsoft.com/office/drawing/2014/main" id="{385B087D-D3A6-1C2E-1C91-8796E2D1A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6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09" y="2073895"/>
            <a:ext cx="2050413" cy="251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6B7EACED-2BEB-9F43-B104-9028617B53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 contras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5" y="2073895"/>
            <a:ext cx="2050420" cy="2519087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8D5791-EA0E-401E-031D-0A8106A6E4CE}"/>
              </a:ext>
            </a:extLst>
          </p:cNvPr>
          <p:cNvSpPr txBox="1"/>
          <p:nvPr/>
        </p:nvSpPr>
        <p:spPr>
          <a:xfrm>
            <a:off x="723124" y="3334381"/>
            <a:ext cx="1545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">
                  <a:solidFill>
                    <a:srgbClr val="DF5327">
                      <a:lumMod val="50000"/>
                    </a:srgbClr>
                  </a:solidFill>
                </a:ln>
                <a:solidFill>
                  <a:srgbClr val="DF5327">
                    <a:lumMod val="60000"/>
                    <a:lumOff val="40000"/>
                  </a:srgbClr>
                </a:solidFill>
                <a:effectLst>
                  <a:glow rad="40286">
                    <a:srgbClr val="DF5327">
                      <a:lumMod val="50000"/>
                      <a:alpha val="60073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initialize at pure Gaussian</a:t>
            </a:r>
          </a:p>
        </p:txBody>
      </p:sp>
    </p:spTree>
    <p:extLst>
      <p:ext uri="{BB962C8B-B14F-4D97-AF65-F5344CB8AC3E}">
        <p14:creationId xmlns:p14="http://schemas.microsoft.com/office/powerpoint/2010/main" val="3895863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3128</Words>
  <Application>Microsoft Macintosh PowerPoint</Application>
  <PresentationFormat>Widescreen</PresentationFormat>
  <Paragraphs>449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Office Theme</vt:lpstr>
      <vt:lpstr>1_Office Theme</vt:lpstr>
      <vt:lpstr>CS 224: ALGORITHMS FOR DATA SCIENCE LECTURE 24 (12/4)</vt:lpstr>
      <vt:lpstr>PowerPoint Presentation</vt:lpstr>
      <vt:lpstr>DEEP GENERATIVE MODELS</vt:lpstr>
      <vt:lpstr>DIFFUSION MODELS</vt:lpstr>
      <vt:lpstr>DIFFUSION MODELS</vt:lpstr>
      <vt:lpstr>DIFFUSION MODELS</vt:lpstr>
      <vt:lpstr>DIFFUSION MODELS</vt:lpstr>
      <vt:lpstr>DIFFUSION MODELS</vt:lpstr>
      <vt:lpstr>DIFFUSION MODELS</vt:lpstr>
      <vt:lpstr>SCORE MATCHING</vt:lpstr>
      <vt:lpstr>PROOF OF TWEEDIE’S FORMULA</vt:lpstr>
      <vt:lpstr>PROOF OF TWEEDIE’S FORMULA</vt:lpstr>
      <vt:lpstr>SCORE MATCHING</vt:lpstr>
      <vt:lpstr>SCORE MATCHING</vt:lpstr>
      <vt:lpstr>SCORE MATCHING</vt:lpstr>
      <vt:lpstr>DIFFUSION MODELS</vt:lpstr>
      <vt:lpstr>DIFFUSION MODELS</vt:lpstr>
      <vt:lpstr>DIFFUSION MODELS</vt:lpstr>
      <vt:lpstr>DIFFUSION MODELS</vt:lpstr>
      <vt:lpstr>DIFFUSION MODELS</vt:lpstr>
      <vt:lpstr>JUSTIFICATION FOR THE REVERSE SDE</vt:lpstr>
      <vt:lpstr>PowerPoint Presentation</vt:lpstr>
      <vt:lpstr>PRIOR WORK</vt:lpstr>
      <vt:lpstr>ASSUMPTIONS</vt:lpstr>
      <vt:lpstr>CONVERGENCE GUARANTEE</vt:lpstr>
      <vt:lpstr>COMPARISON TO LANGEVIN MCMC</vt:lpstr>
      <vt:lpstr>CONTINUOUS-TIME ARGUMENT</vt:lpstr>
      <vt:lpstr>DISCRETIZATION ARGUMENT</vt:lpstr>
      <vt:lpstr>DISCRETIZATION ARGUMENT</vt:lpstr>
      <vt:lpstr>DISCRETIZATION ARGUMENT</vt:lpstr>
      <vt:lpstr>DISCRETIZATION ARGUMENT</vt:lpstr>
      <vt:lpstr>DISCRETIZATION ARGUMENT</vt:lpstr>
      <vt:lpstr>DISCRETIZATION ARGUMENT</vt:lpstr>
      <vt:lpstr>DISCRETIZATION ARGUMENT</vt:lpstr>
      <vt:lpstr>PROVABLE SCORE ESTIMATION</vt:lpstr>
      <vt:lpstr>PROVABLE SCORE ESTIMATION</vt:lpstr>
      <vt:lpstr>PROVABLE SCORE ESTIMATION</vt:lpstr>
      <vt:lpstr>PowerPoint Presentation</vt:lpstr>
      <vt:lpstr>BEYOND CS 224</vt:lpstr>
      <vt:lpstr>LOOKING BACK: ALGORITHMIC QUESTIONS</vt:lpstr>
      <vt:lpstr>LOOKING BACK: UPPER BOUNDS</vt:lpstr>
      <vt:lpstr>LOOKING BACK: UPPER BOUNDS</vt:lpstr>
      <vt:lpstr>LOOKING BACK: LOWER BOUNDS</vt:lpstr>
      <vt:lpstr>LOOKING BACK: MODELING</vt:lpstr>
      <vt:lpstr>LOOKING AHEAD: MODELING</vt:lpstr>
      <vt:lpstr>LOOKING AHEAD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224: ALGORITHMS FOR DATA SCIENCE LECTURE 24 (12/4)</dc:title>
  <dc:creator>Sitan Chen</dc:creator>
  <cp:lastModifiedBy>Sitan Chen</cp:lastModifiedBy>
  <cp:revision>5</cp:revision>
  <dcterms:created xsi:type="dcterms:W3CDTF">2023-12-03T15:26:50Z</dcterms:created>
  <dcterms:modified xsi:type="dcterms:W3CDTF">2023-12-04T18:00:02Z</dcterms:modified>
</cp:coreProperties>
</file>