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4"/>
  </p:notesMasterIdLst>
  <p:sldIdLst>
    <p:sldId id="777" r:id="rId3"/>
    <p:sldId id="866" r:id="rId4"/>
    <p:sldId id="809" r:id="rId5"/>
    <p:sldId id="867" r:id="rId6"/>
    <p:sldId id="836" r:id="rId7"/>
    <p:sldId id="855" r:id="rId8"/>
    <p:sldId id="856" r:id="rId9"/>
    <p:sldId id="857" r:id="rId10"/>
    <p:sldId id="810" r:id="rId11"/>
    <p:sldId id="811" r:id="rId12"/>
    <p:sldId id="812" r:id="rId13"/>
    <p:sldId id="813" r:id="rId14"/>
    <p:sldId id="814" r:id="rId15"/>
    <p:sldId id="822" r:id="rId16"/>
    <p:sldId id="823" r:id="rId17"/>
    <p:sldId id="815" r:id="rId18"/>
    <p:sldId id="824" r:id="rId19"/>
    <p:sldId id="818" r:id="rId20"/>
    <p:sldId id="816" r:id="rId21"/>
    <p:sldId id="820" r:id="rId22"/>
    <p:sldId id="827" r:id="rId23"/>
    <p:sldId id="821" r:id="rId24"/>
    <p:sldId id="828" r:id="rId25"/>
    <p:sldId id="829" r:id="rId26"/>
    <p:sldId id="830" r:id="rId27"/>
    <p:sldId id="832" r:id="rId28"/>
    <p:sldId id="835" r:id="rId29"/>
    <p:sldId id="833" r:id="rId30"/>
    <p:sldId id="834" r:id="rId31"/>
    <p:sldId id="837" r:id="rId32"/>
    <p:sldId id="838" r:id="rId33"/>
    <p:sldId id="841" r:id="rId34"/>
    <p:sldId id="842" r:id="rId35"/>
    <p:sldId id="844" r:id="rId36"/>
    <p:sldId id="845" r:id="rId37"/>
    <p:sldId id="843" r:id="rId38"/>
    <p:sldId id="848" r:id="rId39"/>
    <p:sldId id="849" r:id="rId40"/>
    <p:sldId id="850" r:id="rId41"/>
    <p:sldId id="852" r:id="rId42"/>
    <p:sldId id="851" r:id="rId43"/>
    <p:sldId id="853" r:id="rId44"/>
    <p:sldId id="862" r:id="rId45"/>
    <p:sldId id="858" r:id="rId46"/>
    <p:sldId id="859" r:id="rId47"/>
    <p:sldId id="860" r:id="rId48"/>
    <p:sldId id="861" r:id="rId49"/>
    <p:sldId id="864" r:id="rId50"/>
    <p:sldId id="863" r:id="rId51"/>
    <p:sldId id="865" r:id="rId52"/>
    <p:sldId id="86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052"/>
    <a:srgbClr val="D883FF"/>
    <a:srgbClr val="FF9300"/>
    <a:srgbClr val="F79200"/>
    <a:srgbClr val="7A81FF"/>
    <a:srgbClr val="FF93FF"/>
    <a:srgbClr val="DADA71"/>
    <a:srgbClr val="FF0000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4"/>
    <p:restoredTop sz="94640"/>
  </p:normalViewPr>
  <p:slideViewPr>
    <p:cSldViewPr snapToGrid="0">
      <p:cViewPr varScale="1">
        <p:scale>
          <a:sx n="207" d="100"/>
          <a:sy n="207" d="100"/>
        </p:scale>
        <p:origin x="17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66880-8141-C642-A84E-C84E930FD4FB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86410-7E8B-DB47-8AF1-2FBE3E737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86410-7E8B-DB47-8AF1-2FBE3E737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86410-7E8B-DB47-8AF1-2FBE3E737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0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A7FC-6FAC-802A-D24B-798D2293E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4BE29-7E24-D831-644E-B9C6D4D21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181A-2528-9706-C7EA-54F0C7A4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9FD7A-0F97-4280-88FF-2F6CF22B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D5C3-1BC9-6AD9-D143-784A8D48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6861-D4E0-548A-D42E-538D6C5E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EEB1-B32A-8FA5-5CAB-3FF1C1384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A495C-0395-F845-9773-40F0A8F5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1372-9F20-3CF2-6223-2E511D33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D803C-FF3D-1500-BD9D-4C7EABDC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92B09-535E-6890-5383-AE4AD0A64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85496-38F4-F3F9-A038-4758596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E664-A156-7DF0-A4ED-B15B5074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5AD94-2888-94A4-74B5-68472ED7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16260-E636-2255-39D6-9A86A04E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2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61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3A47-18C2-CF66-28E6-830EBB19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77C3E-A3AE-E902-F24E-7FAD68E84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D827C-1843-5E0D-1FC5-5EFF65F2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D15E-9077-DA89-A4C3-999A7637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14D10-77DC-CBED-BB64-5848701B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1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BB29-1859-A80E-3DFC-1BD51C13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A635-F6DA-D5F8-A3AD-C3567ADA2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E4AC-175B-1C0A-0198-74407A05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CA87-1FD1-2315-4BC6-1E4F94EE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36DC8-65B6-49F0-C1C1-78B91BCB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AEA-6E1E-93B3-0574-2F15A0D0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CBFA-7CFD-7635-8AD6-36584E2F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177D4-E2E5-95CB-2B99-AC088A3B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960F8-E2D6-7EBE-3973-05D2D5E4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34EEB-1C4B-568A-41F7-62291DA3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4B3A8-8EBF-F48D-F746-5C17A691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C948-5E1C-74A3-96EA-2D6684DE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C51F-E86E-023F-A329-36F19232C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38E64-C65D-20CC-A07F-EDBB2FCA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B484-B0AE-8EEF-F0C2-700A85E6D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0E033-A4DD-F5C9-B891-B45367E28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03ABD-AFEA-A381-B95A-535ACED2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1E425-17B7-C17B-BEB0-AF1AFF08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04124-08FF-D47A-BBF2-17C17F32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307D-EE48-A858-91F3-6478F627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23140-2783-6F25-0D86-B1F9A49B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1ADD4-1C32-D5FF-B7AB-727A539A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FF924-06FE-A2A9-7BEF-77AF9EC0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BBEC9E-CB1B-F2EB-AE6E-50F88230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8A7C9-7CB2-6BDE-7C94-022A92C8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C325-45C7-62B4-1378-566E90A6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4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82D0-772B-3E98-7A1F-E1814544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29D8-48A4-1EE9-8D9B-3C822116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4D3F3-D614-C6F1-E34F-2ECC24329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1EAD6-673B-7DE5-68E1-362BAAB3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6F333-CD74-5EA2-CD00-359646A4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F76A3-8161-703B-7C93-B31EF485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B07B-86D1-9BFA-2F7C-439FA5A3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7C08A-B155-0BEC-8574-8CA299F1B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28A70-F9D9-7CC7-A386-50565B7A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9F99C-A503-F7F4-92A7-9AA891B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9623E-C41C-73D4-9B37-A89F2ABA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1B18-DDD5-DEC2-FD0F-365F5984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59B88-6EF9-3DEE-B683-FA82E8A1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D0F51-7F3A-099E-18D5-E39247B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D2EB-704D-6BAE-F68E-0E3D11ED1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502B6-368E-3040-879A-8C422BC0374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2B43-4CA4-8D7F-1997-28F36FF48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86F20-9F12-CE40-13A7-EE5AC7CE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4AA5-10DA-DD46-A282-4F23BFA9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9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emf"/><Relationship Id="rId7" Type="http://schemas.openxmlformats.org/officeDocument/2006/relationships/image" Target="../media/image20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11" Type="http://schemas.openxmlformats.org/officeDocument/2006/relationships/image" Target="../media/image130.png"/><Relationship Id="rId5" Type="http://schemas.openxmlformats.org/officeDocument/2006/relationships/image" Target="../media/image6.emf"/><Relationship Id="rId10" Type="http://schemas.openxmlformats.org/officeDocument/2006/relationships/image" Target="../media/image23.emf"/><Relationship Id="rId4" Type="http://schemas.openxmlformats.org/officeDocument/2006/relationships/image" Target="../media/image3.emf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10.png"/><Relationship Id="rId7" Type="http://schemas.openxmlformats.org/officeDocument/2006/relationships/image" Target="../media/image1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11" Type="http://schemas.openxmlformats.org/officeDocument/2006/relationships/image" Target="../media/image130.png"/><Relationship Id="rId5" Type="http://schemas.openxmlformats.org/officeDocument/2006/relationships/image" Target="../media/image3.emf"/><Relationship Id="rId10" Type="http://schemas.openxmlformats.org/officeDocument/2006/relationships/image" Target="../media/image22.emf"/><Relationship Id="rId4" Type="http://schemas.openxmlformats.org/officeDocument/2006/relationships/image" Target="../media/image5.emf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emf"/><Relationship Id="rId7" Type="http://schemas.openxmlformats.org/officeDocument/2006/relationships/image" Target="../media/image20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11" Type="http://schemas.openxmlformats.org/officeDocument/2006/relationships/image" Target="../media/image130.png"/><Relationship Id="rId5" Type="http://schemas.openxmlformats.org/officeDocument/2006/relationships/image" Target="../media/image6.emf"/><Relationship Id="rId10" Type="http://schemas.openxmlformats.org/officeDocument/2006/relationships/image" Target="../media/image25.emf"/><Relationship Id="rId4" Type="http://schemas.openxmlformats.org/officeDocument/2006/relationships/image" Target="../media/image3.emf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0.emf"/><Relationship Id="rId7" Type="http://schemas.openxmlformats.org/officeDocument/2006/relationships/image" Target="../media/image2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emf"/><Relationship Id="rId5" Type="http://schemas.openxmlformats.org/officeDocument/2006/relationships/image" Target="../media/image26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7.emf"/><Relationship Id="rId7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2.emf"/><Relationship Id="rId10" Type="http://schemas.openxmlformats.org/officeDocument/2006/relationships/image" Target="../media/image20.png"/><Relationship Id="rId4" Type="http://schemas.openxmlformats.org/officeDocument/2006/relationships/image" Target="../media/image20.emf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7.emf"/><Relationship Id="rId7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2.emf"/><Relationship Id="rId10" Type="http://schemas.openxmlformats.org/officeDocument/2006/relationships/image" Target="../media/image20.png"/><Relationship Id="rId4" Type="http://schemas.openxmlformats.org/officeDocument/2006/relationships/image" Target="../media/image20.emf"/><Relationship Id="rId9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2.emf"/><Relationship Id="rId7" Type="http://schemas.openxmlformats.org/officeDocument/2006/relationships/image" Target="../media/image2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0.emf"/><Relationship Id="rId10" Type="http://schemas.openxmlformats.org/officeDocument/2006/relationships/image" Target="../media/image27.emf"/><Relationship Id="rId4" Type="http://schemas.openxmlformats.org/officeDocument/2006/relationships/image" Target="../media/image17.emf"/><Relationship Id="rId9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2.emf"/><Relationship Id="rId7" Type="http://schemas.openxmlformats.org/officeDocument/2006/relationships/image" Target="../media/image2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0.emf"/><Relationship Id="rId10" Type="http://schemas.openxmlformats.org/officeDocument/2006/relationships/image" Target="../media/image34.emf"/><Relationship Id="rId4" Type="http://schemas.openxmlformats.org/officeDocument/2006/relationships/image" Target="../media/image17.emf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0.emf"/><Relationship Id="rId7" Type="http://schemas.openxmlformats.org/officeDocument/2006/relationships/image" Target="../media/image3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emf"/><Relationship Id="rId5" Type="http://schemas.openxmlformats.org/officeDocument/2006/relationships/image" Target="../media/image26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7.emf"/><Relationship Id="rId7" Type="http://schemas.openxmlformats.org/officeDocument/2006/relationships/image" Target="../media/image2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0.emf"/><Relationship Id="rId10" Type="http://schemas.openxmlformats.org/officeDocument/2006/relationships/image" Target="../media/image38.emf"/><Relationship Id="rId4" Type="http://schemas.openxmlformats.org/officeDocument/2006/relationships/image" Target="../media/image17.emf"/><Relationship Id="rId9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7.emf"/><Relationship Id="rId7" Type="http://schemas.openxmlformats.org/officeDocument/2006/relationships/image" Target="../media/image32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image" Target="../media/image22.emf"/><Relationship Id="rId10" Type="http://schemas.openxmlformats.org/officeDocument/2006/relationships/image" Target="../media/image37.emf"/><Relationship Id="rId4" Type="http://schemas.openxmlformats.org/officeDocument/2006/relationships/image" Target="../media/image20.emf"/><Relationship Id="rId9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36.emf"/><Relationship Id="rId7" Type="http://schemas.openxmlformats.org/officeDocument/2006/relationships/image" Target="../media/image2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0.emf"/><Relationship Id="rId10" Type="http://schemas.openxmlformats.org/officeDocument/2006/relationships/image" Target="../media/image38.emf"/><Relationship Id="rId4" Type="http://schemas.openxmlformats.org/officeDocument/2006/relationships/image" Target="../media/image17.emf"/><Relationship Id="rId9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7.emf"/><Relationship Id="rId7" Type="http://schemas.openxmlformats.org/officeDocument/2006/relationships/image" Target="../media/image37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11" Type="http://schemas.openxmlformats.org/officeDocument/2006/relationships/image" Target="../media/image38.emf"/><Relationship Id="rId5" Type="http://schemas.openxmlformats.org/officeDocument/2006/relationships/image" Target="../media/image22.emf"/><Relationship Id="rId10" Type="http://schemas.openxmlformats.org/officeDocument/2006/relationships/image" Target="../media/image35.emf"/><Relationship Id="rId4" Type="http://schemas.openxmlformats.org/officeDocument/2006/relationships/image" Target="../media/image20.emf"/><Relationship Id="rId9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0.emf"/><Relationship Id="rId7" Type="http://schemas.openxmlformats.org/officeDocument/2006/relationships/image" Target="../media/image37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5.emf"/><Relationship Id="rId4" Type="http://schemas.openxmlformats.org/officeDocument/2006/relationships/image" Target="../media/image22.emf"/><Relationship Id="rId9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40.emf"/><Relationship Id="rId5" Type="http://schemas.openxmlformats.org/officeDocument/2006/relationships/image" Target="../media/image38.emf"/><Relationship Id="rId10" Type="http://schemas.openxmlformats.org/officeDocument/2006/relationships/image" Target="../media/image39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5" Type="http://schemas.openxmlformats.org/officeDocument/2006/relationships/image" Target="../media/image38.emf"/><Relationship Id="rId10" Type="http://schemas.openxmlformats.org/officeDocument/2006/relationships/image" Target="../media/image40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image" Target="../media/image32.png"/><Relationship Id="rId4" Type="http://schemas.openxmlformats.org/officeDocument/2006/relationships/image" Target="../media/image32.emf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image" Target="../media/image4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35.png"/><Relationship Id="rId5" Type="http://schemas.openxmlformats.org/officeDocument/2006/relationships/image" Target="../media/image32.emf"/><Relationship Id="rId10" Type="http://schemas.openxmlformats.org/officeDocument/2006/relationships/image" Target="../media/image22.emf"/><Relationship Id="rId4" Type="http://schemas.openxmlformats.org/officeDocument/2006/relationships/image" Target="../media/image36.emf"/><Relationship Id="rId9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40.emf"/><Relationship Id="rId5" Type="http://schemas.openxmlformats.org/officeDocument/2006/relationships/image" Target="../media/image38.emf"/><Relationship Id="rId10" Type="http://schemas.openxmlformats.org/officeDocument/2006/relationships/image" Target="../media/image31.png"/><Relationship Id="rId4" Type="http://schemas.openxmlformats.org/officeDocument/2006/relationships/image" Target="../media/image32.emf"/><Relationship Id="rId9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49.png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44.emf"/><Relationship Id="rId17" Type="http://schemas.openxmlformats.org/officeDocument/2006/relationships/image" Target="../media/image47.emf"/><Relationship Id="rId2" Type="http://schemas.openxmlformats.org/officeDocument/2006/relationships/image" Target="../media/image35.emf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43.emf"/><Relationship Id="rId5" Type="http://schemas.openxmlformats.org/officeDocument/2006/relationships/image" Target="../media/image38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Relationship Id="rId1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49.emf"/><Relationship Id="rId18" Type="http://schemas.openxmlformats.org/officeDocument/2006/relationships/image" Target="../media/image50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47.emf"/><Relationship Id="rId17" Type="http://schemas.openxmlformats.org/officeDocument/2006/relationships/image" Target="../media/image40.emf"/><Relationship Id="rId2" Type="http://schemas.openxmlformats.org/officeDocument/2006/relationships/image" Target="../media/image35.emf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48.emf"/><Relationship Id="rId5" Type="http://schemas.openxmlformats.org/officeDocument/2006/relationships/image" Target="../media/image38.emf"/><Relationship Id="rId15" Type="http://schemas.openxmlformats.org/officeDocument/2006/relationships/image" Target="../media/image57.png"/><Relationship Id="rId10" Type="http://schemas.openxmlformats.org/officeDocument/2006/relationships/image" Target="../media/image43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46.emf"/><Relationship Id="rId18" Type="http://schemas.openxmlformats.org/officeDocument/2006/relationships/image" Target="../media/image44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60.png"/><Relationship Id="rId17" Type="http://schemas.openxmlformats.org/officeDocument/2006/relationships/image" Target="../media/image49.emf"/><Relationship Id="rId2" Type="http://schemas.openxmlformats.org/officeDocument/2006/relationships/image" Target="../media/image35.emf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59.png"/><Relationship Id="rId5" Type="http://schemas.openxmlformats.org/officeDocument/2006/relationships/image" Target="../media/image38.emf"/><Relationship Id="rId15" Type="http://schemas.openxmlformats.org/officeDocument/2006/relationships/image" Target="../media/image47.emf"/><Relationship Id="rId10" Type="http://schemas.openxmlformats.org/officeDocument/2006/relationships/image" Target="../media/image43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Relationship Id="rId1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46.emf"/><Relationship Id="rId18" Type="http://schemas.openxmlformats.org/officeDocument/2006/relationships/image" Target="../media/image49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image" Target="../media/image60.png"/><Relationship Id="rId17" Type="http://schemas.openxmlformats.org/officeDocument/2006/relationships/image" Target="../media/image47.emf"/><Relationship Id="rId2" Type="http://schemas.openxmlformats.org/officeDocument/2006/relationships/image" Target="../media/image52.emf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63.png"/><Relationship Id="rId5" Type="http://schemas.openxmlformats.org/officeDocument/2006/relationships/image" Target="../media/image32.emf"/><Relationship Id="rId15" Type="http://schemas.openxmlformats.org/officeDocument/2006/relationships/image" Target="../media/image43.emf"/><Relationship Id="rId10" Type="http://schemas.openxmlformats.org/officeDocument/2006/relationships/image" Target="../media/image22.emf"/><Relationship Id="rId19" Type="http://schemas.openxmlformats.org/officeDocument/2006/relationships/image" Target="../media/image44.emf"/><Relationship Id="rId4" Type="http://schemas.openxmlformats.org/officeDocument/2006/relationships/image" Target="../media/image36.emf"/><Relationship Id="rId9" Type="http://schemas.openxmlformats.org/officeDocument/2006/relationships/image" Target="../media/image20.emf"/><Relationship Id="rId1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60.png"/><Relationship Id="rId18" Type="http://schemas.openxmlformats.org/officeDocument/2006/relationships/image" Target="../media/image47.emf"/><Relationship Id="rId3" Type="http://schemas.openxmlformats.org/officeDocument/2006/relationships/image" Target="../media/image52.emf"/><Relationship Id="rId7" Type="http://schemas.openxmlformats.org/officeDocument/2006/relationships/image" Target="../media/image38.emf"/><Relationship Id="rId12" Type="http://schemas.openxmlformats.org/officeDocument/2006/relationships/image" Target="../media/image63.png"/><Relationship Id="rId17" Type="http://schemas.openxmlformats.org/officeDocument/2006/relationships/image" Target="../media/image48.emf"/><Relationship Id="rId2" Type="http://schemas.openxmlformats.org/officeDocument/2006/relationships/image" Target="../media/image53.emf"/><Relationship Id="rId16" Type="http://schemas.openxmlformats.org/officeDocument/2006/relationships/image" Target="../media/image43.emf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emf"/><Relationship Id="rId11" Type="http://schemas.openxmlformats.org/officeDocument/2006/relationships/image" Target="../media/image22.emf"/><Relationship Id="rId5" Type="http://schemas.openxmlformats.org/officeDocument/2006/relationships/image" Target="../media/image36.emf"/><Relationship Id="rId15" Type="http://schemas.openxmlformats.org/officeDocument/2006/relationships/image" Target="../media/image64.png"/><Relationship Id="rId10" Type="http://schemas.openxmlformats.org/officeDocument/2006/relationships/image" Target="../media/image20.emf"/><Relationship Id="rId19" Type="http://schemas.openxmlformats.org/officeDocument/2006/relationships/image" Target="../media/image49.emf"/><Relationship Id="rId4" Type="http://schemas.openxmlformats.org/officeDocument/2006/relationships/image" Target="../media/image35.emf"/><Relationship Id="rId9" Type="http://schemas.openxmlformats.org/officeDocument/2006/relationships/image" Target="../media/image17.emf"/><Relationship Id="rId1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60.png"/><Relationship Id="rId18" Type="http://schemas.openxmlformats.org/officeDocument/2006/relationships/image" Target="../media/image54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image" Target="../media/image35.emf"/><Relationship Id="rId16" Type="http://schemas.openxmlformats.org/officeDocument/2006/relationships/image" Target="../media/image66.png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52.emf"/><Relationship Id="rId5" Type="http://schemas.openxmlformats.org/officeDocument/2006/relationships/image" Target="../media/image38.emf"/><Relationship Id="rId15" Type="http://schemas.openxmlformats.org/officeDocument/2006/relationships/image" Target="../media/image64.png"/><Relationship Id="rId10" Type="http://schemas.openxmlformats.org/officeDocument/2006/relationships/image" Target="../media/image53.emf"/><Relationship Id="rId19" Type="http://schemas.openxmlformats.org/officeDocument/2006/relationships/image" Target="../media/image55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Relationship Id="rId1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image" Target="../media/image52.emf"/><Relationship Id="rId17" Type="http://schemas.openxmlformats.org/officeDocument/2006/relationships/image" Target="../media/image66.png"/><Relationship Id="rId2" Type="http://schemas.openxmlformats.org/officeDocument/2006/relationships/image" Target="../media/image56.emf"/><Relationship Id="rId16" Type="http://schemas.openxmlformats.org/officeDocument/2006/relationships/image" Target="../media/image64.png"/><Relationship Id="rId20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53.emf"/><Relationship Id="rId5" Type="http://schemas.openxmlformats.org/officeDocument/2006/relationships/image" Target="../media/image32.emf"/><Relationship Id="rId15" Type="http://schemas.openxmlformats.org/officeDocument/2006/relationships/image" Target="../media/image46.emf"/><Relationship Id="rId23" Type="http://schemas.openxmlformats.org/officeDocument/2006/relationships/image" Target="../media/image58.emf"/><Relationship Id="rId10" Type="http://schemas.openxmlformats.org/officeDocument/2006/relationships/image" Target="../media/image22.emf"/><Relationship Id="rId19" Type="http://schemas.openxmlformats.org/officeDocument/2006/relationships/image" Target="../media/image54.emf"/><Relationship Id="rId4" Type="http://schemas.openxmlformats.org/officeDocument/2006/relationships/image" Target="../media/image36.emf"/><Relationship Id="rId9" Type="http://schemas.openxmlformats.org/officeDocument/2006/relationships/image" Target="../media/image20.emf"/><Relationship Id="rId14" Type="http://schemas.openxmlformats.org/officeDocument/2006/relationships/image" Target="../media/image60.png"/><Relationship Id="rId22" Type="http://schemas.openxmlformats.org/officeDocument/2006/relationships/image" Target="../media/image5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56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image" Target="../media/image44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54.emf"/><Relationship Id="rId5" Type="http://schemas.openxmlformats.org/officeDocument/2006/relationships/image" Target="../media/image32.emf"/><Relationship Id="rId10" Type="http://schemas.openxmlformats.org/officeDocument/2006/relationships/image" Target="../media/image22.emf"/><Relationship Id="rId4" Type="http://schemas.openxmlformats.org/officeDocument/2006/relationships/image" Target="../media/image36.emf"/><Relationship Id="rId9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54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5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57.emf"/><Relationship Id="rId5" Type="http://schemas.openxmlformats.org/officeDocument/2006/relationships/image" Target="../media/image38.emf"/><Relationship Id="rId10" Type="http://schemas.openxmlformats.org/officeDocument/2006/relationships/image" Target="../media/image56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54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5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57.emf"/><Relationship Id="rId5" Type="http://schemas.openxmlformats.org/officeDocument/2006/relationships/image" Target="../media/image38.emf"/><Relationship Id="rId10" Type="http://schemas.openxmlformats.org/officeDocument/2006/relationships/image" Target="../media/image56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59.emf"/><Relationship Id="rId3" Type="http://schemas.openxmlformats.org/officeDocument/2006/relationships/image" Target="../media/image36.emf"/><Relationship Id="rId7" Type="http://schemas.openxmlformats.org/officeDocument/2006/relationships/image" Target="../media/image17.emf"/><Relationship Id="rId12" Type="http://schemas.openxmlformats.org/officeDocument/2006/relationships/image" Target="../media/image6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11" Type="http://schemas.openxmlformats.org/officeDocument/2006/relationships/image" Target="../media/image57.emf"/><Relationship Id="rId5" Type="http://schemas.openxmlformats.org/officeDocument/2006/relationships/image" Target="../media/image38.emf"/><Relationship Id="rId10" Type="http://schemas.openxmlformats.org/officeDocument/2006/relationships/image" Target="../media/image56.emf"/><Relationship Id="rId4" Type="http://schemas.openxmlformats.org/officeDocument/2006/relationships/image" Target="../media/image32.emf"/><Relationship Id="rId9" Type="http://schemas.openxmlformats.org/officeDocument/2006/relationships/image" Target="../media/image22.emf"/><Relationship Id="rId14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5" Type="http://schemas.openxmlformats.org/officeDocument/2006/relationships/image" Target="../media/image56.emf"/><Relationship Id="rId4" Type="http://schemas.openxmlformats.org/officeDocument/2006/relationships/image" Target="../media/image75.png"/><Relationship Id="rId9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4.emf"/><Relationship Id="rId7" Type="http://schemas.openxmlformats.org/officeDocument/2006/relationships/image" Target="../media/image57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5" Type="http://schemas.openxmlformats.org/officeDocument/2006/relationships/image" Target="../media/image56.emf"/><Relationship Id="rId4" Type="http://schemas.openxmlformats.org/officeDocument/2006/relationships/image" Target="../media/image77.png"/><Relationship Id="rId9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6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5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64.emf"/><Relationship Id="rId5" Type="http://schemas.openxmlformats.org/officeDocument/2006/relationships/image" Target="../media/image56.emf"/><Relationship Id="rId15" Type="http://schemas.openxmlformats.org/officeDocument/2006/relationships/image" Target="../media/image68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0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9.emf"/><Relationship Id="rId2" Type="http://schemas.openxmlformats.org/officeDocument/2006/relationships/image" Target="../media/image62.emf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65.emf"/><Relationship Id="rId5" Type="http://schemas.openxmlformats.org/officeDocument/2006/relationships/image" Target="../media/image56.emf"/><Relationship Id="rId15" Type="http://schemas.openxmlformats.org/officeDocument/2006/relationships/image" Target="../media/image66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7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0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9.emf"/><Relationship Id="rId17" Type="http://schemas.openxmlformats.org/officeDocument/2006/relationships/image" Target="../media/image71.emf"/><Relationship Id="rId2" Type="http://schemas.openxmlformats.org/officeDocument/2006/relationships/image" Target="../media/image62.emf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65.emf"/><Relationship Id="rId5" Type="http://schemas.openxmlformats.org/officeDocument/2006/relationships/image" Target="../media/image56.emf"/><Relationship Id="rId15" Type="http://schemas.openxmlformats.org/officeDocument/2006/relationships/image" Target="../media/image72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9.emf"/><Relationship Id="rId3" Type="http://schemas.openxmlformats.org/officeDocument/2006/relationships/image" Target="../media/image62.emf"/><Relationship Id="rId7" Type="http://schemas.openxmlformats.org/officeDocument/2006/relationships/image" Target="../media/image38.emf"/><Relationship Id="rId12" Type="http://schemas.openxmlformats.org/officeDocument/2006/relationships/image" Target="../media/image65.emf"/><Relationship Id="rId2" Type="http://schemas.openxmlformats.org/officeDocument/2006/relationships/image" Target="../media/image71.emf"/><Relationship Id="rId16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emf"/><Relationship Id="rId11" Type="http://schemas.openxmlformats.org/officeDocument/2006/relationships/image" Target="../media/image54.emf"/><Relationship Id="rId5" Type="http://schemas.openxmlformats.org/officeDocument/2006/relationships/image" Target="../media/image61.emf"/><Relationship Id="rId15" Type="http://schemas.openxmlformats.org/officeDocument/2006/relationships/image" Target="../media/image73.emf"/><Relationship Id="rId10" Type="http://schemas.openxmlformats.org/officeDocument/2006/relationships/image" Target="../media/image59.emf"/><Relationship Id="rId4" Type="http://schemas.openxmlformats.org/officeDocument/2006/relationships/image" Target="../media/image63.emf"/><Relationship Id="rId9" Type="http://schemas.openxmlformats.org/officeDocument/2006/relationships/image" Target="../media/image60.emf"/><Relationship Id="rId14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72.emf"/><Relationship Id="rId3" Type="http://schemas.openxmlformats.org/officeDocument/2006/relationships/image" Target="../media/image63.emf"/><Relationship Id="rId7" Type="http://schemas.openxmlformats.org/officeDocument/2006/relationships/image" Target="../media/image57.emf"/><Relationship Id="rId12" Type="http://schemas.openxmlformats.org/officeDocument/2006/relationships/image" Target="../media/image69.emf"/><Relationship Id="rId2" Type="http://schemas.openxmlformats.org/officeDocument/2006/relationships/image" Target="../media/image62.emf"/><Relationship Id="rId16" Type="http://schemas.openxmlformats.org/officeDocument/2006/relationships/image" Target="../media/image7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11" Type="http://schemas.openxmlformats.org/officeDocument/2006/relationships/image" Target="../media/image65.emf"/><Relationship Id="rId5" Type="http://schemas.openxmlformats.org/officeDocument/2006/relationships/image" Target="../media/image56.emf"/><Relationship Id="rId15" Type="http://schemas.openxmlformats.org/officeDocument/2006/relationships/image" Target="../media/image73.emf"/><Relationship Id="rId10" Type="http://schemas.openxmlformats.org/officeDocument/2006/relationships/image" Target="../media/image54.emf"/><Relationship Id="rId4" Type="http://schemas.openxmlformats.org/officeDocument/2006/relationships/image" Target="../media/image61.emf"/><Relationship Id="rId9" Type="http://schemas.openxmlformats.org/officeDocument/2006/relationships/image" Target="../media/image59.emf"/><Relationship Id="rId14" Type="http://schemas.openxmlformats.org/officeDocument/2006/relationships/image" Target="../media/image6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60.emf"/><Relationship Id="rId3" Type="http://schemas.openxmlformats.org/officeDocument/2006/relationships/image" Target="../media/image38.emf"/><Relationship Id="rId7" Type="http://schemas.openxmlformats.org/officeDocument/2006/relationships/image" Target="../media/image90.png"/><Relationship Id="rId12" Type="http://schemas.openxmlformats.org/officeDocument/2006/relationships/image" Target="../media/image5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emf"/><Relationship Id="rId11" Type="http://schemas.openxmlformats.org/officeDocument/2006/relationships/image" Target="../media/image56.emf"/><Relationship Id="rId5" Type="http://schemas.openxmlformats.org/officeDocument/2006/relationships/image" Target="../media/image69.emf"/><Relationship Id="rId15" Type="http://schemas.openxmlformats.org/officeDocument/2006/relationships/image" Target="../media/image54.emf"/><Relationship Id="rId10" Type="http://schemas.openxmlformats.org/officeDocument/2006/relationships/image" Target="../media/image61.emf"/><Relationship Id="rId4" Type="http://schemas.openxmlformats.org/officeDocument/2006/relationships/image" Target="../media/image71.emf"/><Relationship Id="rId9" Type="http://schemas.openxmlformats.org/officeDocument/2006/relationships/image" Target="../media/image75.emf"/><Relationship Id="rId14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emf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60.emf"/><Relationship Id="rId3" Type="http://schemas.openxmlformats.org/officeDocument/2006/relationships/image" Target="../media/image38.emf"/><Relationship Id="rId7" Type="http://schemas.openxmlformats.org/officeDocument/2006/relationships/image" Target="../media/image93.png"/><Relationship Id="rId12" Type="http://schemas.openxmlformats.org/officeDocument/2006/relationships/image" Target="../media/image57.emf"/><Relationship Id="rId2" Type="http://schemas.openxmlformats.org/officeDocument/2006/relationships/image" Target="../media/image73.emf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emf"/><Relationship Id="rId11" Type="http://schemas.openxmlformats.org/officeDocument/2006/relationships/image" Target="../media/image56.emf"/><Relationship Id="rId5" Type="http://schemas.openxmlformats.org/officeDocument/2006/relationships/image" Target="../media/image69.emf"/><Relationship Id="rId15" Type="http://schemas.openxmlformats.org/officeDocument/2006/relationships/image" Target="../media/image54.emf"/><Relationship Id="rId10" Type="http://schemas.openxmlformats.org/officeDocument/2006/relationships/image" Target="../media/image61.emf"/><Relationship Id="rId4" Type="http://schemas.openxmlformats.org/officeDocument/2006/relationships/image" Target="../media/image71.emf"/><Relationship Id="rId9" Type="http://schemas.openxmlformats.org/officeDocument/2006/relationships/image" Target="../media/image75.emf"/><Relationship Id="rId14" Type="http://schemas.openxmlformats.org/officeDocument/2006/relationships/image" Target="../media/image5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54.emf"/><Relationship Id="rId3" Type="http://schemas.openxmlformats.org/officeDocument/2006/relationships/image" Target="../media/image96.png"/><Relationship Id="rId7" Type="http://schemas.openxmlformats.org/officeDocument/2006/relationships/image" Target="../media/image69.emf"/><Relationship Id="rId12" Type="http://schemas.openxmlformats.org/officeDocument/2006/relationships/image" Target="../media/image59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emf"/><Relationship Id="rId11" Type="http://schemas.openxmlformats.org/officeDocument/2006/relationships/image" Target="../media/image60.emf"/><Relationship Id="rId5" Type="http://schemas.openxmlformats.org/officeDocument/2006/relationships/image" Target="../media/image38.emf"/><Relationship Id="rId10" Type="http://schemas.openxmlformats.org/officeDocument/2006/relationships/image" Target="../media/image57.emf"/><Relationship Id="rId4" Type="http://schemas.openxmlformats.org/officeDocument/2006/relationships/image" Target="../media/image73.emf"/><Relationship Id="rId9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5.e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5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6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22 (11/27)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108D775-0962-EA41-8BC7-BDAD26E25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215318"/>
                  </p:ext>
                </p:extLst>
              </p:nvPr>
            </p:nvGraphicFramePr>
            <p:xfrm>
              <a:off x="465585" y="4243221"/>
              <a:ext cx="11260828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60828">
                      <a:extLst>
                        <a:ext uri="{9D8B030D-6E8A-4147-A177-3AD203B41FA5}">
                          <a16:colId xmlns:a16="http://schemas.microsoft.com/office/drawing/2014/main" val="2692926107"/>
                        </a:ext>
                      </a:extLst>
                    </a:gridCol>
                  </a:tblGrid>
                  <a:tr h="5135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cap="small" dirty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</a:rPr>
                            <a:t>APPROXIMATE MESSAGE PASSING: DERIVATION AND OPTIMALITY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600" b="0" dirty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 SYNCHRONIZATION</a:t>
                          </a:r>
                          <a:endParaRPr lang="en-US" sz="3600" b="0" cap="small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5692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108D775-0962-EA41-8BC7-BDAD26E25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215318"/>
                  </p:ext>
                </p:extLst>
              </p:nvPr>
            </p:nvGraphicFramePr>
            <p:xfrm>
              <a:off x="465585" y="4243221"/>
              <a:ext cx="11260828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60828">
                      <a:extLst>
                        <a:ext uri="{9D8B030D-6E8A-4147-A177-3AD203B41FA5}">
                          <a16:colId xmlns:a16="http://schemas.microsoft.com/office/drawing/2014/main" val="2692926107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3793" b="-287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56929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Compatibility functions: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Belief propagation update rules: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91" y="1509148"/>
            <a:ext cx="3182676" cy="894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98" y="1831927"/>
            <a:ext cx="657035" cy="373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89106-7EED-7C37-1D5F-C639D1238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517" y="3459501"/>
            <a:ext cx="4319547" cy="40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116" y="3087270"/>
            <a:ext cx="2015062" cy="1024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CCFA8-C7D5-816C-6161-62EB8BCA1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5722" y="5044953"/>
            <a:ext cx="7593813" cy="1017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2083B9-1D3A-D482-6521-9EC7CB7521C8}"/>
                  </a:ext>
                </a:extLst>
              </p:cNvPr>
              <p:cNvSpPr txBox="1"/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note: every entry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2083B9-1D3A-D482-6521-9EC7CB752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blipFill>
                <a:blip r:embed="rId11"/>
                <a:stretch>
                  <a:fillRect l="-5759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43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064FE-DE7B-6C97-7F34-A4E1E0CB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21" y="5051766"/>
            <a:ext cx="8038777" cy="1023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Compatibility functions: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Belief propagation update rules: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3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291" y="1509148"/>
            <a:ext cx="3182676" cy="894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498" y="1831927"/>
            <a:ext cx="657035" cy="373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89106-7EED-7C37-1D5F-C639D1238D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517" y="3459501"/>
            <a:ext cx="4319547" cy="40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8116" y="3087270"/>
            <a:ext cx="2015062" cy="1024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08088E-A67B-BF93-3669-7D83E5523110}"/>
                  </a:ext>
                </a:extLst>
              </p:cNvPr>
              <p:cNvSpPr txBox="1"/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note: every entry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08088E-A67B-BF93-3669-7D83E552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blipFill>
                <a:blip r:embed="rId11"/>
                <a:stretch>
                  <a:fillRect l="-5759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2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Compatibility functions: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Belief propagation update rules: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2"/>
                <a:stretch>
                  <a:fillRect l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91" y="1509148"/>
            <a:ext cx="3182676" cy="894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98" y="1831927"/>
            <a:ext cx="657035" cy="373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89106-7EED-7C37-1D5F-C639D1238D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1517" y="3459501"/>
            <a:ext cx="4319547" cy="40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8116" y="3087270"/>
            <a:ext cx="2015062" cy="1024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427F0-85E4-2A10-038B-EB92E91EB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9378" y="5051766"/>
            <a:ext cx="7543800" cy="1010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1EB7C-507F-EC73-067B-60EE903D803D}"/>
                  </a:ext>
                </a:extLst>
              </p:cNvPr>
              <p:cNvSpPr txBox="1"/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note: every entry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accent3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accent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91EB7C-507F-EC73-067B-60EE903D8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76" y="2904819"/>
                <a:ext cx="2413412" cy="1389804"/>
              </a:xfrm>
              <a:prstGeom prst="rect">
                <a:avLst/>
              </a:prstGeom>
              <a:blipFill>
                <a:blip r:embed="rId11"/>
                <a:stretch>
                  <a:fillRect l="-5759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52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427F0-85E4-2A10-038B-EB92E91EB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1509148"/>
            <a:ext cx="7543800" cy="1010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113" y="3653103"/>
            <a:ext cx="4831773" cy="6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27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113" y="3653103"/>
            <a:ext cx="4831773" cy="633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52CE6-F267-6473-1635-089F5AE6D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00" y="1504119"/>
            <a:ext cx="7543800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2" y="3653103"/>
            <a:ext cx="4831773" cy="6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ED864-0BDC-5E6E-DE58-F2486CCF99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842"/>
          <a:stretch/>
        </p:blipFill>
        <p:spPr>
          <a:xfrm>
            <a:off x="467823" y="4546382"/>
            <a:ext cx="4416694" cy="1246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8BFEAA-843A-D3A8-6892-685E0B91F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407" y="3402294"/>
            <a:ext cx="4135422" cy="101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/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E41964-C50B-50FA-7828-B08479EDAD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4100" y="1504119"/>
            <a:ext cx="7543800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7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A144D-E3B9-4499-0B5C-9DF7E3F6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504119"/>
            <a:ext cx="7543800" cy="1015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22" y="3653103"/>
            <a:ext cx="4831773" cy="6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ED864-0BDC-5E6E-DE58-F2486CCF9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22" y="4546382"/>
            <a:ext cx="11279125" cy="1246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E16BF-42A9-BDE3-5F27-6FBEFCB7A3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299595" y="5657850"/>
            <a:ext cx="6002406" cy="88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8BFEAA-843A-D3A8-6892-685E0B91F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407" y="3402294"/>
            <a:ext cx="4135422" cy="101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/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33C5279-9A45-C90D-F250-A79DD718F3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52" r="94379"/>
          <a:stretch/>
        </p:blipFill>
        <p:spPr>
          <a:xfrm>
            <a:off x="4942091" y="5792969"/>
            <a:ext cx="357504" cy="7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CF7BFA-D7DB-0F55-BCCC-D4981A80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9148"/>
            <a:ext cx="11704320" cy="51386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marginal probabilities, can equivalently parametrize in terms of marginal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expectations: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8F2C2-290A-B619-5F2F-274BB1CD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001"/>
          <a:stretch/>
        </p:blipFill>
        <p:spPr>
          <a:xfrm>
            <a:off x="2324100" y="1504119"/>
            <a:ext cx="3092852" cy="1015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A144D-E3B9-4499-0B5C-9DF7E3F6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9" r="-1"/>
          <a:stretch/>
        </p:blipFill>
        <p:spPr>
          <a:xfrm>
            <a:off x="5416952" y="1504119"/>
            <a:ext cx="4450948" cy="1015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22" y="3653103"/>
            <a:ext cx="4831773" cy="633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ED864-0BDC-5E6E-DE58-F2486CCF9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22" y="4546382"/>
            <a:ext cx="11279125" cy="1246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E16BF-42A9-BDE3-5F27-6FBEFCB7A3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299595" y="5657850"/>
            <a:ext cx="6002406" cy="889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8BFEAA-843A-D3A8-6892-685E0B91F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407" y="3402294"/>
            <a:ext cx="4135422" cy="101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/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633946-D6CA-0C4F-9B6C-9629A41E5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85" y="3653103"/>
                <a:ext cx="68800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33C5279-9A45-C90D-F250-A79DD718F3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52" r="94379"/>
          <a:stretch/>
        </p:blipFill>
        <p:spPr>
          <a:xfrm>
            <a:off x="4942091" y="5792969"/>
            <a:ext cx="357504" cy="7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BC3DA10-69D4-A3D3-F0A6-6FDDB0EA7083}"/>
              </a:ext>
            </a:extLst>
          </p:cNvPr>
          <p:cNvGrpSpPr/>
          <p:nvPr/>
        </p:nvGrpSpPr>
        <p:grpSpPr>
          <a:xfrm>
            <a:off x="2515235" y="4389918"/>
            <a:ext cx="3707130" cy="835170"/>
            <a:chOff x="2515235" y="4389918"/>
            <a:chExt cx="3707130" cy="83517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D205F5-C270-3B29-756B-2FB36153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35" y="4389918"/>
              <a:ext cx="3707130" cy="8351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35C81D-45F0-6850-D753-EF89241E3B34}"/>
                </a:ext>
              </a:extLst>
            </p:cNvPr>
            <p:cNvSpPr/>
            <p:nvPr/>
          </p:nvSpPr>
          <p:spPr>
            <a:xfrm>
              <a:off x="3464559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836F823-D7FE-B942-161F-9930AA2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9" r="3408"/>
          <a:stretch/>
        </p:blipFill>
        <p:spPr>
          <a:xfrm>
            <a:off x="3464559" y="4358451"/>
            <a:ext cx="2631440" cy="835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CA30A4-5E3D-DEE8-0C4D-ABC2A8A1D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7"/>
          <a:stretch/>
        </p:blipFill>
        <p:spPr>
          <a:xfrm>
            <a:off x="1696720" y="2814596"/>
            <a:ext cx="9928360" cy="1482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6D326-C093-7765-04D0-E8B2656779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368925" y="1414751"/>
            <a:ext cx="6002406" cy="889833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F5A1DE-8DE1-BAD3-F9CD-26688B5CC12A}"/>
              </a:ext>
            </a:extLst>
          </p:cNvPr>
          <p:cNvSpPr/>
          <p:nvPr/>
        </p:nvSpPr>
        <p:spPr>
          <a:xfrm>
            <a:off x="2072640" y="3609815"/>
            <a:ext cx="4592320" cy="721633"/>
          </a:xfrm>
          <a:prstGeom prst="roundRect">
            <a:avLst/>
          </a:prstGeom>
          <a:noFill/>
          <a:ln w="38100">
            <a:solidFill>
              <a:srgbClr val="F79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60AD08-3998-B913-3D36-A35C711210C1}"/>
              </a:ext>
            </a:extLst>
          </p:cNvPr>
          <p:cNvSpPr/>
          <p:nvPr/>
        </p:nvSpPr>
        <p:spPr>
          <a:xfrm>
            <a:off x="7063240" y="3609815"/>
            <a:ext cx="4592320" cy="721633"/>
          </a:xfrm>
          <a:prstGeom prst="roundRect">
            <a:avLst/>
          </a:prstGeom>
          <a:noFill/>
          <a:ln w="38100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6F992-7791-2017-76F2-4680FC395039}"/>
              </a:ext>
            </a:extLst>
          </p:cNvPr>
          <p:cNvGrpSpPr/>
          <p:nvPr/>
        </p:nvGrpSpPr>
        <p:grpSpPr>
          <a:xfrm>
            <a:off x="7434101" y="4389918"/>
            <a:ext cx="3937230" cy="835170"/>
            <a:chOff x="7434101" y="4389918"/>
            <a:chExt cx="3937230" cy="83517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CD7590-264C-02B9-5258-77FB8689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4101" y="4389918"/>
              <a:ext cx="3937230" cy="83517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9BA6B1-BDF7-BEA4-2C6D-1FA6B9D960D0}"/>
                </a:ext>
              </a:extLst>
            </p:cNvPr>
            <p:cNvSpPr/>
            <p:nvPr/>
          </p:nvSpPr>
          <p:spPr>
            <a:xfrm>
              <a:off x="8595360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C2A787E-5A82-AC18-E89D-2FEC80D16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9" r="3408"/>
          <a:stretch/>
        </p:blipFill>
        <p:spPr>
          <a:xfrm>
            <a:off x="8595360" y="4359438"/>
            <a:ext cx="2631440" cy="8351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985"/>
          <a:stretch/>
        </p:blipFill>
        <p:spPr>
          <a:xfrm>
            <a:off x="566919" y="2814596"/>
            <a:ext cx="1107441" cy="1482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3EB2-5C21-9442-2CEA-9A82212A69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9001"/>
          <a:stretch/>
        </p:blipFill>
        <p:spPr>
          <a:xfrm>
            <a:off x="2324100" y="1504119"/>
            <a:ext cx="3092852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BC3DA10-69D4-A3D3-F0A6-6FDDB0EA7083}"/>
              </a:ext>
            </a:extLst>
          </p:cNvPr>
          <p:cNvGrpSpPr/>
          <p:nvPr/>
        </p:nvGrpSpPr>
        <p:grpSpPr>
          <a:xfrm>
            <a:off x="2515235" y="4389918"/>
            <a:ext cx="3707130" cy="835170"/>
            <a:chOff x="2515235" y="4389918"/>
            <a:chExt cx="3707130" cy="83517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AD205F5-C270-3B29-756B-2FB36153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35" y="4389918"/>
              <a:ext cx="3707130" cy="8351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35C81D-45F0-6850-D753-EF89241E3B34}"/>
                </a:ext>
              </a:extLst>
            </p:cNvPr>
            <p:cNvSpPr/>
            <p:nvPr/>
          </p:nvSpPr>
          <p:spPr>
            <a:xfrm>
              <a:off x="3464559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FCA30A4-5E3D-DEE8-0C4D-ABC2A8A1D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7"/>
          <a:stretch/>
        </p:blipFill>
        <p:spPr>
          <a:xfrm>
            <a:off x="1696720" y="2814596"/>
            <a:ext cx="9928360" cy="1482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6D326-C093-7765-04D0-E8B2656779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1" t="-11240"/>
          <a:stretch/>
        </p:blipFill>
        <p:spPr>
          <a:xfrm>
            <a:off x="5368925" y="1414751"/>
            <a:ext cx="6002406" cy="889833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DF5A1DE-8DE1-BAD3-F9CD-26688B5CC12A}"/>
              </a:ext>
            </a:extLst>
          </p:cNvPr>
          <p:cNvSpPr/>
          <p:nvPr/>
        </p:nvSpPr>
        <p:spPr>
          <a:xfrm>
            <a:off x="2072640" y="3609815"/>
            <a:ext cx="4592320" cy="721633"/>
          </a:xfrm>
          <a:prstGeom prst="roundRect">
            <a:avLst/>
          </a:prstGeom>
          <a:noFill/>
          <a:ln w="38100">
            <a:solidFill>
              <a:srgbClr val="F79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60AD08-3998-B913-3D36-A35C711210C1}"/>
              </a:ext>
            </a:extLst>
          </p:cNvPr>
          <p:cNvSpPr/>
          <p:nvPr/>
        </p:nvSpPr>
        <p:spPr>
          <a:xfrm>
            <a:off x="7063240" y="3609815"/>
            <a:ext cx="4592320" cy="721633"/>
          </a:xfrm>
          <a:prstGeom prst="roundRect">
            <a:avLst/>
          </a:prstGeom>
          <a:noFill/>
          <a:ln w="38100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6F992-7791-2017-76F2-4680FC395039}"/>
              </a:ext>
            </a:extLst>
          </p:cNvPr>
          <p:cNvGrpSpPr/>
          <p:nvPr/>
        </p:nvGrpSpPr>
        <p:grpSpPr>
          <a:xfrm>
            <a:off x="7434101" y="4389918"/>
            <a:ext cx="3937230" cy="835170"/>
            <a:chOff x="7434101" y="4389918"/>
            <a:chExt cx="3937230" cy="83517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CD7590-264C-02B9-5258-77FB8689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4101" y="4389918"/>
              <a:ext cx="3937230" cy="83517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9BA6B1-BDF7-BEA4-2C6D-1FA6B9D960D0}"/>
                </a:ext>
              </a:extLst>
            </p:cNvPr>
            <p:cNvSpPr/>
            <p:nvPr/>
          </p:nvSpPr>
          <p:spPr>
            <a:xfrm>
              <a:off x="8595360" y="4389918"/>
              <a:ext cx="2631440" cy="83517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985"/>
          <a:stretch/>
        </p:blipFill>
        <p:spPr>
          <a:xfrm>
            <a:off x="566919" y="2814596"/>
            <a:ext cx="1107441" cy="14828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6DCCFD-6D0C-CA0C-4640-035115866F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305"/>
          <a:stretch/>
        </p:blipFill>
        <p:spPr>
          <a:xfrm>
            <a:off x="3895053" y="4362915"/>
            <a:ext cx="1770451" cy="830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700814-132F-E2C0-82FD-790ADCE5DB2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305"/>
          <a:stretch/>
        </p:blipFill>
        <p:spPr>
          <a:xfrm>
            <a:off x="9025855" y="4362915"/>
            <a:ext cx="1770451" cy="8304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D3D5E7F-18A6-4100-2220-6ED259D9A21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001"/>
          <a:stretch/>
        </p:blipFill>
        <p:spPr>
          <a:xfrm>
            <a:off x="2324100" y="1504119"/>
            <a:ext cx="3092852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91B1-F154-9414-BBF4-262A51DE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AE2E-4FF1-3B72-369A-4C30F18A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751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Last time, we derived a powerful heuristic,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belief propagation (BP)</a:t>
            </a:r>
            <a:r>
              <a:rPr lang="en-US" dirty="0"/>
              <a:t>, for inference. Unfortunately, </a:t>
            </a:r>
            <a:r>
              <a:rPr lang="en-US" b="1" dirty="0">
                <a:solidFill>
                  <a:schemeClr val="accent6"/>
                </a:solidFill>
              </a:rPr>
              <a:t>notoriously open how to prove rigorous, general-purpose guarantees for BP on non-acyclic graphs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Next two lectures: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approximate message passing, </a:t>
            </a:r>
            <a:r>
              <a:rPr lang="en-US" dirty="0"/>
              <a:t>a BP-inspired algorithm with </a:t>
            </a:r>
            <a:r>
              <a:rPr lang="en-US" b="1" dirty="0">
                <a:solidFill>
                  <a:schemeClr val="accent2"/>
                </a:solidFill>
              </a:rPr>
              <a:t>provable guarantees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that is </a:t>
            </a:r>
            <a:r>
              <a:rPr lang="en-US" b="1" dirty="0">
                <a:solidFill>
                  <a:schemeClr val="accent2"/>
                </a:solidFill>
              </a:rPr>
              <a:t>conjectured to be optimal for a wide range of inference problems</a:t>
            </a:r>
          </a:p>
          <a:p>
            <a:pPr marL="466725" indent="0">
              <a:buNone/>
            </a:pPr>
            <a:r>
              <a:rPr lang="en-US" dirty="0"/>
              <a:t>Broadly applicable, but for concreteness, will focus on a specific application to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denoising low-rank matrices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Warning: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today’s slides have a lot of equations, so please don’t hesitate to stop me and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1193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985"/>
          <a:stretch/>
        </p:blipFill>
        <p:spPr>
          <a:xfrm>
            <a:off x="3741512" y="1842301"/>
            <a:ext cx="1107441" cy="14828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6DCCFD-6D0C-CA0C-4640-035115866F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05"/>
          <a:stretch/>
        </p:blipFill>
        <p:spPr>
          <a:xfrm>
            <a:off x="6484974" y="2042129"/>
            <a:ext cx="2348739" cy="11016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2E4C3F-3DFF-4267-447F-1927B91773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404" r="-1976"/>
          <a:stretch/>
        </p:blipFill>
        <p:spPr>
          <a:xfrm>
            <a:off x="8914993" y="2115052"/>
            <a:ext cx="272595" cy="11548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593404-76F9-D098-AE81-C4DE868820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43" r="64583"/>
          <a:stretch/>
        </p:blipFill>
        <p:spPr>
          <a:xfrm>
            <a:off x="5296254" y="2115052"/>
            <a:ext cx="1044221" cy="1154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8B886-A1DF-F242-29C2-90A0445032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1331"/>
          <a:stretch/>
        </p:blipFill>
        <p:spPr>
          <a:xfrm>
            <a:off x="4873419" y="2115051"/>
            <a:ext cx="359593" cy="11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81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8E7046-D4EC-FACF-428B-79CF48D5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520" y="3525023"/>
            <a:ext cx="1193800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328CD0-C4D1-5B6E-5D92-972DE14AC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6470750" y="2129206"/>
            <a:ext cx="650286" cy="1124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F7065-0BF9-5252-34AA-4F2398EDB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4" r="248"/>
          <a:stretch/>
        </p:blipFill>
        <p:spPr>
          <a:xfrm>
            <a:off x="7257666" y="2122013"/>
            <a:ext cx="3022030" cy="112458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5552BB-75AD-7A0D-C618-8FDED748BA07}"/>
              </a:ext>
            </a:extLst>
          </p:cNvPr>
          <p:cNvSpPr/>
          <p:nvPr/>
        </p:nvSpPr>
        <p:spPr>
          <a:xfrm>
            <a:off x="7257666" y="2026992"/>
            <a:ext cx="3086624" cy="1305983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3FC78B-6E3B-939D-C0F5-725F4EB322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9985"/>
          <a:stretch/>
        </p:blipFill>
        <p:spPr>
          <a:xfrm>
            <a:off x="3741512" y="1842301"/>
            <a:ext cx="1107441" cy="14828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2E4C3F-3DFF-4267-447F-1927B91773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404" r="-1976"/>
          <a:stretch/>
        </p:blipFill>
        <p:spPr>
          <a:xfrm>
            <a:off x="10344290" y="2115052"/>
            <a:ext cx="272595" cy="11548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D593404-76F9-D098-AE81-C4DE868820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243" r="64583"/>
          <a:stretch/>
        </p:blipFill>
        <p:spPr>
          <a:xfrm>
            <a:off x="5296254" y="2115052"/>
            <a:ext cx="1044221" cy="1154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15D97B-B7A9-7E10-5C47-5F70AF01BB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7823520" y="3550039"/>
            <a:ext cx="426075" cy="711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8B886-A1DF-F242-29C2-90A0445032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1331"/>
          <a:stretch/>
        </p:blipFill>
        <p:spPr>
          <a:xfrm>
            <a:off x="4873419" y="2115051"/>
            <a:ext cx="359593" cy="1154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88210-E336-6639-BE38-F9ED02151B8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7823518" y="3550039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3B0D4C-C7AC-3BD9-0D60-C89528AD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520" y="3525023"/>
            <a:ext cx="1193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75" y="3305628"/>
            <a:ext cx="1036322" cy="6394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5CB2E3-69D5-879E-2987-53542BFF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485" y="1958029"/>
            <a:ext cx="11938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50EE82-7DCF-D490-D19A-379D554931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9985"/>
          <a:stretch/>
        </p:blipFill>
        <p:spPr>
          <a:xfrm>
            <a:off x="4069775" y="1639030"/>
            <a:ext cx="1107441" cy="14828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404" r="-1976"/>
          <a:stretch/>
        </p:blipFill>
        <p:spPr>
          <a:xfrm>
            <a:off x="8537723" y="1911781"/>
            <a:ext cx="272595" cy="11548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3E6244-D7EA-83D5-4B94-83337325E3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43" r="64583"/>
          <a:stretch/>
        </p:blipFill>
        <p:spPr>
          <a:xfrm>
            <a:off x="5624517" y="1911781"/>
            <a:ext cx="1044221" cy="1154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96" r="74963" b="-1"/>
          <a:stretch/>
        </p:blipFill>
        <p:spPr>
          <a:xfrm>
            <a:off x="5156161" y="3259690"/>
            <a:ext cx="426075" cy="711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04C4B8-4373-6E68-E217-717B0F2C7B6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96" r="74963" b="-1"/>
          <a:stretch/>
        </p:blipFill>
        <p:spPr>
          <a:xfrm>
            <a:off x="5156162" y="1984579"/>
            <a:ext cx="426075" cy="7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54C68B-5EE8-EF1B-AE5B-5ABFC9B8D1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664" r="248"/>
          <a:stretch/>
        </p:blipFill>
        <p:spPr>
          <a:xfrm>
            <a:off x="5632544" y="3195515"/>
            <a:ext cx="3022030" cy="11245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5D48EC-8988-BB75-6C2C-99184A4B40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6680199" y="1978829"/>
            <a:ext cx="650286" cy="11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4" r="28333"/>
          <a:stretch/>
        </p:blipFill>
        <p:spPr>
          <a:xfrm>
            <a:off x="5632544" y="3195515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75" y="3305628"/>
            <a:ext cx="1036322" cy="6394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5CB2E3-69D5-879E-2987-53542BFF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485" y="1958029"/>
            <a:ext cx="1193800" cy="736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50EE82-7DCF-D490-D19A-379D554931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9985"/>
          <a:stretch/>
        </p:blipFill>
        <p:spPr>
          <a:xfrm>
            <a:off x="4069775" y="1639030"/>
            <a:ext cx="1107441" cy="14828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5404" r="-1976"/>
          <a:stretch/>
        </p:blipFill>
        <p:spPr>
          <a:xfrm>
            <a:off x="8537723" y="1911781"/>
            <a:ext cx="272595" cy="11548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3E6244-D7EA-83D5-4B94-83337325E3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243" r="64583"/>
          <a:stretch/>
        </p:blipFill>
        <p:spPr>
          <a:xfrm>
            <a:off x="5624517" y="1911781"/>
            <a:ext cx="1044221" cy="1154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5156161" y="3259690"/>
            <a:ext cx="426075" cy="711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04C4B8-4373-6E68-E217-717B0F2C7B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96" r="74963" b="-1"/>
          <a:stretch/>
        </p:blipFill>
        <p:spPr>
          <a:xfrm>
            <a:off x="5156162" y="1984579"/>
            <a:ext cx="426075" cy="7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54C68B-5EE8-EF1B-AE5B-5ABFC9B8D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67" r="-1353"/>
          <a:stretch/>
        </p:blipFill>
        <p:spPr>
          <a:xfrm>
            <a:off x="7581418" y="3195515"/>
            <a:ext cx="1134318" cy="11245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5D48EC-8988-BB75-6C2C-99184A4B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6680199" y="1978829"/>
            <a:ext cx="650286" cy="11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6E7F96-3EBD-E3B6-4306-1833AC4D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63" y="3179899"/>
            <a:ext cx="3007721" cy="693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64" r="28333"/>
          <a:stretch/>
        </p:blipFill>
        <p:spPr>
          <a:xfrm>
            <a:off x="4778928" y="3195515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559" y="3305628"/>
            <a:ext cx="1036322" cy="6394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5CB2E3-69D5-879E-2987-53542BFF6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869" y="1958029"/>
            <a:ext cx="1193800" cy="73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50EE82-7DCF-D490-D19A-379D554931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9985"/>
          <a:stretch/>
        </p:blipFill>
        <p:spPr>
          <a:xfrm>
            <a:off x="3216159" y="1639030"/>
            <a:ext cx="1107441" cy="14828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404" r="-1976"/>
          <a:stretch/>
        </p:blipFill>
        <p:spPr>
          <a:xfrm>
            <a:off x="7684107" y="1911781"/>
            <a:ext cx="272595" cy="11548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3E6244-D7EA-83D5-4B94-83337325E3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43" r="64583"/>
          <a:stretch/>
        </p:blipFill>
        <p:spPr>
          <a:xfrm>
            <a:off x="4770901" y="1911781"/>
            <a:ext cx="1044221" cy="1154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96" r="74963" b="-1"/>
          <a:stretch/>
        </p:blipFill>
        <p:spPr>
          <a:xfrm>
            <a:off x="4302545" y="3259690"/>
            <a:ext cx="426075" cy="7115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04C4B8-4373-6E68-E217-717B0F2C7B6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396" r="74963" b="-1"/>
          <a:stretch/>
        </p:blipFill>
        <p:spPr>
          <a:xfrm>
            <a:off x="4302546" y="1984579"/>
            <a:ext cx="426075" cy="7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5D48EC-8988-BB75-6C2C-99184A4B40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2982"/>
          <a:stretch/>
        </p:blipFill>
        <p:spPr>
          <a:xfrm>
            <a:off x="5826583" y="1978829"/>
            <a:ext cx="650286" cy="11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8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D8FDA-DA91-B7AB-A52E-85EE37AD2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1" y="1008122"/>
            <a:ext cx="3250246" cy="426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E7F96-3EBD-E3B6-4306-1833AC4DDA5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8163" y="3179899"/>
            <a:ext cx="3007721" cy="69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778928" y="3195515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559" y="3305628"/>
            <a:ext cx="1036322" cy="639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96" r="74963" b="-1"/>
          <a:stretch/>
        </p:blipFill>
        <p:spPr>
          <a:xfrm>
            <a:off x="4302545" y="3259690"/>
            <a:ext cx="426075" cy="7115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0EE7BC-9063-A894-CBA7-37BC070DA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404" r="-1976"/>
          <a:stretch/>
        </p:blipFill>
        <p:spPr>
          <a:xfrm>
            <a:off x="7684107" y="1911781"/>
            <a:ext cx="272595" cy="11548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53EB1C-22EA-A218-758C-37012EE31DF5}"/>
              </a:ext>
            </a:extLst>
          </p:cNvPr>
          <p:cNvGrpSpPr/>
          <p:nvPr/>
        </p:nvGrpSpPr>
        <p:grpSpPr>
          <a:xfrm>
            <a:off x="3216159" y="1639030"/>
            <a:ext cx="4454510" cy="1482895"/>
            <a:chOff x="3216159" y="1639030"/>
            <a:chExt cx="4454510" cy="148289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35CB2E3-69D5-879E-2987-53542BFF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6869" y="1958029"/>
              <a:ext cx="1193800" cy="7366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50EE82-7DCF-D490-D19A-379D55493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89985"/>
            <a:stretch/>
          </p:blipFill>
          <p:spPr>
            <a:xfrm>
              <a:off x="3216159" y="1639030"/>
              <a:ext cx="1107441" cy="14828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3E6244-D7EA-83D5-4B94-83337325E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243" r="64583"/>
            <a:stretch/>
          </p:blipFill>
          <p:spPr>
            <a:xfrm>
              <a:off x="4770901" y="1911781"/>
              <a:ext cx="1044221" cy="115484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204C4B8-4373-6E68-E217-717B0F2C7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396" r="74963" b="-1"/>
            <a:stretch/>
          </p:blipFill>
          <p:spPr>
            <a:xfrm>
              <a:off x="4302546" y="1984579"/>
              <a:ext cx="426075" cy="71158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05D48EC-8988-BB75-6C2C-99184A4B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r="82982"/>
            <a:stretch/>
          </p:blipFill>
          <p:spPr>
            <a:xfrm>
              <a:off x="5826583" y="1978829"/>
              <a:ext cx="650286" cy="112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74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E7F96-3EBD-E3B6-4306-1833AC4DDA5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4941" y="1700932"/>
            <a:ext cx="3007721" cy="69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405706" y="1716548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9337" y="1826661"/>
            <a:ext cx="1036322" cy="639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3929323" y="1780723"/>
            <a:ext cx="426075" cy="7115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C77017-D10C-22BE-82E8-A155CBF08A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7191059" y="2520619"/>
            <a:ext cx="1948875" cy="74930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A53FB7-59F7-065F-3DBC-BB7B0347EF7F}"/>
              </a:ext>
            </a:extLst>
          </p:cNvPr>
          <p:cNvSpPr/>
          <p:nvPr/>
        </p:nvSpPr>
        <p:spPr>
          <a:xfrm>
            <a:off x="6341792" y="1634482"/>
            <a:ext cx="3145186" cy="837421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2B1F8B-6FC8-5163-8F0E-041162B4F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6688835" y="2602430"/>
            <a:ext cx="426075" cy="7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7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0F106C-B920-539B-6DFD-C0ECB0AD39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FF272D-A813-0F44-F8BF-2CE447DBF7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FB84E9-A009-1BC0-E65E-3D9ACA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C77017-D10C-22BE-82E8-A155CBF08A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0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26368"/>
                <a:ext cx="11704320" cy="3623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total messages, can we reduce # messages we need to track?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Attempt 1: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 of the messages out of a given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close to each other, so we could try </a:t>
                </a:r>
                <a:r>
                  <a:rPr lang="en-US" dirty="0"/>
                  <a:t>just tracking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messages, one per vertex</a:t>
                </a:r>
              </a:p>
              <a:p>
                <a:pPr marL="0" indent="0">
                  <a:buNone/>
                </a:pPr>
                <a:r>
                  <a:rPr lang="en-US" dirty="0"/>
                  <a:t>Let’s also replace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to make life easier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26368"/>
                <a:ext cx="11704320" cy="3623275"/>
              </a:xfrm>
              <a:blipFill>
                <a:blip r:embed="rId10"/>
                <a:stretch>
                  <a:fillRect l="-1410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6DEAF57-42FE-0734-4305-6BD16D599B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8400" y="5373996"/>
            <a:ext cx="4775200" cy="132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658729-A571-384D-8889-7E005FCBE3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7E3ED9-77F4-00B1-FE74-D8DBC236B0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DDD630-A8E8-75FD-755C-9185B8F7D1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7CD30D-0CDC-C525-9364-0333F4AF294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DF9881-F38A-212D-357F-0527FAD0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5446338"/>
            <a:ext cx="3784600" cy="1054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26369"/>
                <a:ext cx="11704320" cy="24217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total messages, can we reduce # messages we need to track?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Attempt 1: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 of the messages out of a given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close to each other, so we could try </a:t>
                </a:r>
                <a:r>
                  <a:rPr lang="en-US" dirty="0"/>
                  <a:t>just tracking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messages, one per vertex</a:t>
                </a:r>
              </a:p>
              <a:p>
                <a:pPr marL="0" indent="0">
                  <a:buNone/>
                </a:pPr>
                <a:r>
                  <a:rPr lang="en-US" dirty="0"/>
                  <a:t>Let’s also replace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</m:oMath>
                </a14:m>
                <a:r>
                  <a:rPr lang="en-US" dirty="0"/>
                  <a:t> to make life easier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26369"/>
                <a:ext cx="11704320" cy="2421780"/>
              </a:xfrm>
              <a:blipFill>
                <a:blip r:embed="rId11"/>
                <a:stretch>
                  <a:fillRect l="-1410" t="-5759" b="-4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77C426D-A65B-0734-BEEE-5007DD0F45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C6613-ACA4-36A6-1489-711437D61D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60161-938A-BC19-22D7-B6B82F47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306BA7-6204-06E0-D9B5-57F7B833D4B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38F40E-E3EF-58B6-2857-23461F12BBB1}"/>
              </a:ext>
            </a:extLst>
          </p:cNvPr>
          <p:cNvSpPr txBox="1"/>
          <p:nvPr/>
        </p:nvSpPr>
        <p:spPr>
          <a:xfrm>
            <a:off x="425056" y="6185465"/>
            <a:ext cx="3276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(not accurate enough)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CD95DF-0FCE-051A-4C11-6C0884601C47}"/>
              </a:ext>
            </a:extLst>
          </p:cNvPr>
          <p:cNvSpPr txBox="1"/>
          <p:nvPr/>
        </p:nvSpPr>
        <p:spPr>
          <a:xfrm>
            <a:off x="107035" y="5348891"/>
            <a:ext cx="3784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field approximation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/>
              </a:rPr>
              <a:t>(resembles power method)</a:t>
            </a:r>
            <a:endParaRPr kumimoji="0" lang="en-US" sz="260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B7FA3-DD7A-5526-4AD2-01946E3B1D45}"/>
              </a:ext>
            </a:extLst>
          </p:cNvPr>
          <p:cNvSpPr txBox="1"/>
          <p:nvPr/>
        </p:nvSpPr>
        <p:spPr>
          <a:xfrm>
            <a:off x="6476319" y="6262893"/>
            <a:ext cx="299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(applied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entrywise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240E95-3F1C-C4A2-FB23-B41B4A5FB010}"/>
              </a:ext>
            </a:extLst>
          </p:cNvPr>
          <p:cNvSpPr/>
          <p:nvPr/>
        </p:nvSpPr>
        <p:spPr>
          <a:xfrm>
            <a:off x="6848894" y="5588950"/>
            <a:ext cx="389393" cy="673943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A66BD-9BE9-8D05-700A-059B841C1FC3}"/>
              </a:ext>
            </a:extLst>
          </p:cNvPr>
          <p:cNvSpPr txBox="1"/>
          <p:nvPr/>
        </p:nvSpPr>
        <p:spPr>
          <a:xfrm>
            <a:off x="9867911" y="5662245"/>
            <a:ext cx="210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(vector form)</a:t>
            </a:r>
          </a:p>
        </p:txBody>
      </p:sp>
    </p:spTree>
    <p:extLst>
      <p:ext uri="{BB962C8B-B14F-4D97-AF65-F5344CB8AC3E}">
        <p14:creationId xmlns:p14="http://schemas.microsoft.com/office/powerpoint/2010/main" val="30068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SYNCHRONIZATION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76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207A0A-5124-F534-D6D9-F928A3C7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43" y="1904904"/>
            <a:ext cx="2987294" cy="830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026789"/>
                <a:ext cx="11704320" cy="2926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*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(i.e. optimally denoise highly noisy rank-1 matrix)</a:t>
                </a:r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*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Note by symmetry,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, but we can break symmetry e.g. by additionally conditioning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The algorithms we consider will naturally break symmetry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026789"/>
                <a:ext cx="11704320" cy="2926080"/>
              </a:xfrm>
              <a:blipFill>
                <a:blip r:embed="rId4"/>
                <a:stretch>
                  <a:fillRect l="-1410" t="-519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59" y="2808480"/>
            <a:ext cx="3997989" cy="1011092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67152-54DD-6510-0B68-4C2354BDE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451" y="2192055"/>
            <a:ext cx="1704841" cy="354377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C42B42B-8D58-A23D-2D11-831A66460C64}"/>
              </a:ext>
            </a:extLst>
          </p:cNvPr>
          <p:cNvSpPr txBox="1">
            <a:spLocks/>
          </p:cNvSpPr>
          <p:nvPr/>
        </p:nvSpPr>
        <p:spPr>
          <a:xfrm>
            <a:off x="243840" y="1386582"/>
            <a:ext cx="11704320" cy="292608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Powerful testbed for provable methods for variational inference:</a:t>
            </a:r>
          </a:p>
        </p:txBody>
      </p:sp>
    </p:spTree>
    <p:extLst>
      <p:ext uri="{BB962C8B-B14F-4D97-AF65-F5344CB8AC3E}">
        <p14:creationId xmlns:p14="http://schemas.microsoft.com/office/powerpoint/2010/main" val="7442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26369"/>
                <a:ext cx="11704320" cy="32698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total messages, can we reduce # messages we need to track?</a:t>
                </a:r>
              </a:p>
              <a:p>
                <a:pPr marL="0" indent="0">
                  <a:buNone/>
                </a:pPr>
                <a:endParaRPr lang="en-US" sz="2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Attempt 2: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all of the messages out of a given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are close to each other, but these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fluctuations get amplified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nontrivially after a BP iteration, leading to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crucial correction to the mean field approximation</a:t>
                </a:r>
              </a:p>
            </p:txBody>
          </p:sp>
        </mc:Choice>
        <mc:Fallback xmlns="">
          <p:sp>
            <p:nvSpPr>
              <p:cNvPr id="18" name="Content Placeholder 7">
                <a:extLst>
                  <a:ext uri="{FF2B5EF4-FFF2-40B4-BE49-F238E27FC236}">
                    <a16:creationId xmlns:a16="http://schemas.microsoft.com/office/drawing/2014/main" id="{57B4AFA5-6FC7-000C-DCAB-C1141A786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26369"/>
                <a:ext cx="11704320" cy="3269894"/>
              </a:xfrm>
              <a:blipFill>
                <a:blip r:embed="rId10"/>
                <a:stretch>
                  <a:fillRect l="-1410" t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77C426D-A65B-0734-BEEE-5007DD0F45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C6613-ACA4-36A6-1489-711437D6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60161-938A-BC19-22D7-B6B82F479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306BA7-6204-06E0-D9B5-57F7B833D4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7C426D-A65B-0734-BEEE-5007DD0F45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5C6613-ACA4-36A6-1489-711437D61D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73473" y="1826661"/>
            <a:ext cx="1036322" cy="639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60161-938A-BC19-22D7-B6B82F479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t="3396" r="74963" b="-1"/>
          <a:stretch/>
        </p:blipFill>
        <p:spPr>
          <a:xfrm>
            <a:off x="4483459" y="1780723"/>
            <a:ext cx="426075" cy="711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306BA7-6204-06E0-D9B5-57F7B833D4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2EF1F-9039-2B01-D6E3-478224F54F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6557" y="4820144"/>
            <a:ext cx="1182229" cy="7493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D3D3B76D-2EE9-BB5C-905F-9B1E696E3CF3}"/>
              </a:ext>
            </a:extLst>
          </p:cNvPr>
          <p:cNvSpPr/>
          <p:nvPr/>
        </p:nvSpPr>
        <p:spPr>
          <a:xfrm rot="16200000">
            <a:off x="4353868" y="2723368"/>
            <a:ext cx="410087" cy="35684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8192389-F227-A03C-B997-71D5D4009651}"/>
              </a:ext>
            </a:extLst>
          </p:cNvPr>
          <p:cNvSpPr/>
          <p:nvPr/>
        </p:nvSpPr>
        <p:spPr>
          <a:xfrm rot="16200000">
            <a:off x="8102324" y="3119599"/>
            <a:ext cx="410087" cy="27786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836D5-BFE7-F3BC-AC4D-7056AA70EF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2891" y="4833911"/>
            <a:ext cx="866554" cy="594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399B9D-CFFA-6A72-7CDD-549E02C9E268}"/>
                  </a:ext>
                </a:extLst>
              </p:cNvPr>
              <p:cNvSpPr txBox="1"/>
              <p:nvPr/>
            </p:nvSpPr>
            <p:spPr>
              <a:xfrm>
                <a:off x="9031213" y="4981685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399B9D-CFFA-6A72-7CDD-549E02C9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213" y="4981685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4A8C5B-F3E0-F9ED-BF87-F68F278A54C4}"/>
                  </a:ext>
                </a:extLst>
              </p:cNvPr>
              <p:cNvSpPr txBox="1"/>
              <p:nvPr/>
            </p:nvSpPr>
            <p:spPr>
              <a:xfrm>
                <a:off x="9398686" y="4981685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4A8C5B-F3E0-F9ED-BF87-F68F278A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686" y="4981685"/>
                <a:ext cx="1639167" cy="528030"/>
              </a:xfrm>
              <a:prstGeom prst="rect">
                <a:avLst/>
              </a:prstGeom>
              <a:blipFill>
                <a:blip r:embed="rId14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88D4CEC0-8EB3-6AAE-6959-608B58442B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938" r="38714"/>
          <a:stretch/>
        </p:blipFill>
        <p:spPr>
          <a:xfrm>
            <a:off x="6451601" y="3109093"/>
            <a:ext cx="457115" cy="114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3A9E4E-903A-C3B0-A1F4-12901E35BD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8246" y="3109093"/>
            <a:ext cx="3814875" cy="11416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F90023-E9AD-5D5D-0282-004B1ABE62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210" y="3165642"/>
            <a:ext cx="2881672" cy="9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0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2EF1F-9039-2B01-D6E3-478224F54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7566" y="3802917"/>
            <a:ext cx="1182229" cy="749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54AB5D-9A85-8DD8-BB4F-519512BA2B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7461" y="4177567"/>
            <a:ext cx="297179" cy="1188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AEAEE2-E8E2-CFDB-5F46-59161D2052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6348" y="3766526"/>
            <a:ext cx="2881672" cy="9409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B3C92C-9103-D039-DFB7-CE78D80AEF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8AB01C3-3798-DF55-AA11-AF09483BE731}"/>
                  </a:ext>
                </a:extLst>
              </p:cNvPr>
              <p:cNvSpPr txBox="1"/>
              <p:nvPr/>
            </p:nvSpPr>
            <p:spPr>
              <a:xfrm>
                <a:off x="9200636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8AB01C3-3798-DF55-AA11-AF09483B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636" y="1900502"/>
                <a:ext cx="1639167" cy="528030"/>
              </a:xfrm>
              <a:prstGeom prst="rect">
                <a:avLst/>
              </a:prstGeom>
              <a:blipFill>
                <a:blip r:embed="rId14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E5CA70-CBDF-DD84-DB0C-D29A417948EC}"/>
                  </a:ext>
                </a:extLst>
              </p:cNvPr>
              <p:cNvSpPr txBox="1"/>
              <p:nvPr/>
            </p:nvSpPr>
            <p:spPr>
              <a:xfrm>
                <a:off x="8839235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E5CA70-CBDF-DD84-DB0C-D29A41794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35" y="1925402"/>
                <a:ext cx="482824" cy="461665"/>
              </a:xfrm>
              <a:prstGeom prst="rect">
                <a:avLst/>
              </a:prstGeom>
              <a:blipFill>
                <a:blip r:embed="rId15"/>
                <a:stretch>
                  <a:fillRect r="-789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0F954B04-1E42-FC0E-AA78-F0804810E194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6263" y="1979950"/>
            <a:ext cx="708381" cy="48614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CCE1DA1-7F38-4C2C-4EBE-9CAE5D5403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664" r="28333"/>
          <a:stretch/>
        </p:blipFill>
        <p:spPr>
          <a:xfrm>
            <a:off x="4959842" y="1716548"/>
            <a:ext cx="1948874" cy="112458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A417E52-1542-8910-93FD-CCA957D0F71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l="20490"/>
          <a:stretch/>
        </p:blipFill>
        <p:spPr>
          <a:xfrm>
            <a:off x="6927548" y="1683560"/>
            <a:ext cx="1890978" cy="7270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0EA5B26-F7B5-5528-7604-62DA87F03E36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983370" y="1587090"/>
            <a:ext cx="618481" cy="1300396"/>
          </a:xfrm>
          <a:prstGeom prst="rect">
            <a:avLst/>
          </a:prstGeom>
          <a:solidFill>
            <a:srgbClr val="143053"/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19CEBA5-9B3D-112C-D384-AF501E68DCA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81306" y="2164517"/>
            <a:ext cx="297179" cy="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3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2EF1F-9039-2B01-D6E3-478224F54F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7566" y="3802918"/>
            <a:ext cx="1182229" cy="7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/>
              <p:nvPr/>
            </p:nvSpPr>
            <p:spPr>
              <a:xfrm>
                <a:off x="8977747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747" y="1900502"/>
                <a:ext cx="1639167" cy="528030"/>
              </a:xfrm>
              <a:prstGeom prst="rect">
                <a:avLst/>
              </a:prstGeom>
              <a:blipFill>
                <a:blip r:embed="rId11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/>
              <p:nvPr/>
            </p:nvSpPr>
            <p:spPr>
              <a:xfrm>
                <a:off x="8616346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346" y="1925402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019A808-63A4-FA24-BDE3-37854B6CF5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3759576" y="1651258"/>
            <a:ext cx="2212317" cy="11887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54AB5D-9A85-8DD8-BB4F-519512BA2B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7461" y="4177568"/>
            <a:ext cx="297179" cy="1188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AEAEE2-E8E2-CFDB-5F46-59161D2052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6348" y="3766527"/>
            <a:ext cx="2881672" cy="940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C398B-6838-1691-0BA5-EB4781C9E66B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36549" y="1732335"/>
            <a:ext cx="2518973" cy="658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C244A-25A1-1381-864D-E7719E6731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7FA815-8A91-77D0-CB12-832823A718EB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0082" y="1979950"/>
            <a:ext cx="708381" cy="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3899407-3193-B8D3-8C56-BAF19F6E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1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019A808-63A4-FA24-BDE3-37854B6CF5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4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1C4B182-265A-7E39-2E5B-4D88432C7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7566" y="3802918"/>
            <a:ext cx="1182229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BE309-EC4D-16A5-D81E-F3533E801E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7461" y="4177568"/>
            <a:ext cx="297179" cy="118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FCB56-0A4E-27AC-4BD8-F025003A48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6348" y="3766527"/>
            <a:ext cx="2881672" cy="940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17EE1-E708-EE6A-0F2B-9E9352DB48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99EF1-3F35-1845-B63C-1C56F3445F4D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95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780398-BB07-3853-31BA-53BE744F4C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8141" y="2783043"/>
            <a:ext cx="4457700" cy="812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899407-3193-B8D3-8C56-BAF19F6E4E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FE202E-D7C4-9835-D411-530CF71B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2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B2A46A-15DC-EA2C-CD9C-173A28E9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3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019A808-63A4-FA24-BDE3-37854B6CF5A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2C4AE6-4F11-936E-06F0-842B2EE6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5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1C4B182-265A-7E39-2E5B-4D88432C78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7566" y="3802918"/>
            <a:ext cx="1182229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BE309-EC4D-16A5-D81E-F3533E801E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7461" y="4177568"/>
            <a:ext cx="297179" cy="118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FCB56-0A4E-27AC-4BD8-F025003A48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6348" y="3766527"/>
            <a:ext cx="2881672" cy="940954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B119884-BE68-D4F3-5126-2D046BC19E48}"/>
              </a:ext>
            </a:extLst>
          </p:cNvPr>
          <p:cNvSpPr/>
          <p:nvPr/>
        </p:nvSpPr>
        <p:spPr>
          <a:xfrm>
            <a:off x="6366294" y="1651258"/>
            <a:ext cx="1360697" cy="853927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17EE1-E708-EE6A-0F2B-9E9352DB488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7461" y="4906609"/>
            <a:ext cx="4702176" cy="90918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2969E7-C7B1-3FA2-F1C9-8EC62A369F74}"/>
              </a:ext>
            </a:extLst>
          </p:cNvPr>
          <p:cNvSpPr/>
          <p:nvPr/>
        </p:nvSpPr>
        <p:spPr>
          <a:xfrm>
            <a:off x="5345063" y="2660931"/>
            <a:ext cx="4757831" cy="105702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8F530-F57D-7A72-2535-678559D3F7A9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046643" y="2505185"/>
            <a:ext cx="174980" cy="15574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A35D927A-23BA-7984-40F4-C332454E2149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128366-9795-6C30-A8EB-AA9B32BCEB3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8141" y="2783043"/>
            <a:ext cx="4457700" cy="812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E22991-4B0F-B344-1396-0E3F81E5CFE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2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3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E6368CD2-2850-947F-2C96-BF9B7D56E7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5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E27012C-1DBC-FC96-A251-F26CEBCFCD6D}"/>
              </a:ext>
            </a:extLst>
          </p:cNvPr>
          <p:cNvSpPr/>
          <p:nvPr/>
        </p:nvSpPr>
        <p:spPr>
          <a:xfrm>
            <a:off x="6366294" y="1651258"/>
            <a:ext cx="1360697" cy="853927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F6CD5F8-74F1-DD97-F095-BC3D692144C5}"/>
              </a:ext>
            </a:extLst>
          </p:cNvPr>
          <p:cNvSpPr/>
          <p:nvPr/>
        </p:nvSpPr>
        <p:spPr>
          <a:xfrm>
            <a:off x="5345063" y="2660931"/>
            <a:ext cx="4757831" cy="105702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76F23A-4786-B026-89BD-E9A57A36AEA4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046643" y="2505185"/>
            <a:ext cx="174980" cy="15574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/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blipFill>
                <a:blip r:embed="rId16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/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blipFill>
                <a:blip r:embed="rId17"/>
                <a:stretch>
                  <a:fillRect r="-769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12DC9220-A159-682F-6680-3E5155C28F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7728" y="4103227"/>
            <a:ext cx="5724450" cy="11853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A60468F-2D52-C418-C6C8-A1433B1D1E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04404" y="4089140"/>
            <a:ext cx="3226031" cy="116023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5C29527-F582-52D6-2E87-AF41EF1F9A5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81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D3303C-B5C7-5C0A-E8F8-0CA15971AC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89956" y="5563860"/>
            <a:ext cx="1803400" cy="1041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128366-9795-6C30-A8EB-AA9B32BCEB3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98141" y="2783043"/>
            <a:ext cx="4457700" cy="812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E22991-4B0F-B344-1396-0E3F81E5CFE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06033" y="1709223"/>
            <a:ext cx="4358001" cy="739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/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4EC026-2FE6-CA72-459D-6E048C24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802" y="1900502"/>
                <a:ext cx="1639167" cy="528030"/>
              </a:xfrm>
              <a:prstGeom prst="rect">
                <a:avLst/>
              </a:prstGeom>
              <a:blipFill>
                <a:blip r:embed="rId13"/>
                <a:stretch>
                  <a:fillRect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/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7C8136-23D4-5915-BCAF-D7B1A1266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401" y="1925402"/>
                <a:ext cx="482824" cy="461665"/>
              </a:xfrm>
              <a:prstGeom prst="rect">
                <a:avLst/>
              </a:prstGeom>
              <a:blipFill>
                <a:blip r:embed="rId14"/>
                <a:stretch>
                  <a:fillRect r="-512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E6368CD2-2850-947F-2C96-BF9B7D56E74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 r="44303"/>
          <a:stretch/>
        </p:blipFill>
        <p:spPr>
          <a:xfrm>
            <a:off x="2388660" y="1651258"/>
            <a:ext cx="2212317" cy="118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/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solidFill>
                            <a:srgbClr val="DADA71"/>
                          </a:solidFill>
                          <a:latin typeface="Cambria Math" panose="02040503050406030204" pitchFamily="18" charset="0"/>
                        </a:rPr>
                        <m:t>[                                ]</m:t>
                      </m:r>
                    </m:oMath>
                  </m:oMathPara>
                </a14:m>
                <a:endParaRPr lang="en-US" sz="4800" dirty="0">
                  <a:solidFill>
                    <a:srgbClr val="DADA7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FD3E34-4F92-3CF6-EE1E-D55BD42C4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43" y="1766521"/>
                <a:ext cx="4864449" cy="738664"/>
              </a:xfrm>
              <a:prstGeom prst="rect">
                <a:avLst/>
              </a:prstGeom>
              <a:blipFill>
                <a:blip r:embed="rId16"/>
                <a:stretch>
                  <a:fillRect l="-4688" t="-8475" r="-4688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E27012C-1DBC-FC96-A251-F26CEBCFCD6D}"/>
              </a:ext>
            </a:extLst>
          </p:cNvPr>
          <p:cNvSpPr/>
          <p:nvPr/>
        </p:nvSpPr>
        <p:spPr>
          <a:xfrm>
            <a:off x="6366294" y="1651258"/>
            <a:ext cx="1360697" cy="853927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F6CD5F8-74F1-DD97-F095-BC3D692144C5}"/>
              </a:ext>
            </a:extLst>
          </p:cNvPr>
          <p:cNvSpPr/>
          <p:nvPr/>
        </p:nvSpPr>
        <p:spPr>
          <a:xfrm>
            <a:off x="5345063" y="2660931"/>
            <a:ext cx="4757831" cy="105702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76F23A-4786-B026-89BD-E9A57A36AEA4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7046643" y="2505185"/>
            <a:ext cx="174980" cy="15574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/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800" b="0" i="1" smtClean="0">
                              <a:solidFill>
                                <a:srgbClr val="DADA7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DADA7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FC40B49-2379-CA93-00E2-A4C9D4D75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430" y="4348762"/>
                <a:ext cx="1639167" cy="528030"/>
              </a:xfrm>
              <a:prstGeom prst="rect">
                <a:avLst/>
              </a:prstGeom>
              <a:blipFill>
                <a:blip r:embed="rId17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/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ADA7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en-US" sz="2400" dirty="0">
                  <a:solidFill>
                    <a:srgbClr val="DADA7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3E2E17D-CBBB-A5A1-9581-EDE3BC06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59" y="4390915"/>
                <a:ext cx="482824" cy="461665"/>
              </a:xfrm>
              <a:prstGeom prst="rect">
                <a:avLst/>
              </a:prstGeom>
              <a:blipFill>
                <a:blip r:embed="rId18"/>
                <a:stretch>
                  <a:fillRect r="-769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363D9CF-9AD6-5C1C-5EE5-26F0B55769BA}"/>
              </a:ext>
            </a:extLst>
          </p:cNvPr>
          <p:cNvSpPr/>
          <p:nvPr/>
        </p:nvSpPr>
        <p:spPr>
          <a:xfrm>
            <a:off x="6485135" y="4018173"/>
            <a:ext cx="3470706" cy="1271181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CF1FB3F-17E0-A7BC-A530-609420AC9516}"/>
              </a:ext>
            </a:extLst>
          </p:cNvPr>
          <p:cNvSpPr/>
          <p:nvPr/>
        </p:nvSpPr>
        <p:spPr>
          <a:xfrm>
            <a:off x="7332350" y="5469747"/>
            <a:ext cx="2498085" cy="122962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75BCDA3-F5A6-D019-3BFA-D71DC19698D5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8220488" y="5289354"/>
            <a:ext cx="285157" cy="175266"/>
          </a:xfrm>
          <a:prstGeom prst="straightConnector1">
            <a:avLst/>
          </a:prstGeom>
          <a:ln w="38100">
            <a:solidFill>
              <a:srgbClr val="92D050">
                <a:alpha val="99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12DC9220-A159-682F-6680-3E5155C28F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728" y="4103227"/>
            <a:ext cx="5724450" cy="118536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A60468F-2D52-C418-C6C8-A1433B1D1E41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604404" y="4089140"/>
            <a:ext cx="3226031" cy="1160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79EBC-333B-7F77-8945-1E6BE10CA57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4797" y="1979950"/>
            <a:ext cx="708381" cy="486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46582-C13B-0BAA-49B1-9F5091DA75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3781" y="5908055"/>
            <a:ext cx="28956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9A6FE-E0F0-2F8F-15CC-092A4B042E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9994006" y="5638057"/>
            <a:ext cx="426075" cy="711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45362-7B99-C925-962B-EAA1C1A834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3112" y="5909386"/>
            <a:ext cx="289560" cy="365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53F38-E967-B701-BEC2-0B3FE3C540D8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08622" y="5972078"/>
            <a:ext cx="254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F1D77-C28E-49D7-A487-FBF27A06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417" y="2599349"/>
            <a:ext cx="289560" cy="365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2DC9220-A159-682F-6680-3E5155C28F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1518" y="2233503"/>
            <a:ext cx="5724450" cy="1185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79EBC-333B-7F77-8945-1E6BE10CA5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4651" y="2505974"/>
            <a:ext cx="708381" cy="486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D6CB22-6214-5ED3-2D47-A6BA9D5C523E}"/>
              </a:ext>
            </a:extLst>
          </p:cNvPr>
          <p:cNvSpPr txBox="1"/>
          <p:nvPr/>
        </p:nvSpPr>
        <p:spPr>
          <a:xfrm>
            <a:off x="3774239" y="3088889"/>
            <a:ext cx="299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(applied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entrywise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2FA325-4A31-72A2-EC96-7C37123AB0C6}"/>
              </a:ext>
            </a:extLst>
          </p:cNvPr>
          <p:cNvSpPr/>
          <p:nvPr/>
        </p:nvSpPr>
        <p:spPr>
          <a:xfrm>
            <a:off x="4744765" y="2496500"/>
            <a:ext cx="344973" cy="56983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A4B3B5E-D964-615D-996D-37D1BA060C4A}"/>
              </a:ext>
            </a:extLst>
          </p:cNvPr>
          <p:cNvSpPr/>
          <p:nvPr/>
        </p:nvSpPr>
        <p:spPr>
          <a:xfrm>
            <a:off x="6273950" y="2496500"/>
            <a:ext cx="783839" cy="56983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BBE62-158F-84C5-A40D-874EFBE45C72}"/>
              </a:ext>
            </a:extLst>
          </p:cNvPr>
          <p:cNvSpPr txBox="1"/>
          <p:nvPr/>
        </p:nvSpPr>
        <p:spPr>
          <a:xfrm>
            <a:off x="9028125" y="2496500"/>
            <a:ext cx="210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(vector form)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EC651F-0C9B-4328-D477-ACE4833CA2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996" r="312"/>
          <a:stretch/>
        </p:blipFill>
        <p:spPr>
          <a:xfrm>
            <a:off x="4342377" y="2561642"/>
            <a:ext cx="4385845" cy="424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4BB675-68EB-4787-69F6-76D65AB89EB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348" r="70281"/>
          <a:stretch/>
        </p:blipFill>
        <p:spPr>
          <a:xfrm>
            <a:off x="3691447" y="2188734"/>
            <a:ext cx="650930" cy="1185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4C2DEB-AB5A-5C45-377D-3F1A0ACA447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7604"/>
          <a:stretch/>
        </p:blipFill>
        <p:spPr>
          <a:xfrm>
            <a:off x="2449782" y="2561642"/>
            <a:ext cx="1264281" cy="4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SYNCHRONIZATION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CD9236-2BF4-BD6C-A9B1-A43E88EB93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76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008378"/>
                <a:ext cx="11704320" cy="2926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ea typeface="Cambria Math" panose="02040503050406030204" pitchFamily="18" charset="0"/>
                  </a:rPr>
                  <a:t>find denoiser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minimizing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Note: trivial estimator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) achieves MSE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008378"/>
                <a:ext cx="11704320" cy="2926080"/>
              </a:xfrm>
              <a:blipFill>
                <a:blip r:embed="rId3"/>
                <a:stretch>
                  <a:fillRect l="-1410" t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959" y="2808480"/>
            <a:ext cx="3997989" cy="1011092"/>
          </a:xfrm>
          <a:prstGeom prst="rect">
            <a:avLst/>
          </a:prstGeom>
          <a:effectLst/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C42B42B-8D58-A23D-2D11-831A66460C64}"/>
              </a:ext>
            </a:extLst>
          </p:cNvPr>
          <p:cNvSpPr txBox="1">
            <a:spLocks/>
          </p:cNvSpPr>
          <p:nvPr/>
        </p:nvSpPr>
        <p:spPr>
          <a:xfrm>
            <a:off x="243840" y="1386582"/>
            <a:ext cx="11704320" cy="292608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Powerful testbed for provable methods for variational inference: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C7582-39DA-4BF4-F4F5-4F8AE4BD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280" y="4615021"/>
            <a:ext cx="7945437" cy="830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06FBE-1A55-F10B-F8FB-8E0DC14D5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043" y="1904904"/>
            <a:ext cx="2987294" cy="83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2AD4A-205D-5871-56DE-A89581AC3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451" y="2192055"/>
            <a:ext cx="1704841" cy="35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F4A97-65E5-26D1-D77B-4F1401278F69}"/>
              </a:ext>
            </a:extLst>
          </p:cNvPr>
          <p:cNvSpPr txBox="1"/>
          <p:nvPr/>
        </p:nvSpPr>
        <p:spPr>
          <a:xfrm>
            <a:off x="7357028" y="1551110"/>
            <a:ext cx="301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(estimate for marginal expectation)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76DED9-94A3-9860-69A2-6EF9F5CC7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996" r="312"/>
          <a:stretch/>
        </p:blipFill>
        <p:spPr>
          <a:xfrm>
            <a:off x="4342377" y="2561642"/>
            <a:ext cx="4385845" cy="424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5C97D-4A44-120A-FF0B-83FE27940D2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348" r="70281"/>
          <a:stretch/>
        </p:blipFill>
        <p:spPr>
          <a:xfrm>
            <a:off x="3691447" y="2188734"/>
            <a:ext cx="650930" cy="11853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A40570-6912-2811-2FA8-15A125BCF4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7604"/>
          <a:stretch/>
        </p:blipFill>
        <p:spPr>
          <a:xfrm>
            <a:off x="2449782" y="2561642"/>
            <a:ext cx="1264281" cy="4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70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21FA18-8066-54F9-9938-83C9A7C80A9F}"/>
              </a:ext>
            </a:extLst>
          </p:cNvPr>
          <p:cNvGrpSpPr/>
          <p:nvPr/>
        </p:nvGrpSpPr>
        <p:grpSpPr>
          <a:xfrm>
            <a:off x="7376691" y="823604"/>
            <a:ext cx="2999012" cy="938125"/>
            <a:chOff x="3216159" y="1639030"/>
            <a:chExt cx="4740543" cy="148289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0EE7BC-9063-A894-CBA7-37BC070DA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04" r="-1976"/>
            <a:stretch/>
          </p:blipFill>
          <p:spPr>
            <a:xfrm>
              <a:off x="7684107" y="1911781"/>
              <a:ext cx="272595" cy="1154841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3EB1C-22EA-A218-758C-37012EE31DF5}"/>
                </a:ext>
              </a:extLst>
            </p:cNvPr>
            <p:cNvGrpSpPr/>
            <p:nvPr/>
          </p:nvGrpSpPr>
          <p:grpSpPr>
            <a:xfrm>
              <a:off x="3216159" y="1639030"/>
              <a:ext cx="4454510" cy="1482895"/>
              <a:chOff x="3216159" y="1639030"/>
              <a:chExt cx="4454510" cy="148289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35CB2E3-69D5-879E-2987-53542BFF6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869" y="1958029"/>
                <a:ext cx="1193800" cy="7366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950EE82-7DCF-D490-D19A-379D55493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9985"/>
              <a:stretch/>
            </p:blipFill>
            <p:spPr>
              <a:xfrm>
                <a:off x="3216159" y="1639030"/>
                <a:ext cx="1107441" cy="1482895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73E6244-D7EA-83D5-4B94-83337325E3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0243" r="64583"/>
              <a:stretch/>
            </p:blipFill>
            <p:spPr>
              <a:xfrm>
                <a:off x="4770901" y="1911781"/>
                <a:ext cx="1044221" cy="115484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04C4B8-4373-6E68-E217-717B0F2C7B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396" r="74963" b="-1"/>
              <a:stretch/>
            </p:blipFill>
            <p:spPr>
              <a:xfrm>
                <a:off x="4302546" y="1984579"/>
                <a:ext cx="426075" cy="71158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05D48EC-8988-BB75-6C2C-99184A4B40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r="82982"/>
              <a:stretch/>
            </p:blipFill>
            <p:spPr>
              <a:xfrm>
                <a:off x="5826583" y="1978829"/>
                <a:ext cx="650286" cy="112458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MESSAGE PASSING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146" y="158627"/>
            <a:ext cx="2466706" cy="693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747" y="408794"/>
            <a:ext cx="509230" cy="289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A8D72-326A-8A55-1E73-5EE3FBDCA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88" y="860882"/>
            <a:ext cx="1529918" cy="778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29128E-17D4-5477-3B91-4F85AD2AC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833" y="3534850"/>
            <a:ext cx="1803400" cy="104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61468-B32E-61A4-AC0A-5CD045040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3339747" y="3567509"/>
            <a:ext cx="374316" cy="625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16FC2D-BBD7-24AF-CF60-C7BCD9D6C8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660" y="3789490"/>
            <a:ext cx="289560" cy="36576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767AE3-2131-447E-B913-407B76B521A0}"/>
              </a:ext>
            </a:extLst>
          </p:cNvPr>
          <p:cNvSpPr/>
          <p:nvPr/>
        </p:nvSpPr>
        <p:spPr>
          <a:xfrm>
            <a:off x="2101516" y="2021305"/>
            <a:ext cx="7654121" cy="3545306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AEBED-1179-6E23-A934-EE87675D3F0D}"/>
              </a:ext>
            </a:extLst>
          </p:cNvPr>
          <p:cNvSpPr txBox="1"/>
          <p:nvPr/>
        </p:nvSpPr>
        <p:spPr>
          <a:xfrm>
            <a:off x="1558854" y="5651558"/>
            <a:ext cx="8739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approximate message passing (AMP)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consider, e.g., random or spectral initialization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B69745FA-376E-4A65-6E7A-4C02C01ECF85}"/>
              </a:ext>
            </a:extLst>
          </p:cNvPr>
          <p:cNvSpPr/>
          <p:nvPr/>
        </p:nvSpPr>
        <p:spPr>
          <a:xfrm rot="16200000">
            <a:off x="7006556" y="2280483"/>
            <a:ext cx="436997" cy="1854452"/>
          </a:xfrm>
          <a:prstGeom prst="leftBrac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68CE1E-4B94-5249-09DC-E7D7E307F933}"/>
              </a:ext>
            </a:extLst>
          </p:cNvPr>
          <p:cNvSpPr txBox="1"/>
          <p:nvPr/>
        </p:nvSpPr>
        <p:spPr>
          <a:xfrm>
            <a:off x="6186006" y="3423105"/>
            <a:ext cx="3174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Onsager correction/</a:t>
            </a: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”memory term”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3A585A-C161-196B-150D-D07D0C4CD712}"/>
              </a:ext>
            </a:extLst>
          </p:cNvPr>
          <p:cNvSpPr/>
          <p:nvPr/>
        </p:nvSpPr>
        <p:spPr>
          <a:xfrm>
            <a:off x="2310063" y="2220699"/>
            <a:ext cx="3584110" cy="1049670"/>
          </a:xfrm>
          <a:prstGeom prst="roundRect">
            <a:avLst>
              <a:gd name="adj" fmla="val 349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F23DDE-ABB2-4F4A-72B4-47327C35F2A8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4026568" y="1426837"/>
            <a:ext cx="75550" cy="793862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54EDFA-E098-7054-E7E1-C8A39778473D}"/>
              </a:ext>
            </a:extLst>
          </p:cNvPr>
          <p:cNvSpPr txBox="1"/>
          <p:nvPr/>
        </p:nvSpPr>
        <p:spPr>
          <a:xfrm>
            <a:off x="2059434" y="1119126"/>
            <a:ext cx="407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mean-field approximation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E2A7A9-0F33-586A-1B45-BADF85820D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6363" y="4781377"/>
            <a:ext cx="3072861" cy="412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E57366-F465-D565-8CF6-ED155CC58801}"/>
              </a:ext>
            </a:extLst>
          </p:cNvPr>
          <p:cNvSpPr txBox="1"/>
          <p:nvPr/>
        </p:nvSpPr>
        <p:spPr>
          <a:xfrm>
            <a:off x="5673398" y="4510603"/>
            <a:ext cx="4199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(estimate for marginal expectation)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BD2BB7F-CEDB-A8E8-F5C1-9313388C147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996" r="312"/>
          <a:stretch/>
        </p:blipFill>
        <p:spPr>
          <a:xfrm>
            <a:off x="4342377" y="2561642"/>
            <a:ext cx="4385845" cy="4241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5D42E5F-73A4-D769-AF96-65CCB61950C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348" r="70281"/>
          <a:stretch/>
        </p:blipFill>
        <p:spPr>
          <a:xfrm>
            <a:off x="3691447" y="2188734"/>
            <a:ext cx="650930" cy="11853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F18ADA-04A6-E924-14E8-3BC17DC8ACC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77604"/>
          <a:stretch/>
        </p:blipFill>
        <p:spPr>
          <a:xfrm>
            <a:off x="2449782" y="2561642"/>
            <a:ext cx="1264281" cy="4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9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/>
      <p:bldP spid="22" grpId="0" animBg="1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1DCF714-63BD-75A4-BE61-DDB3EA2AB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B891C-4465-C869-F077-A56494AE7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4F8E09-5414-FDE7-AAB9-C448A093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2FEAD-AD58-E4DC-E383-59EB3182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behavior of the iterates of AMP is precisely captured by a certain distributional recursion,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(Non-rigorous) thought experiment:</a:t>
                </a:r>
                <a:r>
                  <a:rPr lang="en-US" dirty="0"/>
                  <a:t> suppose inductively that the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iterate of AMP has normally distributed coordinates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6"/>
                    </a:solidFill>
                  </a:rPr>
                  <a:t>Warning: </a:t>
                </a:r>
                <a:r>
                  <a:rPr lang="en-US" sz="32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intuition is not that the iterates are asymptotically Gaussian, but rather that in the analysis of the iterates, we only care about means and variances</a:t>
                </a:r>
                <a:endParaRPr lang="en-US" sz="32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10" t="-2638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670256-91AF-8518-63F7-246361D52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1DC70-116C-710A-AB2A-AA1CC71E79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6CE53-6DC8-9C82-8C0A-8DADC980C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EB264-E17F-730E-8875-24015EDAE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0DCE1-82ED-0C7A-C9AB-D2F83B35D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6500" y="3965542"/>
            <a:ext cx="3638999" cy="4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9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1DCF714-63BD-75A4-BE61-DDB3EA2AB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B891C-4465-C869-F077-A56494AE7F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4F8E09-5414-FDE7-AAB9-C448A093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2FEAD-AD58-E4DC-E383-59EB3182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behavior of the iterates of AMP is precisely captured by a certain distributional recursion,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(Non-rigorous) thought experiment:</a:t>
                </a:r>
                <a:r>
                  <a:rPr lang="en-US" dirty="0"/>
                  <a:t> suppose inductively that the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iterate of AMP has normally distributed coordinates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r>
                  <a:rPr lang="en-US" dirty="0"/>
                  <a:t>Let’s apply one step of AMP except: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</a:rPr>
                  <a:t>we ignore the Onsager term but, in exchange...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2"/>
                    </a:solidFill>
                  </a:rPr>
                  <a:t>we pretend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gets resampled from scratch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BC038E-C857-83E6-7A73-75AC46BD7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18" t="-2638" b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670256-91AF-8518-63F7-246361D52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1DC70-116C-710A-AB2A-AA1CC71E79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6CE53-6DC8-9C82-8C0A-8DADC980C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EB264-E17F-730E-8875-24015EDAE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0DCE1-82ED-0C7A-C9AB-D2F83B35D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6500" y="3965542"/>
            <a:ext cx="3638999" cy="4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5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B3916A-40DC-DB86-D82B-4CAF31C7A4E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8762" y="5151331"/>
            <a:ext cx="1866900" cy="381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9675" y="6057988"/>
            <a:ext cx="3390900" cy="381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82420D-AC53-F198-F410-5932C7A1DA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4714" y="6135903"/>
            <a:ext cx="254000" cy="165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242D32-F508-EB23-6430-C445690EC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5310" y="4871245"/>
            <a:ext cx="5105400" cy="9906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2007E83-0CC3-5893-B97F-AFEC8A3DC251}"/>
              </a:ext>
            </a:extLst>
          </p:cNvPr>
          <p:cNvSpPr/>
          <p:nvPr/>
        </p:nvSpPr>
        <p:spPr>
          <a:xfrm>
            <a:off x="6779173" y="4997669"/>
            <a:ext cx="157655" cy="315310"/>
          </a:xfrm>
          <a:prstGeom prst="rect">
            <a:avLst/>
          </a:prstGeom>
          <a:solidFill>
            <a:srgbClr val="143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CE574B-F578-0151-1610-69825F1D543F}"/>
              </a:ext>
            </a:extLst>
          </p:cNvPr>
          <p:cNvGrpSpPr/>
          <p:nvPr/>
        </p:nvGrpSpPr>
        <p:grpSpPr>
          <a:xfrm>
            <a:off x="2606310" y="5954161"/>
            <a:ext cx="3695700" cy="486542"/>
            <a:chOff x="2606310" y="5954161"/>
            <a:chExt cx="3695700" cy="48654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585C126-4FB2-C525-3523-B71239133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D12DEC-DF79-E5F3-6905-277AAE2FFED3}"/>
                </a:ext>
              </a:extLst>
            </p:cNvPr>
            <p:cNvSpPr/>
            <p:nvPr/>
          </p:nvSpPr>
          <p:spPr>
            <a:xfrm>
              <a:off x="5749160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770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0FAC-9476-E9FD-8661-C595EB86D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1711051" y="4897690"/>
            <a:ext cx="1285660" cy="39589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E078D-DE23-48D8-2A74-BF02393EC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883FF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2888662" y="4828151"/>
            <a:ext cx="269548" cy="450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F6173-4503-E00C-8289-4438A04C1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8054" y="5006001"/>
            <a:ext cx="3835400" cy="9906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69095C-D69E-2E90-A673-19BA1585A55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F9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271250" y="6064317"/>
            <a:ext cx="2654300" cy="419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76F96D-CDEA-F324-23A0-3C03BF31C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8054" y="6191317"/>
            <a:ext cx="254000" cy="1651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71DDD9E-782B-E1AE-05FE-BB7BD9585F9C}"/>
              </a:ext>
            </a:extLst>
          </p:cNvPr>
          <p:cNvGrpSpPr/>
          <p:nvPr/>
        </p:nvGrpSpPr>
        <p:grpSpPr>
          <a:xfrm>
            <a:off x="3289418" y="4801136"/>
            <a:ext cx="3695700" cy="486542"/>
            <a:chOff x="2606310" y="5954161"/>
            <a:chExt cx="3695700" cy="4865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2F2ED4-962B-656E-7C86-88CC0D7A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5CD43-8CE4-522E-BB2D-C25D25E7427E}"/>
                </a:ext>
              </a:extLst>
            </p:cNvPr>
            <p:cNvSpPr/>
            <p:nvPr/>
          </p:nvSpPr>
          <p:spPr>
            <a:xfrm>
              <a:off x="5764926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086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0FAC-9476-E9FD-8661-C595EB86D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1711051" y="4897690"/>
            <a:ext cx="1285660" cy="39589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E078D-DE23-48D8-2A74-BF02393EC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883FF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2888662" y="4828151"/>
            <a:ext cx="269548" cy="450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F6173-4503-E00C-8289-4438A04C1A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8054" y="5006001"/>
            <a:ext cx="3835400" cy="9906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76F96D-CDEA-F324-23A0-3C03BF31C7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8054" y="6191317"/>
            <a:ext cx="254000" cy="16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DFB9BE-5B30-76F9-E46C-2955FF165A8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rgbClr val="FF9300">
                <a:tint val="45000"/>
                <a:satMod val="400000"/>
              </a:srgbClr>
            </a:duotone>
          </a:blip>
          <a:srcRect l="-16848" t="-5582" r="-17226"/>
          <a:stretch/>
        </p:blipFill>
        <p:spPr>
          <a:xfrm>
            <a:off x="8425044" y="4152181"/>
            <a:ext cx="868391" cy="469311"/>
          </a:xfrm>
          <a:prstGeom prst="roundRect">
            <a:avLst/>
          </a:prstGeom>
          <a:ln w="38100">
            <a:solidFill>
              <a:srgbClr val="FF9300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B089617-8C87-DDDF-32F9-D86AF0545D7B}"/>
              </a:ext>
            </a:extLst>
          </p:cNvPr>
          <p:cNvGrpSpPr/>
          <p:nvPr/>
        </p:nvGrpSpPr>
        <p:grpSpPr>
          <a:xfrm>
            <a:off x="3289418" y="4801136"/>
            <a:ext cx="3695700" cy="486542"/>
            <a:chOff x="2606310" y="5954161"/>
            <a:chExt cx="3695700" cy="4865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C05E6C-CB73-AE21-1399-88A811D6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003B1E-76B5-4FEF-866B-1C14ABF5352D}"/>
                </a:ext>
              </a:extLst>
            </p:cNvPr>
            <p:cNvSpPr/>
            <p:nvPr/>
          </p:nvSpPr>
          <p:spPr>
            <a:xfrm>
              <a:off x="5764926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C82AD18-3809-E4AA-EB7F-70CF15A0C9D8}"/>
              </a:ext>
            </a:extLst>
          </p:cNvPr>
          <p:cNvSpPr/>
          <p:nvPr/>
        </p:nvSpPr>
        <p:spPr>
          <a:xfrm>
            <a:off x="11030544" y="5124864"/>
            <a:ext cx="157655" cy="315310"/>
          </a:xfrm>
          <a:prstGeom prst="rect">
            <a:avLst/>
          </a:prstGeom>
          <a:solidFill>
            <a:srgbClr val="143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C3726C-41DD-69CA-AFE0-23053FB22A06}"/>
              </a:ext>
            </a:extLst>
          </p:cNvPr>
          <p:cNvGrpSpPr/>
          <p:nvPr/>
        </p:nvGrpSpPr>
        <p:grpSpPr>
          <a:xfrm>
            <a:off x="8271250" y="5926025"/>
            <a:ext cx="2654300" cy="557392"/>
            <a:chOff x="8271250" y="5926025"/>
            <a:chExt cx="2654300" cy="557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69095C-D69E-2E90-A673-19BA1585A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rgbClr val="FF93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71250" y="6064317"/>
              <a:ext cx="2654300" cy="4191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7DBC74-828E-5135-B886-689AC9725D62}"/>
                </a:ext>
              </a:extLst>
            </p:cNvPr>
            <p:cNvSpPr/>
            <p:nvPr/>
          </p:nvSpPr>
          <p:spPr>
            <a:xfrm>
              <a:off x="10236336" y="5926025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1694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920AD-99DE-12F2-DC14-16579227F80F}"/>
              </a:ext>
            </a:extLst>
          </p:cNvPr>
          <p:cNvGrpSpPr/>
          <p:nvPr/>
        </p:nvGrpSpPr>
        <p:grpSpPr>
          <a:xfrm>
            <a:off x="9150882" y="4774540"/>
            <a:ext cx="2654300" cy="557392"/>
            <a:chOff x="8271250" y="5926025"/>
            <a:chExt cx="2654300" cy="55739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ABE4465-8EFB-CBEB-2882-0626FD554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93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271250" y="6064317"/>
              <a:ext cx="2654300" cy="4191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4B7E1B-CADB-E554-D450-19A180F56C5E}"/>
                </a:ext>
              </a:extLst>
            </p:cNvPr>
            <p:cNvSpPr/>
            <p:nvPr/>
          </p:nvSpPr>
          <p:spPr>
            <a:xfrm>
              <a:off x="10236336" y="5926025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630FAC-9476-E9FD-8661-C595EB86DE1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1711051" y="4897690"/>
            <a:ext cx="1285660" cy="39589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E078D-DE23-48D8-2A74-BF02393EC6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D883FF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2888662" y="4828151"/>
            <a:ext cx="269548" cy="450171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FB9BE-5B30-76F9-E46C-2955FF165A8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rgbClr val="FF9300">
                <a:tint val="45000"/>
                <a:satMod val="400000"/>
              </a:srgbClr>
            </a:duotone>
          </a:blip>
          <a:srcRect l="-16848" t="-5582" r="-17226"/>
          <a:stretch/>
        </p:blipFill>
        <p:spPr>
          <a:xfrm>
            <a:off x="8425044" y="4152181"/>
            <a:ext cx="868391" cy="469311"/>
          </a:xfrm>
          <a:prstGeom prst="roundRect">
            <a:avLst/>
          </a:prstGeom>
          <a:ln w="38100">
            <a:solidFill>
              <a:srgbClr val="FF93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CE1DFA-DE5B-7F21-1705-F7F0CB43E89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9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03404" y="4871498"/>
            <a:ext cx="6477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8763F4-94A8-432A-FA73-5776612B0F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FF9300">
                <a:tint val="45000"/>
                <a:satMod val="400000"/>
              </a:srgbClr>
            </a:duotone>
          </a:blip>
          <a:srcRect t="3396" r="74963" b="-1"/>
          <a:stretch/>
        </p:blipFill>
        <p:spPr>
          <a:xfrm>
            <a:off x="8764244" y="4861121"/>
            <a:ext cx="269548" cy="4501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331021-C6BA-E884-1A8E-43D723713277}"/>
              </a:ext>
            </a:extLst>
          </p:cNvPr>
          <p:cNvGrpSpPr/>
          <p:nvPr/>
        </p:nvGrpSpPr>
        <p:grpSpPr>
          <a:xfrm>
            <a:off x="3289418" y="4801136"/>
            <a:ext cx="3695700" cy="486542"/>
            <a:chOff x="2606310" y="5954161"/>
            <a:chExt cx="3695700" cy="4865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F5BE33-AACE-68E5-3427-E16D30F8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D883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2606310" y="5996203"/>
              <a:ext cx="3695700" cy="4445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250755-A33D-E1B9-E221-68DD673329CF}"/>
                </a:ext>
              </a:extLst>
            </p:cNvPr>
            <p:cNvSpPr/>
            <p:nvPr/>
          </p:nvSpPr>
          <p:spPr>
            <a:xfrm>
              <a:off x="5764926" y="5954161"/>
              <a:ext cx="157655" cy="315310"/>
            </a:xfrm>
            <a:prstGeom prst="rect">
              <a:avLst/>
            </a:prstGeom>
            <a:solidFill>
              <a:srgbClr val="1430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931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3DB5347-39CB-9D28-E340-6D5E6121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72" y="3956845"/>
            <a:ext cx="60452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3F4-4B78-FF5A-4F2F-6B7E2992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49" y="2791232"/>
            <a:ext cx="539750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500" y="1606761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2D48DE7-A82A-52B8-2AD8-CEEF77112A2B}"/>
              </a:ext>
            </a:extLst>
          </p:cNvPr>
          <p:cNvSpPr/>
          <p:nvPr/>
        </p:nvSpPr>
        <p:spPr>
          <a:xfrm>
            <a:off x="5112138" y="3914484"/>
            <a:ext cx="2227369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EE6278-E59D-900F-271F-BD2631F1C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9088" y="5615601"/>
            <a:ext cx="3390900" cy="38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BB264-2467-CA7A-23BC-28F72CC7E3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D883FF">
                <a:tint val="45000"/>
                <a:satMod val="400000"/>
              </a:srgbClr>
            </a:duotone>
          </a:blip>
          <a:srcRect l="-33990" t="-15287" r="-31504" b="-17211"/>
          <a:stretch/>
        </p:blipFill>
        <p:spPr>
          <a:xfrm>
            <a:off x="5637654" y="4201297"/>
            <a:ext cx="1285660" cy="395890"/>
          </a:xfrm>
          <a:prstGeom prst="roundRect">
            <a:avLst/>
          </a:prstGeom>
          <a:solidFill>
            <a:srgbClr val="143053"/>
          </a:solidFill>
          <a:ln w="38100">
            <a:solidFill>
              <a:srgbClr val="D883FF"/>
            </a:solidFill>
          </a:ln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1DBCC-FAEB-3007-FE66-8087BFF4D1B5}"/>
              </a:ext>
            </a:extLst>
          </p:cNvPr>
          <p:cNvSpPr/>
          <p:nvPr/>
        </p:nvSpPr>
        <p:spPr>
          <a:xfrm>
            <a:off x="7756425" y="3946721"/>
            <a:ext cx="1789358" cy="914400"/>
          </a:xfrm>
          <a:prstGeom prst="roundRect">
            <a:avLst/>
          </a:prstGeom>
          <a:solidFill>
            <a:srgbClr val="14305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FB9BE-5B30-76F9-E46C-2955FF165A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rgbClr val="FF9300">
                <a:tint val="45000"/>
                <a:satMod val="400000"/>
              </a:srgbClr>
            </a:duotone>
          </a:blip>
          <a:srcRect l="-16848" t="-5582" r="-17226"/>
          <a:stretch/>
        </p:blipFill>
        <p:spPr>
          <a:xfrm>
            <a:off x="8425044" y="4152181"/>
            <a:ext cx="868391" cy="469311"/>
          </a:xfrm>
          <a:prstGeom prst="roundRect">
            <a:avLst/>
          </a:prstGeom>
          <a:ln w="38100">
            <a:solidFill>
              <a:srgbClr val="FF93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F3E5906-E6DD-82E1-1103-FA15EB5EC7B6}"/>
              </a:ext>
            </a:extLst>
          </p:cNvPr>
          <p:cNvGrpSpPr/>
          <p:nvPr/>
        </p:nvGrpSpPr>
        <p:grpSpPr>
          <a:xfrm>
            <a:off x="1711051" y="4801136"/>
            <a:ext cx="5274067" cy="492444"/>
            <a:chOff x="1711051" y="4801136"/>
            <a:chExt cx="5274067" cy="4924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2C1DFD-48AB-F86B-9488-958DE01AF0A4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7630FAC-9476-E9FD-8661-C595EB86DE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0CE078D-DE23-48D8-2A74-BF02393EC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6B7D6A-1E1B-C718-61CE-8592898EDCCC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FE39102-DFBF-96F4-95B2-653166980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105D64-1FD0-6238-72E9-473E22C89C5F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9789D0-D803-B080-F8E5-88CFD0EBA26B}"/>
              </a:ext>
            </a:extLst>
          </p:cNvPr>
          <p:cNvGrpSpPr/>
          <p:nvPr/>
        </p:nvGrpSpPr>
        <p:grpSpPr>
          <a:xfrm>
            <a:off x="8003404" y="4774540"/>
            <a:ext cx="3801778" cy="557392"/>
            <a:chOff x="8003404" y="4774540"/>
            <a:chExt cx="3801778" cy="55739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329556-AABA-443D-8C36-70EDF3BEF5BD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1CE1DFA-DE5B-7F21-1705-F7F0CB43E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E8763F4-94A8-432A-FA73-5776612B0F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6CE81B-41B6-3DAA-D240-F8656B03E204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2BB86D5-ED96-7EAE-ABAF-6E97810A5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0374772-E339-5A88-72FB-A0E3713F5FD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32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05209F9-2EA4-3F77-EF5E-51F84797B65E}"/>
              </a:ext>
            </a:extLst>
          </p:cNvPr>
          <p:cNvGrpSpPr/>
          <p:nvPr/>
        </p:nvGrpSpPr>
        <p:grpSpPr>
          <a:xfrm>
            <a:off x="7204208" y="1987259"/>
            <a:ext cx="3801778" cy="557392"/>
            <a:chOff x="8003404" y="4774540"/>
            <a:chExt cx="3801778" cy="5573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FD3775-2DCE-2546-AB64-71C6D31339A3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DBE994D-81A0-41A7-9548-C14CFABF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154EF2-39AE-7E26-8F22-9578263AA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58E183-80AA-B4B5-EA73-12FB37D2E031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74DEC8C-0272-A58D-DD69-18055A70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6FE1FDD-BAD3-55D1-9E21-8318DD6F083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36B420-B285-D83F-18BF-1549CF03DD54}"/>
              </a:ext>
            </a:extLst>
          </p:cNvPr>
          <p:cNvGrpSpPr/>
          <p:nvPr/>
        </p:nvGrpSpPr>
        <p:grpSpPr>
          <a:xfrm>
            <a:off x="1318107" y="2041107"/>
            <a:ext cx="5274067" cy="492444"/>
            <a:chOff x="1711051" y="4801136"/>
            <a:chExt cx="5274067" cy="49244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3A950BC-B816-DF4B-20AF-20F31CCBD8B3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45746E1-A611-EFA5-EB4E-616C6BA15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B8E5FA3-7086-1FE7-52D0-B0D1C1CB2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1220BA-2328-51BA-FC98-A09456F453B6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0A63DF-1BFC-CA4C-BB9E-83AD68991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ED92AE3-EE5D-221D-35E7-AB510676AB50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470290"/>
                <a:ext cx="11704320" cy="53735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 recursion:</a:t>
                </a: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the random variable whose law is the limit of the empirical distribution over the entries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dirty="0"/>
                  <a:t>We arrived upon this recursion by </a:t>
                </a:r>
                <a:r>
                  <a:rPr lang="en-US" dirty="0">
                    <a:solidFill>
                      <a:schemeClr val="accent6"/>
                    </a:solidFill>
                  </a:rPr>
                  <a:t>dropping the Onsager term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6"/>
                    </a:solidFill>
                  </a:rPr>
                  <a:t>pretending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’s randomness is fresh at every iteration </a:t>
                </a:r>
                <a:r>
                  <a:rPr lang="en-US" sz="3200" dirty="0"/>
                  <a:t>of AMP</a:t>
                </a:r>
              </a:p>
              <a:p>
                <a:pPr marL="0" indent="0">
                  <a:buNone/>
                </a:pPr>
                <a:r>
                  <a:rPr lang="en-US" sz="3200" dirty="0"/>
                  <a:t>In reality, the </a:t>
                </a:r>
                <a:r>
                  <a:rPr lang="en-US" sz="3200" dirty="0">
                    <a:solidFill>
                      <a:schemeClr val="accent6"/>
                    </a:solidFill>
                  </a:rPr>
                  <a:t>randomness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 is fixed at the outset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accent2"/>
                    </a:solidFill>
                  </a:rPr>
                  <a:t>Onsager term corrects for this issue!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470290"/>
                <a:ext cx="11704320" cy="5373533"/>
              </a:xfrm>
              <a:blipFill>
                <a:blip r:embed="rId7"/>
                <a:stretch>
                  <a:fillRect l="-1410" t="-2588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89816069-E3A4-0CDE-95BE-497DB7B0A09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4808" y="2688050"/>
            <a:ext cx="2641600" cy="444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1F4A84-6189-363A-5659-4B9FBA5501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4208" y="2718527"/>
            <a:ext cx="25781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507" y="1465972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2"/>
                <a:stretch>
                  <a:fillRect l="-1410" t="-278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14" name="Picture 13" descr="A blue graph with black lines&#10;&#10;Description automatically generated">
            <a:extLst>
              <a:ext uri="{FF2B5EF4-FFF2-40B4-BE49-F238E27FC236}">
                <a16:creationId xmlns:a16="http://schemas.microsoft.com/office/drawing/2014/main" id="{A456E42F-7A36-7AAB-E0F3-A3B4CE244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752" y="3399271"/>
            <a:ext cx="4252495" cy="3189371"/>
          </a:xfrm>
          <a:prstGeom prst="round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682301-4D66-4B48-B27D-565BCC63D454}"/>
                  </a:ext>
                </a:extLst>
              </p:cNvPr>
              <p:cNvSpPr txBox="1"/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682301-4D66-4B48-B27D-565BCC63D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blipFill>
                <a:blip r:embed="rId7"/>
                <a:stretch>
                  <a:fillRect l="-901" r="-450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B73AD-D13B-7950-5829-E98F4255209D}"/>
                  </a:ext>
                </a:extLst>
              </p:cNvPr>
              <p:cNvSpPr txBox="1"/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Histogram of eigenvalues 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6B73AD-D13B-7950-5829-E98F42552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blipFill>
                <a:blip r:embed="rId8"/>
                <a:stretch>
                  <a:fillRect l="-1695" t="-3906" r="-678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7FBB102-2B6D-C589-76A4-7D6BC9865385}"/>
              </a:ext>
            </a:extLst>
          </p:cNvPr>
          <p:cNvSpPr txBox="1"/>
          <p:nvPr/>
        </p:nvSpPr>
        <p:spPr>
          <a:xfrm>
            <a:off x="8359997" y="6065422"/>
            <a:ext cx="358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(Wigner semicircle law)</a:t>
            </a:r>
          </a:p>
        </p:txBody>
      </p:sp>
    </p:spTree>
    <p:extLst>
      <p:ext uri="{BB962C8B-B14F-4D97-AF65-F5344CB8AC3E}">
        <p14:creationId xmlns:p14="http://schemas.microsoft.com/office/powerpoint/2010/main" val="42715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05209F9-2EA4-3F77-EF5E-51F84797B65E}"/>
              </a:ext>
            </a:extLst>
          </p:cNvPr>
          <p:cNvGrpSpPr/>
          <p:nvPr/>
        </p:nvGrpSpPr>
        <p:grpSpPr>
          <a:xfrm>
            <a:off x="7204208" y="1987259"/>
            <a:ext cx="3801778" cy="557392"/>
            <a:chOff x="8003404" y="4774540"/>
            <a:chExt cx="3801778" cy="5573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FD3775-2DCE-2546-AB64-71C6D31339A3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DBE994D-81A0-41A7-9548-C14CFABF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154EF2-39AE-7E26-8F22-9578263AA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58E183-80AA-B4B5-EA73-12FB37D2E031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74DEC8C-0272-A58D-DD69-18055A70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6FE1FDD-BAD3-55D1-9E21-8318DD6F083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36B420-B285-D83F-18BF-1549CF03DD54}"/>
              </a:ext>
            </a:extLst>
          </p:cNvPr>
          <p:cNvGrpSpPr/>
          <p:nvPr/>
        </p:nvGrpSpPr>
        <p:grpSpPr>
          <a:xfrm>
            <a:off x="1318107" y="2041107"/>
            <a:ext cx="5274067" cy="492444"/>
            <a:chOff x="1711051" y="4801136"/>
            <a:chExt cx="5274067" cy="49244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3A950BC-B816-DF4B-20AF-20F31CCBD8B3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45746E1-A611-EFA5-EB4E-616C6BA15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B8E5FA3-7086-1FE7-52D0-B0D1C1CB2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1220BA-2328-51BA-FC98-A09456F453B6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0A63DF-1BFC-CA4C-BB9E-83AD68991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ED92AE3-EE5D-221D-35E7-AB510676AB50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470292"/>
                <a:ext cx="11704320" cy="40383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State evolution recursion:</a:t>
                </a:r>
              </a:p>
              <a:p>
                <a:pPr marL="0" indent="0">
                  <a:buNone/>
                </a:pPr>
                <a:endParaRPr lang="en-US" sz="32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the random variable whose law is the limit of the empirical distribution over the entries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369B2E-AD76-2674-DAFF-F7FB34E7F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470292"/>
                <a:ext cx="11704320" cy="4038308"/>
              </a:xfrm>
              <a:blipFill>
                <a:blip r:embed="rId7"/>
                <a:stretch>
                  <a:fillRect l="-141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89816069-E3A4-0CDE-95BE-497DB7B0A09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88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4808" y="2688050"/>
            <a:ext cx="2641600" cy="444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1F4A84-6189-363A-5659-4B9FBA5501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4208" y="2718527"/>
            <a:ext cx="2578100" cy="444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68321D-25BE-E1FF-8884-140F9FDD1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507" y="1465972"/>
            <a:ext cx="3638999" cy="486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4494219"/>
                <a:ext cx="11704320" cy="202876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Bayati-Montanar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/>
                  </a:rPr>
                  <a:t>i ‘11]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’s are Lipschitz, then for any “nice” test function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any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lv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494219"/>
                <a:ext cx="11704320" cy="2028762"/>
              </a:xfrm>
              <a:prstGeom prst="roundRect">
                <a:avLst>
                  <a:gd name="adj" fmla="val 6119"/>
                </a:avLst>
              </a:prstGeom>
              <a:blipFill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91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EBC2B4C-CA56-6AF1-0FD0-86CDCEECB9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421902"/>
                <a:ext cx="11704320" cy="21527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Gives precise control over asymptotic behavior of AMP iterates, e.g. MSE achieved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use this to prove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AMP achieves Bayes-optimal MSE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synchronization</a:t>
                </a:r>
                <a:r>
                  <a:rPr lang="en-US" dirty="0"/>
                  <a:t> (see board)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EBC2B4C-CA56-6AF1-0FD0-86CDCEECB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421902"/>
                <a:ext cx="11704320" cy="2152780"/>
              </a:xfrm>
              <a:blipFill>
                <a:blip r:embed="rId2"/>
                <a:stretch>
                  <a:fillRect l="-1410" t="-7059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206844"/>
                <a:ext cx="11704320" cy="2028762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Bayati-Montanar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/>
                  </a:rPr>
                  <a:t>i ‘11]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’s are Lipschitz, then for any “nice” test function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any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lv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Content Placeholder 3">
                <a:extLst>
                  <a:ext uri="{FF2B5EF4-FFF2-40B4-BE49-F238E27FC236}">
                    <a16:creationId xmlns:a16="http://schemas.microsoft.com/office/drawing/2014/main" id="{0F4A65BE-5638-5276-7CD4-752A189A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6844"/>
                <a:ext cx="11704320" cy="2028762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05209F9-2EA4-3F77-EF5E-51F84797B65E}"/>
              </a:ext>
            </a:extLst>
          </p:cNvPr>
          <p:cNvGrpSpPr/>
          <p:nvPr/>
        </p:nvGrpSpPr>
        <p:grpSpPr>
          <a:xfrm>
            <a:off x="9221794" y="1631968"/>
            <a:ext cx="2728371" cy="400016"/>
            <a:chOff x="8003404" y="4774540"/>
            <a:chExt cx="3801778" cy="5573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9FD3775-2DCE-2546-AB64-71C6D31339A3}"/>
                </a:ext>
              </a:extLst>
            </p:cNvPr>
            <p:cNvGrpSpPr/>
            <p:nvPr/>
          </p:nvGrpSpPr>
          <p:grpSpPr>
            <a:xfrm>
              <a:off x="8003404" y="4861121"/>
              <a:ext cx="1030388" cy="454877"/>
              <a:chOff x="8003404" y="4861121"/>
              <a:chExt cx="1030388" cy="4548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DBE994D-81A0-41A7-9548-C14CFABF6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003404" y="4871498"/>
                <a:ext cx="647700" cy="4445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154EF2-39AE-7E26-8F22-9578263AA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8764244" y="486112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58E183-80AA-B4B5-EA73-12FB37D2E031}"/>
                </a:ext>
              </a:extLst>
            </p:cNvPr>
            <p:cNvGrpSpPr/>
            <p:nvPr/>
          </p:nvGrpSpPr>
          <p:grpSpPr>
            <a:xfrm>
              <a:off x="9150882" y="4774540"/>
              <a:ext cx="2654300" cy="557392"/>
              <a:chOff x="8271250" y="5926025"/>
              <a:chExt cx="2654300" cy="55739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D74DEC8C-0272-A58D-DD69-18055A70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FF93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8271250" y="6064317"/>
                <a:ext cx="2654300" cy="419100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6FE1FDD-BAD3-55D1-9E21-8318DD6F083A}"/>
                  </a:ext>
                </a:extLst>
              </p:cNvPr>
              <p:cNvSpPr/>
              <p:nvPr/>
            </p:nvSpPr>
            <p:spPr>
              <a:xfrm>
                <a:off x="10236336" y="5926025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36B420-B285-D83F-18BF-1549CF03DD54}"/>
              </a:ext>
            </a:extLst>
          </p:cNvPr>
          <p:cNvGrpSpPr/>
          <p:nvPr/>
        </p:nvGrpSpPr>
        <p:grpSpPr>
          <a:xfrm>
            <a:off x="8342951" y="1275897"/>
            <a:ext cx="3605209" cy="336621"/>
            <a:chOff x="1711051" y="4801136"/>
            <a:chExt cx="5274067" cy="49244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3A950BC-B816-DF4B-20AF-20F31CCBD8B3}"/>
                </a:ext>
              </a:extLst>
            </p:cNvPr>
            <p:cNvGrpSpPr/>
            <p:nvPr/>
          </p:nvGrpSpPr>
          <p:grpSpPr>
            <a:xfrm>
              <a:off x="1711051" y="4828151"/>
              <a:ext cx="1447159" cy="465429"/>
              <a:chOff x="1711051" y="4828151"/>
              <a:chExt cx="1447159" cy="46542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45746E1-A611-EFA5-EB4E-616C6BA15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l="-33990" t="-15287" r="-31504" b="-17211"/>
              <a:stretch/>
            </p:blipFill>
            <p:spPr>
              <a:xfrm>
                <a:off x="1711051" y="4897690"/>
                <a:ext cx="1285660" cy="395890"/>
              </a:xfrm>
              <a:prstGeom prst="roundRect">
                <a:avLst/>
              </a:prstGeom>
              <a:noFill/>
              <a:ln w="38100"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B8E5FA3-7086-1FE7-52D0-B0D1C1CB2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rcRect t="3396" r="74963" b="-1"/>
              <a:stretch/>
            </p:blipFill>
            <p:spPr>
              <a:xfrm>
                <a:off x="2888662" y="4828151"/>
                <a:ext cx="269548" cy="450171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1220BA-2328-51BA-FC98-A09456F453B6}"/>
                </a:ext>
              </a:extLst>
            </p:cNvPr>
            <p:cNvGrpSpPr/>
            <p:nvPr/>
          </p:nvGrpSpPr>
          <p:grpSpPr>
            <a:xfrm>
              <a:off x="3289418" y="4801136"/>
              <a:ext cx="3695700" cy="486542"/>
              <a:chOff x="2606310" y="5954161"/>
              <a:chExt cx="3695700" cy="486542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0A63DF-1BFC-CA4C-BB9E-83AD68991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rgbClr val="D883FF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2606310" y="5996203"/>
                <a:ext cx="3695700" cy="4445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ED92AE3-EE5D-221D-35E7-AB510676AB50}"/>
                  </a:ext>
                </a:extLst>
              </p:cNvPr>
              <p:cNvSpPr/>
              <p:nvPr/>
            </p:nvSpPr>
            <p:spPr>
              <a:xfrm>
                <a:off x="5764926" y="5954161"/>
                <a:ext cx="157655" cy="315310"/>
              </a:xfrm>
              <a:prstGeom prst="rect">
                <a:avLst/>
              </a:prstGeom>
              <a:solidFill>
                <a:srgbClr val="143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6D072-19AC-7DAD-BE40-C03B7E4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EVOLUTION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5430C-67D0-0A0F-51F0-BA75AE9652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1445" y="625027"/>
            <a:ext cx="1194447" cy="689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76847-6968-AB7A-1309-1F6D3213E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6" r="74963" b="-1"/>
          <a:stretch/>
        </p:blipFill>
        <p:spPr>
          <a:xfrm>
            <a:off x="10522015" y="646658"/>
            <a:ext cx="247921" cy="41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05C3D-6572-072E-740A-B0B27A01AB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9272" y="793683"/>
            <a:ext cx="191784" cy="242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68065-1A11-4817-8CBD-22632A4CD7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699" y="761022"/>
            <a:ext cx="2290914" cy="307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23FAD-7CEC-42B1-7381-7B343EC2CB4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996" r="312"/>
          <a:stretch/>
        </p:blipFill>
        <p:spPr>
          <a:xfrm>
            <a:off x="9107187" y="261491"/>
            <a:ext cx="2908705" cy="281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95ED6-000D-6DC8-4400-C17D3A0E5A4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348" r="70281"/>
          <a:stretch/>
        </p:blipFill>
        <p:spPr>
          <a:xfrm>
            <a:off x="8675489" y="14177"/>
            <a:ext cx="431699" cy="786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268309-8071-D33C-B680-C48337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7604"/>
          <a:stretch/>
        </p:blipFill>
        <p:spPr>
          <a:xfrm>
            <a:off x="7852013" y="261491"/>
            <a:ext cx="838475" cy="2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3"/>
                <a:stretch>
                  <a:fillRect l="-1410" t="-278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4" name="Picture 3" descr="A blue graph with numbers&#10;&#10;Description automatically generated">
            <a:extLst>
              <a:ext uri="{FF2B5EF4-FFF2-40B4-BE49-F238E27FC236}">
                <a16:creationId xmlns:a16="http://schemas.microsoft.com/office/drawing/2014/main" id="{E36DDE3B-C29B-0BC5-4B06-F8D7AC3C9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276" y="3399477"/>
            <a:ext cx="4249971" cy="3187478"/>
          </a:xfrm>
          <a:prstGeom prst="round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57C7F8-A9AA-A534-E740-430008BDDC00}"/>
                  </a:ext>
                </a:extLst>
              </p:cNvPr>
              <p:cNvSpPr txBox="1"/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57C7F8-A9AA-A534-E740-430008BDD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blipFill>
                <a:blip r:embed="rId8"/>
                <a:stretch>
                  <a:fillRect l="-901" r="-450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7340D3-A9B0-B46D-8F57-B256329C4966}"/>
                  </a:ext>
                </a:extLst>
              </p:cNvPr>
              <p:cNvSpPr txBox="1"/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Histogram of eigenvalues 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7340D3-A9B0-B46D-8F57-B256329C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blipFill>
                <a:blip r:embed="rId9"/>
                <a:stretch>
                  <a:fillRect l="-1695" t="-3906" r="-678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74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3"/>
                <a:stretch>
                  <a:fillRect l="-1410" t="-2785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4" name="Picture 3" descr="A blue graph with numbers&#10;&#10;Description automatically generated">
            <a:extLst>
              <a:ext uri="{FF2B5EF4-FFF2-40B4-BE49-F238E27FC236}">
                <a16:creationId xmlns:a16="http://schemas.microsoft.com/office/drawing/2014/main" id="{9EAE54DD-939E-3931-398B-63D6CD99C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751" y="3399270"/>
            <a:ext cx="4252495" cy="3189371"/>
          </a:xfrm>
          <a:prstGeom prst="round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57D31D0-F16B-1F71-C271-35329A3E7CCE}"/>
              </a:ext>
            </a:extLst>
          </p:cNvPr>
          <p:cNvSpPr/>
          <p:nvPr/>
        </p:nvSpPr>
        <p:spPr>
          <a:xfrm>
            <a:off x="7542179" y="6108970"/>
            <a:ext cx="188068" cy="188068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0E4E5A-C168-1369-E8D8-864440C480F1}"/>
                  </a:ext>
                </a:extLst>
              </p:cNvPr>
              <p:cNvSpPr txBox="1"/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0E4E5A-C168-1369-E8D8-864440C48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161" y="4670790"/>
                <a:ext cx="1391599" cy="646331"/>
              </a:xfrm>
              <a:prstGeom prst="rect">
                <a:avLst/>
              </a:prstGeom>
              <a:blipFill>
                <a:blip r:embed="rId8"/>
                <a:stretch>
                  <a:fillRect l="-901" r="-4505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95F397-AC08-7901-B4CD-C9881AA7A70A}"/>
                  </a:ext>
                </a:extLst>
              </p:cNvPr>
              <p:cNvSpPr txBox="1"/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Histogram of eigenvalues </a:t>
                </a:r>
              </a:p>
              <a:p>
                <a:pPr algn="ctr"/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95F397-AC08-7901-B4CD-C9881AA7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27" y="4190241"/>
                <a:ext cx="2233420" cy="1607428"/>
              </a:xfrm>
              <a:prstGeom prst="rect">
                <a:avLst/>
              </a:prstGeom>
              <a:blipFill>
                <a:blip r:embed="rId9"/>
                <a:stretch>
                  <a:fillRect l="-1695" t="-3906" r="-6780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33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Naïve attempt: </a:t>
                </a:r>
                <a:r>
                  <a:rPr lang="en-US" dirty="0"/>
                  <a:t>take top eigenvector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Baik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-Ben </a:t>
                </a:r>
                <a:r>
                  <a:rPr lang="en-US" b="1" dirty="0" err="1">
                    <a:solidFill>
                      <a:schemeClr val="bg1">
                        <a:lumMod val="50000"/>
                      </a:schemeClr>
                    </a:solidFill>
                  </a:rPr>
                  <a:t>Arous-Peche</a:t>
                </a:r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 ’04]</a:t>
                </a:r>
                <a:r>
                  <a:rPr lang="en-US" dirty="0"/>
                  <a:t>: “BBP transition” – the top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escapes from the “bulk”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Issue: </a:t>
                </a:r>
                <a:r>
                  <a:rPr lang="en-US" dirty="0"/>
                  <a:t>this algorithm </a:t>
                </a:r>
                <a:r>
                  <a:rPr lang="en-US" b="1" dirty="0">
                    <a:solidFill>
                      <a:schemeClr val="accent6"/>
                    </a:solidFill>
                  </a:rPr>
                  <a:t>does not incorporate the prior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645506"/>
                <a:ext cx="11704320" cy="5002327"/>
              </a:xfrm>
              <a:blipFill>
                <a:blip r:embed="rId2"/>
                <a:stretch>
                  <a:fillRect l="-1410" t="-2785" r="-868" b="-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B0578DF-4317-8DE7-9BBC-5DEE693AE0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679094"/>
            <a:ext cx="63627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METHOD BASELINE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5732F30-E8C5-FFE9-F5F6-A72155FC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0BB73-763F-2573-23F6-2A92AB410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0998" y="68582"/>
            <a:ext cx="1995153" cy="55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37BFD-3A4A-BDC4-ADD8-A0559710C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647" y="269357"/>
            <a:ext cx="1138629" cy="236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75DA4D-F038-4CB2-C086-4A4702272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429000"/>
            <a:ext cx="5029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9236-2BF4-BD6C-A9B1-A43E88EB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Let us compute the Gibbs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i.e. Gibbs measure is an </a:t>
                </a:r>
                <a:r>
                  <a:rPr lang="en-US" dirty="0" err="1"/>
                  <a:t>Ising</a:t>
                </a:r>
                <a:r>
                  <a:rPr lang="en-US" dirty="0"/>
                  <a:t> model with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random </a:t>
                </a:r>
                <a:r>
                  <a:rPr lang="en-US" dirty="0"/>
                  <a:t>interaction matrix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9CF7BFA-D7DB-0F55-BCCC-D4981A805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09148"/>
                <a:ext cx="11704320" cy="5138685"/>
              </a:xfrm>
              <a:blipFill>
                <a:blip r:embed="rId2"/>
                <a:stretch>
                  <a:fillRect l="-1410" t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03EBC1-7244-C8B6-B461-320D40C3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64" y="759503"/>
            <a:ext cx="2964195" cy="749645"/>
          </a:xfrm>
          <a:prstGeom prst="rect">
            <a:avLst/>
          </a:prstGeom>
          <a:effectLst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C86AD7-36CC-CC80-133E-A2922C27FB34}"/>
              </a:ext>
            </a:extLst>
          </p:cNvPr>
          <p:cNvGrpSpPr/>
          <p:nvPr/>
        </p:nvGrpSpPr>
        <p:grpSpPr>
          <a:xfrm>
            <a:off x="8675647" y="68582"/>
            <a:ext cx="3400504" cy="554563"/>
            <a:chOff x="7812242" y="68582"/>
            <a:chExt cx="4130096" cy="67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207A0A-5124-F534-D6D9-F928A3C7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9117" y="68582"/>
              <a:ext cx="2423221" cy="6735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867152-54DD-6510-0B68-4C2354BD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42" y="312434"/>
              <a:ext cx="1382926" cy="2874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A275498-ADB9-E094-902E-DD992512C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291" y="4170995"/>
            <a:ext cx="3182676" cy="894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1DEA6C-3EC7-0AC0-3199-FC790CEFE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291" y="3052306"/>
            <a:ext cx="4546680" cy="894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29944B-2F36-F741-A913-CAD9B3D0BC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291" y="2487147"/>
            <a:ext cx="2245876" cy="359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1DC9E3-3384-9E79-EBEC-5FBC35527B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0498" y="2475572"/>
            <a:ext cx="657035" cy="3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1310</Words>
  <Application>Microsoft Macintosh PowerPoint</Application>
  <PresentationFormat>Widescreen</PresentationFormat>
  <Paragraphs>232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1_Office Theme</vt:lpstr>
      <vt:lpstr>CS 224: ALGORITHMS FOR DATA SCIENCE LECTURE 22 (11/27)</vt:lpstr>
      <vt:lpstr>PLAN FOR TODAY</vt:lpstr>
      <vt:lpstr>Z_2 SYNCHRONIZATION</vt:lpstr>
      <vt:lpstr>Z_2 SYNCHRONIZATION</vt:lpstr>
      <vt:lpstr>SPECTRAL METHOD BASELINE</vt:lpstr>
      <vt:lpstr>SPECTRAL METHOD BASELINE</vt:lpstr>
      <vt:lpstr>SPECTRAL METHOD BASELINE</vt:lpstr>
      <vt:lpstr>SPECTRAL METHOD BASELINE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BELIEF PROPAGATION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APPROXIMATE MESSAGE PASSING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  <vt:lpstr>STATE EVOLUTION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22 (11/27)</dc:title>
  <dc:creator>Chen, Sitan</dc:creator>
  <cp:lastModifiedBy>Sitan Chen</cp:lastModifiedBy>
  <cp:revision>9</cp:revision>
  <dcterms:created xsi:type="dcterms:W3CDTF">2023-11-25T13:34:43Z</dcterms:created>
  <dcterms:modified xsi:type="dcterms:W3CDTF">2023-11-27T05:59:21Z</dcterms:modified>
</cp:coreProperties>
</file>