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777" r:id="rId3"/>
    <p:sldId id="1420" r:id="rId4"/>
    <p:sldId id="1421" r:id="rId5"/>
    <p:sldId id="1422" r:id="rId6"/>
    <p:sldId id="1423" r:id="rId7"/>
    <p:sldId id="1424" r:id="rId8"/>
    <p:sldId id="1425" r:id="rId9"/>
    <p:sldId id="1428" r:id="rId10"/>
    <p:sldId id="1429" r:id="rId11"/>
    <p:sldId id="1430" r:id="rId12"/>
    <p:sldId id="1431" r:id="rId13"/>
    <p:sldId id="1433" r:id="rId14"/>
    <p:sldId id="1434" r:id="rId15"/>
    <p:sldId id="1427" r:id="rId16"/>
    <p:sldId id="1439" r:id="rId17"/>
    <p:sldId id="1432" r:id="rId18"/>
    <p:sldId id="1435" r:id="rId19"/>
    <p:sldId id="1440" r:id="rId20"/>
    <p:sldId id="1436" r:id="rId21"/>
    <p:sldId id="1437" r:id="rId22"/>
    <p:sldId id="1438" r:id="rId23"/>
    <p:sldId id="13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5"/>
    <p:restoredTop sz="96327"/>
  </p:normalViewPr>
  <p:slideViewPr>
    <p:cSldViewPr snapToGrid="0">
      <p:cViewPr varScale="1">
        <p:scale>
          <a:sx n="104" d="100"/>
          <a:sy n="104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95BF9-8717-1445-8205-A8801B79442A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8587-9E7C-AB43-9B64-52E8A3CD4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5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36B1-7E28-EDEC-7965-D4F0B3765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A0BFD-776B-B910-2451-868B8E63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E968-F973-3DA2-AE96-965150EE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87D3-76A3-CD31-5488-DD25AB81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59699-7FB4-259C-39F6-BD151C42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C3F6-A672-B74F-BE62-427FCB9B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1C4F1-FA3A-AB7E-C6AE-15EA8BAF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D117-48F8-34E2-1F56-0FDFFF1F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08406-8601-3175-1025-0D7CA730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B9740-5F90-505D-D7CD-D0812752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8AF80-C8AF-05C6-E77F-93520642F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21DC1-AE38-01D6-9C4A-F1505614C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700F-6289-AB99-D11B-C75ED955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7753-421D-178F-C7C4-5334F62D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BD35-DD3C-8769-33DD-F90398FF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2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963F-CFC5-9158-DE83-6157393A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D2349-A3D6-3C07-4BB6-E61618927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C0FB4-B017-9732-8BAF-FED17924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9ACD-6F45-90BC-4290-E55CCDDE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2845B-7067-ADFE-0ECD-112277BD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4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8687-DA43-1EC5-7574-FCECFBDE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B4780-69CB-EAF3-D922-ACBF06E2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682A-9911-74FF-872A-4BBEA4C0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84004-59EA-5D3B-AB88-AE78DAA7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6FEF-AC71-671A-AB56-FA5535A0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C96-BDC7-9DC9-6661-B3F469F7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15B1-A84A-48B1-D8CC-D73AEC0FB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D6C2D-6271-F16D-8AFF-6FD50FD1E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323D-DB1D-6B3B-7A93-7464B4FB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EAC84-3C9E-70E6-262C-023FB5B3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A24FA-894A-D6FA-BA48-649FC44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0E77-79B9-734C-0ACD-AFA431BF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79B6F-4BB6-4535-DFF5-9C7AD72C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AE2EA-C522-786B-FF31-75A7BF24D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BAA9A-6B8C-A96A-0A8F-77ABBC84E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5CC87-F057-F411-9C1C-9BD5AD345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E070B-5F2F-BFEB-E703-27FDCE39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EC1DE-E000-4DCA-EE35-23B2D331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7AB5C-AEA2-9224-FA38-5FA0443B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E7A1-1190-F476-A1E7-F4FD63C4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38208-7348-826E-BBEC-9DCA73C9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470FF-B40F-E6DF-FA35-438241FE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F6163-4909-7C2C-4C60-FD5CCFCF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C3EDD-103D-219F-E127-045F9737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C982B-86BC-D20A-15B6-45E87748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055F9-D42D-6E5F-4D27-834884B1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377B-194A-30FB-1103-F99A59F9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93DE-5CA9-232D-3D57-DD194DC3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413C9-5D71-B7E1-ECB7-9B26682B1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E5711-82E6-DCD3-FFAD-03365CE6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ABD0-B23D-213E-25A2-FAF6D25B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70B70-C737-0FC1-6CBC-32D14FCE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4A78-3320-EE27-3D7C-CFF1E99E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EE4FD-6BA0-1BE9-F34E-3475A14C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A8938-4D4F-01E1-71FA-F954DAA2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D4793-37AF-DD8F-67EF-70B81B9B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A3EC4-76BA-9DC0-D656-130DD48D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E9748-08E8-96B2-E0D5-A9BAAD04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B41E4-760B-9056-F627-BE4DB546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480AF-9D1C-DFC5-9069-BEC5CD7F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1638-1BEB-8DB5-4258-6894C85B9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0BDE-3E25-2145-9051-03229A48693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C3BB-5C53-E360-CF60-0A8586EC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7A15D-1979-95FC-F122-F723B9593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5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19 (11/13)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74530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CRYPTOGRAPHIC REDUCTIONS AND LEARNING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PUBLIC-KEY ENCRYPTION + HARDNESS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034592"/>
                <a:ext cx="11704320" cy="30579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</a:t>
                </a:r>
                <a:r>
                  <a:rPr lang="en-US" sz="3200" dirty="0"/>
                  <a:t>: train on examples generated via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Pick either m = 0 or m = 1 </a:t>
                </a:r>
                <a:r>
                  <a:rPr lang="en-US" sz="3200" dirty="0" err="1"/>
                  <a:t>w.p.</a:t>
                </a:r>
                <a:r>
                  <a:rPr lang="en-US" sz="3200" dirty="0"/>
                  <a:t> ½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Generate labeled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00" dirty="0"/>
              </a:p>
              <a:p>
                <a:pPr marL="0" indent="0">
                  <a:buNone/>
                </a:pPr>
                <a:r>
                  <a:rPr lang="en-US" sz="3200" dirty="0"/>
                  <a:t>A PAC learning algorithm would return a good approximation for the decryption function and thus violate security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034592"/>
                <a:ext cx="11704320" cy="3057993"/>
              </a:xfrm>
              <a:blipFill>
                <a:blip r:embed="rId2"/>
                <a:stretch>
                  <a:fillRect l="-1518" t="-4545" r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974DC0-4798-F24D-D1FA-AF4F378B31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257305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[Kearns-Valiant ‘</a:t>
                </a:r>
                <a:r>
                  <a:rPr lang="en-US" b="1" noProof="0" dirty="0">
                    <a:solidFill>
                      <a:prstClr val="white">
                        <a:lumMod val="75000"/>
                      </a:prstClr>
                    </a:solidFill>
                    <a:latin typeface="Calibri" panose="020F0502020204030204"/>
                  </a:rPr>
                  <a:t>94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anose="020F0502020204030204"/>
                  </a:rPr>
                  <a:t>Given a public-key cryptosystem (gen, enc, dec), if there is a function class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that contains all the decryption functions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dec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Sk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,⋅</m:t>
                        </m:r>
                      </m:e>
                    </m:d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choices of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key, then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distribution-free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PAC-learnable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polynomial time, then there is a polynomial-time distinguisher between encryptions of 0 and 1.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974DC0-4798-F24D-D1FA-AF4F378B3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257305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PUBLIC-KEY ENCRYPTION + HARDNESS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Examples of hardness results proved using this observation: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[Kearns-Valiant ‘94]: </a:t>
                </a:r>
                <a:r>
                  <a:rPr lang="en-US" dirty="0"/>
                  <a:t>poly-sized Boolean formulas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, </a:t>
                </a:r>
                <a:r>
                  <a:rPr lang="en-US" dirty="0"/>
                  <a:t>deterministic finite automata of poly size, poly-sized </a:t>
                </a:r>
                <a:r>
                  <a:rPr lang="en-US" i="1" dirty="0"/>
                  <a:t>threshold</a:t>
                </a:r>
                <a:r>
                  <a:rPr lang="en-US" dirty="0"/>
                  <a:t> circuits with constant depth</a:t>
                </a:r>
                <a:endParaRPr lang="en-US" b="1" dirty="0"/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Klivans-Sherstov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‘06]: </a:t>
                </a:r>
                <a:r>
                  <a:rPr lang="en-US" dirty="0"/>
                  <a:t>intersections of poly many </a:t>
                </a:r>
                <a:r>
                  <a:rPr lang="en-US" dirty="0" err="1"/>
                  <a:t>halfspaces</a:t>
                </a:r>
                <a:r>
                  <a:rPr lang="en-US" dirty="0"/>
                  <a:t>, poly-size depth-2 circuits with majority gates, depth-3 poly-size arithmetic circuits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[Applebaum-Barak-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Wigderson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‘09]: </a:t>
                </a:r>
                <a:r>
                  <a:rPr lang="en-US" dirty="0"/>
                  <a:t>Boolean functions that only depend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variables in the input (juntas)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Drawback: </a:t>
                </a:r>
                <a:r>
                  <a:rPr lang="en-US" b="1" dirty="0">
                    <a:solidFill>
                      <a:schemeClr val="accent6"/>
                    </a:solidFill>
                  </a:rPr>
                  <a:t>input distribution is unnatural (distribution over encryptions)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8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DISTRIBUTION-SPECIFIC HARDNESS: NOISE HELPS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learning problems where there is label noise, e.g. agnostic learning, relatively easy to prove hardness even when the input distribution is a known “nice”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Recall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learning parity with noise: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given </a:t>
                </a:r>
                <a:r>
                  <a:rPr lang="en-US" sz="2800" dirty="0"/>
                  <a:t>dataset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as follows: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1−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LPN and in particular its larger finite field size variant,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“Learning with Errors” (LWE)</a:t>
                </a:r>
                <a:r>
                  <a:rPr lang="en-US" sz="2800" dirty="0"/>
                  <a:t>, forms the basis of various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post-quantum </a:t>
                </a:r>
                <a:r>
                  <a:rPr lang="en-US" sz="2800" dirty="0"/>
                  <a:t>cryptosystems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(more on this at the end)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 b="-25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1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DISTRIBUTION-SPECIFIC HARDNESS: NOISE HELPS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learning problems where there is label noise, e.g. agnostic learning, relatively easy to prove hardness even when the input distribution is a known “nice”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idea: </a:t>
                </a:r>
                <a:r>
                  <a:rPr lang="en-US" sz="2800" dirty="0"/>
                  <a:t>majority function correlates with the parity function nontrivially, so if one could approximately learn the former, one could distinguish noisy parity dataset from purely random labels</a:t>
                </a:r>
              </a:p>
              <a:p>
                <a:pPr marL="0" indent="0">
                  <a:buNone/>
                </a:pPr>
                <a:r>
                  <a:rPr lang="en-US" sz="2800" dirty="0"/>
                  <a:t>(see notes for details)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5B187-FF16-235E-E15D-A586005DFBF4}"/>
              </a:ext>
            </a:extLst>
          </p:cNvPr>
          <p:cNvSpPr txBox="1">
            <a:spLocks/>
          </p:cNvSpPr>
          <p:nvPr/>
        </p:nvSpPr>
        <p:spPr>
          <a:xfrm>
            <a:off x="243840" y="2840636"/>
            <a:ext cx="11704320" cy="1476532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Lemma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Kalai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Klivans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-Mansour-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Servedio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‘</a:t>
            </a:r>
            <a:r>
              <a:rPr lang="en-US" sz="2800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06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A polynomial-time algorithm for agnostically learning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halfspaces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 over the uniform distribution implies a polynomial-time algorithm for learning parity with noise.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0C86-FA37-B6F5-89DF-1D7A3B8B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Typically in the past, cryptographic assumptions have been great for proving lower bounds for learning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worst-case functions </a:t>
            </a:r>
            <a:r>
              <a:rPr lang="en-US" sz="2800" dirty="0"/>
              <a:t>either over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worst-case input distributions, </a:t>
            </a:r>
            <a:r>
              <a:rPr lang="en-US" sz="2800" dirty="0"/>
              <a:t>or over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benign input distribution but with label noise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Additionally, the settings are all discrete in nature!</a:t>
            </a:r>
          </a:p>
          <a:p>
            <a:pPr marL="0" indent="0"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Rest of lecture: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 Cryptographic lower bound for learning neural networks over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inputs</a:t>
            </a:r>
            <a:endParaRPr lang="en-US" sz="28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800" dirty="0"/>
              <a:t>Briefly at the end: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 Cryptographic lower bound for learning mixtures of Gaussians</a:t>
            </a:r>
          </a:p>
        </p:txBody>
      </p:sp>
    </p:spTree>
    <p:extLst>
      <p:ext uri="{BB962C8B-B14F-4D97-AF65-F5344CB8AC3E}">
        <p14:creationId xmlns:p14="http://schemas.microsoft.com/office/powerpoint/2010/main" val="37022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954957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connections to cryptography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(pseudorandom functions, public-key crypto, agnostic noise)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Crypto lower bound for learning MLPs over Gaussians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Goldreich’s</a:t>
            </a: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PRG, </a:t>
            </a:r>
            <a:r>
              <a:rPr lang="en-US" sz="28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Daniely-Vardi</a:t>
            </a: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lifting)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Other results and outlook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(Continuous LWE, complexity recap)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5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HARDNESS FOR MLPS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CE74F-7335-07A0-3CAF-9A88F9EA5AAB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1748592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Lemma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Daniely-Vardi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Assuming security of </a:t>
            </a:r>
            <a:r>
              <a:rPr lang="en-US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Goldreich’s</a:t>
            </a:r>
            <a:r>
              <a:rPr lang="en-US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 pseudorandom generator, </a:t>
            </a:r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MLP’s of depth three are hard to learn under Gaussian inputs.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8F7DE-4642-3580-3264-A272A87E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429000"/>
            <a:ext cx="1170432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Cryptographic hardness</a:t>
            </a:r>
            <a:r>
              <a:rPr lang="en-US" dirty="0"/>
              <a:t> for learning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real-valued function </a:t>
            </a:r>
            <a:r>
              <a:rPr lang="en-US" dirty="0"/>
              <a:t>over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”nice distribution” </a:t>
            </a:r>
            <a:r>
              <a:rPr lang="en-US" dirty="0"/>
              <a:t>without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label noise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Unlike the CSQ lower bound we saw previously, this hardness result pertains to arbitrary polynomial-time computation, though the class of functions is more complex– depth 3 vs depth 2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(see board)</a:t>
            </a:r>
          </a:p>
          <a:p>
            <a:pPr mar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6734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8F7DE-4642-3580-3264-A272A87E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2"/>
            <a:ext cx="11704320" cy="52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Gollakota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Klivans-Meka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‘22]: </a:t>
            </a:r>
            <a:r>
              <a:rPr lang="en-US" dirty="0" err="1"/>
              <a:t>Daniely-Vardi’s</a:t>
            </a:r>
            <a:r>
              <a:rPr lang="en-US" dirty="0"/>
              <a:t> lifting can be refined to get rid of outer activation, and can be extended to give both full SQ lower bounds and lower bounds in the membership query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Daniely-Srebro-Vardi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‘23]: </a:t>
            </a:r>
            <a:r>
              <a:rPr lang="en-US" dirty="0"/>
              <a:t>Modification of the reduction shows that even in the smoothed complexity setting, depth-4 MLPs are hard to learn over Gaussian inputs</a:t>
            </a:r>
          </a:p>
          <a:p>
            <a:pPr marL="0" indent="0">
              <a:buNone/>
            </a:pPr>
            <a:endParaRPr lang="en-US" sz="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WORK</a:t>
            </a:r>
          </a:p>
        </p:txBody>
      </p:sp>
    </p:spTree>
    <p:extLst>
      <p:ext uri="{BB962C8B-B14F-4D97-AF65-F5344CB8AC3E}">
        <p14:creationId xmlns:p14="http://schemas.microsoft.com/office/powerpoint/2010/main" val="27622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954957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connections to cryptography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(pseudorandom functions, public-key crypto, agnostic noise)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Crypto lower bound for learning MLPs over Gaussians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Goldreich’s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PRG, </a:t>
            </a:r>
            <a:r>
              <a:rPr lang="en-US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Daniely-Vardi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lifting)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 results and outlook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(Continuous LWE, complexity recap)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1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8F7DE-4642-3580-3264-A272A87E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312825"/>
            <a:ext cx="11704320" cy="406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Key insight:</a:t>
            </a:r>
            <a:r>
              <a:rPr lang="en-US" sz="2800" dirty="0"/>
              <a:t> if one takes the parallel pancakes instance but with equally spaced components, looks like solving noisy linear equations “mod 1” </a:t>
            </a:r>
          </a:p>
          <a:p>
            <a:pPr marL="0" indent="0">
              <a:buNone/>
            </a:pPr>
            <a:r>
              <a:rPr lang="en-US" sz="2800" dirty="0"/>
              <a:t>This is the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continuous</a:t>
            </a:r>
            <a:r>
              <a:rPr lang="en-US" sz="2800" dirty="0"/>
              <a:t> analogue of solving noisy linear equations over finite fields (“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learning with errors (LWE)</a:t>
            </a:r>
            <a:r>
              <a:rPr lang="en-US" sz="2800" dirty="0"/>
              <a:t>”), which is known to be hard under the same assumption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[Gupte-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Vafa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Vaikuntanathan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‘22]:</a:t>
            </a:r>
            <a:r>
              <a:rPr lang="en-US" sz="2800" dirty="0"/>
              <a:t> direct reduction from LWE</a:t>
            </a:r>
          </a:p>
          <a:p>
            <a:pPr marL="0" indent="0">
              <a:buNone/>
            </a:pPr>
            <a:r>
              <a:rPr lang="en-US" sz="2800" dirty="0"/>
              <a:t>Subsequent applications to hardness of learning </a:t>
            </a:r>
            <a:r>
              <a:rPr lang="en-US" sz="2800" dirty="0" err="1"/>
              <a:t>halfspaces</a:t>
            </a:r>
            <a:r>
              <a:rPr lang="en-US" sz="2800" dirty="0"/>
              <a:t>, e.g.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Tiegel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‘23]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RECENT CRYPTO LOWER BOUNDS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0E6AABE-F9AE-DB02-43DC-9BC19AD9C285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1748592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Lemma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[Bruna-Regev-Song-Tang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21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Under the assumption that there are no polynomial-time quantum algorithms for certain (worst-case) lattice problems, learning mixtures of Gaussians is hard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93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954957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Early connections to cryptography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(pseudorandom functions, public-key crypto, agnostic noise)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Crypto lower bound for learning MLPs over Gaussians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Goldreich’s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PRG, </a:t>
            </a:r>
            <a:r>
              <a:rPr lang="en-US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Daniely-Vardi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lifting)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Other results and outlook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(Continuous LWE, complexity recap)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E20C9-FE2B-A084-7926-9C4BB4ABF8D5}"/>
              </a:ext>
            </a:extLst>
          </p:cNvPr>
          <p:cNvSpPr txBox="1"/>
          <p:nvPr/>
        </p:nvSpPr>
        <p:spPr>
          <a:xfrm>
            <a:off x="185351" y="5817395"/>
            <a:ext cx="11762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Disclaimer: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I’m not a cryptographer, take Prof. Barak’s CS 127 if you want to learn the crypto fundamentals for real!</a:t>
            </a:r>
          </a:p>
        </p:txBody>
      </p:sp>
    </p:spTree>
    <p:extLst>
      <p:ext uri="{BB962C8B-B14F-4D97-AF65-F5344CB8AC3E}">
        <p14:creationId xmlns:p14="http://schemas.microsoft.com/office/powerpoint/2010/main" val="418072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4A0-282E-89F1-D564-7E219AF7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2E7E-C442-E948-7BFE-249F3DD0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67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Strong connections between cryptography / average-case complexity and ML theory</a:t>
            </a:r>
            <a:r>
              <a:rPr lang="en-US" sz="2800" dirty="0"/>
              <a:t>, but practically relevant reductions tricky because the former are typically </a:t>
            </a:r>
            <a:r>
              <a:rPr lang="en-US" sz="2800" b="1" dirty="0">
                <a:solidFill>
                  <a:schemeClr val="accent6"/>
                </a:solidFill>
              </a:rPr>
              <a:t>discrete</a:t>
            </a:r>
            <a:r>
              <a:rPr lang="en-US" sz="2800" dirty="0"/>
              <a:t> and either correspond to </a:t>
            </a:r>
            <a:r>
              <a:rPr lang="en-US" sz="2800" b="1" dirty="0">
                <a:solidFill>
                  <a:schemeClr val="accent6"/>
                </a:solidFill>
              </a:rPr>
              <a:t>unnatural input distributions </a:t>
            </a:r>
            <a:r>
              <a:rPr lang="en-US" sz="2800" dirty="0"/>
              <a:t>or require </a:t>
            </a:r>
            <a:r>
              <a:rPr lang="en-US" sz="2800" b="1" dirty="0">
                <a:solidFill>
                  <a:schemeClr val="accent6"/>
                </a:solidFill>
              </a:rPr>
              <a:t>agnostic noise to simulate</a:t>
            </a:r>
          </a:p>
          <a:p>
            <a:pPr marL="0" indent="0">
              <a:buNone/>
            </a:pPr>
            <a:endParaRPr lang="en-US" sz="5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800" dirty="0"/>
              <a:t>Bulk of work on lower bounds has been in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restricted models like SQ </a:t>
            </a:r>
            <a:r>
              <a:rPr lang="en-US" sz="2800" b="1" dirty="0">
                <a:solidFill>
                  <a:schemeClr val="accent3"/>
                </a:solidFill>
              </a:rPr>
              <a:t>(surprisingly robust, main exception is Gaussian elimination)</a:t>
            </a:r>
          </a:p>
          <a:p>
            <a:pPr marL="461963" indent="0">
              <a:buNone/>
            </a:pPr>
            <a:r>
              <a:rPr lang="en-US" sz="2800" dirty="0"/>
              <a:t>hardness is based on engineering instances with structural features that preclude certain algorithms. convenient by virtue of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recipes</a:t>
            </a:r>
          </a:p>
          <a:p>
            <a:pPr marL="461963" indent="0">
              <a:buNone/>
            </a:pPr>
            <a:r>
              <a:rPr lang="en-US" sz="2800" dirty="0"/>
              <a:t>E.g.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parity &lt;-&gt; low-degree approximation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Gaussian mixtures &lt;-&gt; moment methods / dimensionality reduction</a:t>
            </a:r>
          </a:p>
          <a:p>
            <a:pPr marL="461963" indent="0">
              <a:buNone/>
            </a:pPr>
            <a:r>
              <a:rPr lang="en-US" sz="2800" dirty="0"/>
              <a:t>These instances show (surprisingly!) that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only do those algorithms fail, but any algorithm will fail</a:t>
            </a:r>
          </a:p>
        </p:txBody>
      </p:sp>
    </p:spTree>
    <p:extLst>
      <p:ext uri="{BB962C8B-B14F-4D97-AF65-F5344CB8AC3E}">
        <p14:creationId xmlns:p14="http://schemas.microsoft.com/office/powerpoint/2010/main" val="39512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4A0-282E-89F1-D564-7E219AF7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2E7E-C442-E948-7BFE-249F3DD0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67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Lower bounds are a powerful way of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introspecting about modeling choices</a:t>
            </a:r>
          </a:p>
          <a:p>
            <a:pPr marL="461963" indent="0">
              <a:buNone/>
            </a:pPr>
            <a:r>
              <a:rPr lang="en-US" sz="2800" dirty="0"/>
              <a:t>e.g. once upon a time distribution-free agnostic learning was a great target to shoot for, but turned out to be too good to be true</a:t>
            </a:r>
          </a:p>
          <a:p>
            <a:pPr marL="461963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Realizing a model is too general often requires requires taking a computational, rather than a statistical, lens</a:t>
            </a:r>
          </a:p>
          <a:p>
            <a:pPr marL="461963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Even seemingly benign settings (continuous functions, Gaussian inputs, smoothed MLP weights) can be computationally hard! </a:t>
            </a:r>
          </a:p>
        </p:txBody>
      </p:sp>
    </p:spTree>
    <p:extLst>
      <p:ext uri="{BB962C8B-B14F-4D97-AF65-F5344CB8AC3E}">
        <p14:creationId xmlns:p14="http://schemas.microsoft.com/office/powerpoint/2010/main" val="28146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94548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C41E95-A446-D5B1-C96E-3FFEF04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704320" cy="1011092"/>
          </a:xfrm>
        </p:spPr>
        <p:txBody>
          <a:bodyPr/>
          <a:lstStyle/>
          <a:p>
            <a:r>
              <a:rPr lang="en-US" dirty="0"/>
              <a:t>THE FINAL STRETCH…</a:t>
            </a:r>
          </a:p>
        </p:txBody>
      </p:sp>
      <p:pic>
        <p:nvPicPr>
          <p:cNvPr id="7" name="Picture 6" descr="A red toolbox full of tools&#10;&#10;Description automatically generated">
            <a:extLst>
              <a:ext uri="{FF2B5EF4-FFF2-40B4-BE49-F238E27FC236}">
                <a16:creationId xmlns:a16="http://schemas.microsoft.com/office/drawing/2014/main" id="{98746BFC-56C8-035A-F418-E5713713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51E63-C83F-78DA-74F9-15224445FCBE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3FC45-9C5E-65A5-A51E-D1DC6731E0B1}"/>
              </a:ext>
            </a:extLst>
          </p:cNvPr>
          <p:cNvSpPr txBox="1"/>
          <p:nvPr/>
        </p:nvSpPr>
        <p:spPr>
          <a:xfrm>
            <a:off x="2757601" y="2581499"/>
            <a:ext cx="128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483EE-B27B-6A3D-150B-8CFD7F743F12}"/>
              </a:ext>
            </a:extLst>
          </p:cNvPr>
          <p:cNvSpPr txBox="1"/>
          <p:nvPr/>
        </p:nvSpPr>
        <p:spPr>
          <a:xfrm>
            <a:off x="7892417" y="2319889"/>
            <a:ext cx="25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 statistics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0663D-F0BE-7742-18C0-CF67B120B013}"/>
              </a:ext>
            </a:extLst>
          </p:cNvPr>
          <p:cNvSpPr txBox="1"/>
          <p:nvPr/>
        </p:nvSpPr>
        <p:spPr>
          <a:xfrm>
            <a:off x="4640636" y="3684850"/>
            <a:ext cx="1762149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supervised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9F551-542D-86C3-2F9E-146B1F608647}"/>
              </a:ext>
            </a:extLst>
          </p:cNvPr>
          <p:cNvSpPr txBox="1"/>
          <p:nvPr/>
        </p:nvSpPr>
        <p:spPr>
          <a:xfrm>
            <a:off x="5920833" y="4665156"/>
            <a:ext cx="2435401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computational 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56C2F-F070-92DE-4D1E-718EEA28FE44}"/>
              </a:ext>
            </a:extLst>
          </p:cNvPr>
          <p:cNvSpPr txBox="1"/>
          <p:nvPr/>
        </p:nvSpPr>
        <p:spPr>
          <a:xfrm>
            <a:off x="3140639" y="1151125"/>
            <a:ext cx="2435401" cy="1384995"/>
          </a:xfrm>
          <a:prstGeom prst="rect">
            <a:avLst/>
          </a:prstGeom>
          <a:noFill/>
          <a:effectLst>
            <a:softEdge rad="6090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physics, inference, and sampling</a:t>
            </a:r>
          </a:p>
        </p:txBody>
      </p:sp>
    </p:spTree>
    <p:extLst>
      <p:ext uri="{BB962C8B-B14F-4D97-AF65-F5344CB8AC3E}">
        <p14:creationId xmlns:p14="http://schemas.microsoft.com/office/powerpoint/2010/main" val="705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0C86-FA37-B6F5-89DF-1D7A3B8B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Valiant’s</a:t>
            </a:r>
            <a:r>
              <a:rPr lang="en-US" dirty="0"/>
              <a:t> “A theory for the learnable”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E1D7B-A841-C91F-78F0-9A26424C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37" y="2128930"/>
            <a:ext cx="5424125" cy="4269178"/>
          </a:xfrm>
          <a:prstGeom prst="roundRect">
            <a:avLst>
              <a:gd name="adj" fmla="val 776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6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FUNCTION FAMILIES (PRF)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Roughly,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pseudorandom function family (PRF)</a:t>
                </a:r>
                <a:r>
                  <a:rPr lang="en-US" dirty="0"/>
                  <a:t> is a family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𝔉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which “fools” any polynomial-time adversary in the following sense: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promised to come from one of two scenarios: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(Random)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sampled uniformly from set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all Boolean functions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(Pseudorandom)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sampled from the PRF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𝔉</m:t>
                    </m:r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 adversary can query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polynomially</a:t>
                </a:r>
                <a:r>
                  <a:rPr lang="en-US" dirty="0"/>
                  <a:t> many times at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arbitrary inputs </a:t>
                </a:r>
                <a:r>
                  <a:rPr lang="en-US" dirty="0"/>
                  <a:t>and must distinguish with nontrivial advantage which scenario we are 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one-way function (OWF)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which is efficiently computable but hard to invert, i.e.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it is computationally hard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4619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“minimal” assumption necessary for cryptography to be possible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50FA-BCA2-B346-3DAD-5D332E5FF197}"/>
              </a:ext>
            </a:extLst>
          </p:cNvPr>
          <p:cNvSpPr txBox="1">
            <a:spLocks/>
          </p:cNvSpPr>
          <p:nvPr/>
        </p:nvSpPr>
        <p:spPr>
          <a:xfrm>
            <a:off x="243840" y="3429000"/>
            <a:ext cx="11704320" cy="1303646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Goldreich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-Goldwasser-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Micali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Pseudorandom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function families exist if one-way functions exist.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FF701-571B-E1C8-F90A-FA611036E348}"/>
              </a:ext>
            </a:extLst>
          </p:cNvPr>
          <p:cNvSpPr txBox="1">
            <a:spLocks/>
          </p:cNvSpPr>
          <p:nvPr/>
        </p:nvSpPr>
        <p:spPr>
          <a:xfrm>
            <a:off x="243840" y="5001841"/>
            <a:ext cx="11704320" cy="1572840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Corollary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[Valiant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Poly-sized circuits are hard 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PAC learn, even given the ability to query them at arbitrary inputs (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“learning from membership queries”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ONE-WAY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0C86-FA37-B6F5-89DF-1D7A3B8B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147934"/>
            <a:ext cx="11704320" cy="342674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Proof:</a:t>
            </a:r>
            <a:r>
              <a:rPr lang="en-US" dirty="0"/>
              <a:t> a polynomial-time PAC learning algorithm would yield a polynomial-time adversary for distinguishing whether the underlying function is truly random or from a PRF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Pros: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Assumption is very mild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Learner is very powerful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Cons: 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worst-case lower bound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 of functions too powerful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EF89EE6-31E1-5713-C0CE-A8C0EC9385F7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1572840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Corollary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[Valiant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Poly-sized circuits are hard 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PAC learn, even given the ability to query them at arbitrary inputs (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“learning from membership queries”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5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6"/>
                    </a:solidFill>
                  </a:rPr>
                  <a:t>Stronger assumption,</a:t>
                </a:r>
                <a:r>
                  <a:rPr lang="en-US" sz="2800" dirty="0"/>
                  <a:t> but 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hardness for weaker classes of functions</a:t>
                </a:r>
              </a:p>
              <a:p>
                <a:pPr marL="0" indent="0">
                  <a:buNone/>
                </a:pPr>
                <a:endParaRPr lang="en-US" sz="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Three algorithms: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</a:t>
                </a:r>
                <a:r>
                  <a:rPr lang="en-US" sz="2800" dirty="0"/>
                  <a:t>,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</a:t>
                </a:r>
                <a:r>
                  <a:rPr lang="en-US" sz="2800" dirty="0"/>
                  <a:t>, and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2800" dirty="0"/>
                  <a:t> outputs public key Pk and secret key </a:t>
                </a:r>
                <a:r>
                  <a:rPr lang="en-US" sz="2800" dirty="0" err="1"/>
                  <a:t>Sk</a:t>
                </a:r>
                <a:endParaRPr lang="en-US" sz="2800" dirty="0"/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enc(</a:t>
                </a:r>
                <a:r>
                  <a:rPr lang="en-US" sz="28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Pk,m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sz="2800" dirty="0"/>
                  <a:t>(randomly) encrypts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bits under Pk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dec(</a:t>
                </a:r>
                <a:r>
                  <a:rPr lang="en-US" sz="28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Sk,c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2800" dirty="0"/>
                  <a:t> decrypts a ciphertext c under Pk</a:t>
                </a:r>
              </a:p>
              <a:p>
                <a:pPr marL="0" indent="0">
                  <a:buNone/>
                </a:pPr>
                <a:endParaRPr lang="en-US" sz="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Correctness: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dec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with all but </a:t>
                </a:r>
                <a:r>
                  <a:rPr lang="en-US" sz="2800" dirty="0" err="1"/>
                  <a:t>negl</a:t>
                </a:r>
                <a:r>
                  <a:rPr lang="en-US" sz="2800" dirty="0"/>
                  <a:t>. failure probability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Security: </a:t>
                </a:r>
                <a:r>
                  <a:rPr lang="en-US" sz="2800" dirty="0"/>
                  <a:t>can’t distinguish b/t encryption of 0 vs. 1, i.e. for all poly-time </a:t>
                </a:r>
                <a:r>
                  <a:rPr lang="en-US" sz="2800" dirty="0" err="1"/>
                  <a:t>algs</a:t>
                </a:r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Pk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enc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Pk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Pk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enc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Pk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function: </a:t>
                </a:r>
              </a:p>
              <a:p>
                <a:pPr marL="0" indent="0">
                  <a:buNone/>
                </a:pPr>
                <a:r>
                  <a:rPr lang="en-US" dirty="0"/>
                  <a:t>One-way function  such that there exists efficient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that takes 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</a:t>
                </a:r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RSA</a:t>
                </a:r>
              </a:p>
              <a:p>
                <a:pPr marL="0" indent="0">
                  <a:buNone/>
                </a:pPr>
                <a:r>
                  <a:rPr lang="en-US" sz="2800" dirty="0"/>
                  <a:t>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relatively prime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- trapdoor: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810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function: </a:t>
                </a:r>
              </a:p>
              <a:p>
                <a:pPr marL="0" indent="0">
                  <a:buNone/>
                </a:pPr>
                <a:r>
                  <a:rPr lang="en-US" dirty="0"/>
                  <a:t>One-way function  such that there exists efficient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that takes 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</a:t>
                </a:r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3200" dirty="0"/>
                  <a:t> Pk is trapdoor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 secret key </a:t>
                </a:r>
                <a:r>
                  <a:rPr lang="en-US" sz="3200" dirty="0" err="1"/>
                  <a:t>Sk</a:t>
                </a:r>
                <a:r>
                  <a:rPr lang="en-US" sz="3200" dirty="0"/>
                  <a:t> is trapdoor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enc(</a:t>
                </a:r>
                <a:r>
                  <a:rPr lang="en-US" sz="32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Pk,m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sz="3200" dirty="0"/>
                  <a:t>encrypts a message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by mapping through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dec(</a:t>
                </a:r>
                <a:r>
                  <a:rPr lang="en-US" sz="32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Sk,c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3200" dirty="0"/>
                  <a:t> decrypts a ciphertext c by inverting using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Note: doesn’t quite work, </a:t>
                </a: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need to define e.g. “hard core predicates”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810927"/>
              </a:xfrm>
              <a:blipFill>
                <a:blip r:embed="rId2"/>
                <a:stretch>
                  <a:fillRect l="-1410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1722</Words>
  <Application>Microsoft Macintosh PowerPoint</Application>
  <PresentationFormat>Widescreen</PresentationFormat>
  <Paragraphs>174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1_Office Theme</vt:lpstr>
      <vt:lpstr>CS 224: ALGORITHMS FOR DATA SCIENCE LECTURE 19 (11/13)</vt:lpstr>
      <vt:lpstr>PowerPoint Presentation</vt:lpstr>
      <vt:lpstr>CRYPTOGRAPHY AND LEARNING</vt:lpstr>
      <vt:lpstr>PSEUDORANDOM FUNCTION FAMILIES (PRF)</vt:lpstr>
      <vt:lpstr>PRFS FROM ONE-WAY FUNCTIONS</vt:lpstr>
      <vt:lpstr>PRFS FROM ONE-WAY FUNCTIONS</vt:lpstr>
      <vt:lpstr>PUBLIC-KEY ENCRYPTION</vt:lpstr>
      <vt:lpstr>PUBLIC-KEY ENCRYPTION (EXAMPLES)</vt:lpstr>
      <vt:lpstr>PUBLIC-KEY ENCRYPTION (EXAMPLES)</vt:lpstr>
      <vt:lpstr>PUBLIC-KEY ENCRYPTION + HARDNESS OF LEARNING</vt:lpstr>
      <vt:lpstr>PUBLIC-KEY ENCRYPTION + HARDNESS OF LEARNING</vt:lpstr>
      <vt:lpstr>DISTRIBUTION-SPECIFIC HARDNESS: NOISE HELPS</vt:lpstr>
      <vt:lpstr>DISTRIBUTION-SPECIFIC HARDNESS: NOISE HELPS</vt:lpstr>
      <vt:lpstr>TAKEAWAYS SO FAR</vt:lpstr>
      <vt:lpstr>PowerPoint Presentation</vt:lpstr>
      <vt:lpstr>CRYPTO HARDNESS FOR MLPS</vt:lpstr>
      <vt:lpstr>SUBSEQUENT WORK</vt:lpstr>
      <vt:lpstr>PowerPoint Presentation</vt:lpstr>
      <vt:lpstr>OTHER RECENT CRYPTO LOWER BOUNDS</vt:lpstr>
      <vt:lpstr>COMPLEXITY RECAP</vt:lpstr>
      <vt:lpstr>COMPLEXITY RECAP</vt:lpstr>
      <vt:lpstr>THE FINAL STRETCH…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19 (11/13)</dc:title>
  <dc:creator>Sitan Chen</dc:creator>
  <cp:lastModifiedBy>Chen, Sitan</cp:lastModifiedBy>
  <cp:revision>5</cp:revision>
  <dcterms:created xsi:type="dcterms:W3CDTF">2023-11-11T19:58:05Z</dcterms:created>
  <dcterms:modified xsi:type="dcterms:W3CDTF">2023-11-21T04:22:29Z</dcterms:modified>
</cp:coreProperties>
</file>