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777" r:id="rId3"/>
    <p:sldId id="1356" r:id="rId4"/>
    <p:sldId id="1357" r:id="rId5"/>
    <p:sldId id="1358" r:id="rId6"/>
    <p:sldId id="1360" r:id="rId7"/>
    <p:sldId id="1362" r:id="rId8"/>
    <p:sldId id="1361" r:id="rId9"/>
    <p:sldId id="1363" r:id="rId10"/>
    <p:sldId id="1367" r:id="rId11"/>
    <p:sldId id="1368" r:id="rId12"/>
    <p:sldId id="1364" r:id="rId13"/>
    <p:sldId id="1365" r:id="rId14"/>
    <p:sldId id="1369" r:id="rId15"/>
    <p:sldId id="1370" r:id="rId16"/>
    <p:sldId id="1366" r:id="rId17"/>
    <p:sldId id="1371" r:id="rId18"/>
    <p:sldId id="1372" r:id="rId19"/>
    <p:sldId id="1373" r:id="rId20"/>
    <p:sldId id="1374" r:id="rId21"/>
    <p:sldId id="1375" r:id="rId22"/>
    <p:sldId id="1376" r:id="rId23"/>
    <p:sldId id="1378" r:id="rId24"/>
    <p:sldId id="1381" r:id="rId25"/>
    <p:sldId id="1380" r:id="rId26"/>
    <p:sldId id="1382" r:id="rId27"/>
    <p:sldId id="1383" r:id="rId28"/>
    <p:sldId id="1384" r:id="rId29"/>
    <p:sldId id="1385" r:id="rId30"/>
    <p:sldId id="1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02FF00"/>
    <a:srgbClr val="B1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8"/>
    <p:restoredTop sz="94626"/>
  </p:normalViewPr>
  <p:slideViewPr>
    <p:cSldViewPr snapToGrid="0">
      <p:cViewPr varScale="1">
        <p:scale>
          <a:sx n="119" d="100"/>
          <a:sy n="119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70E1-C3A3-7543-A06A-474819265216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C01EB-83BC-0B4E-9AFF-131EA7C4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3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9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3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C01EB-83BC-0B4E-9AFF-131EA7C454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5206-4181-0BE8-394E-F12C4D3A3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4B5EF-538C-3BF4-E2E3-6C3D22B88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C8FC-A773-EC29-E826-817E1F69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47DD-4EAC-D4B7-6DBB-B10F0A18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3DF2-F79A-A591-B361-EBB9791B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3A7E-5A10-E296-76B8-0215073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E6392-96A4-04B9-DE8C-7139D52E0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FBB79-FD6B-66C6-FD5B-0D904957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3F9D1-7571-7858-EE30-54D110FF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26C0-140E-5CBE-0E50-5441622F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39826-4140-5703-01CF-B3B6E69EC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8B621-D572-4D58-DF08-DB8F22805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92E3A-B906-32E3-0E93-49115CAF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A35CC-38A4-665A-205B-7C17B751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D9DC-9C19-38EF-C571-0A7222F1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0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7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9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22EA-66FF-2877-ABC2-3F02C416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11DA-DCA8-9936-5323-5EABBAFB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6A0B-D2C6-CA00-16E4-9F1CA4BA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4D94-22C6-D106-0BF6-701BA38A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98E2-F177-F9E2-342C-793E2F0B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0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2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01E5-8C94-D49A-0F31-BDB178B0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4D277-D946-9BD8-B3D7-64772A082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BC0EA-3265-E52A-F825-9BDB0EA6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6D97B-0EAC-136F-7353-B834276B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4120D-ACF4-E5FC-CACD-D72079D3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6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7D74-D792-3568-758B-CDD73F8C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06B-84DE-6625-15B4-EB3C5B2CF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FF658-EA96-D4D5-90DC-B8B7ACF96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5377D-A427-155D-FC34-3B48BE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F6FC-0018-FFAD-9A6A-CF57AB1D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BFA09-E492-6654-D78F-E6F74203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F0CF-2466-5575-F760-B685A9D9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42D8C-CB86-5965-E103-0DDCE646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5E063-7C02-BAA9-E752-7DCF6DEF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52F63-6AE1-DCBE-8CA7-E719F5367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D6CBB-C54B-E443-0A2F-4CE4D8587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5DF04-8E20-F4EE-540D-A4428B9A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7A827-0060-4B7B-F6B8-C534F36C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72AD6-CF1B-2D69-BFE7-D28B027B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EA33-5E8B-F611-AC08-EBA935B9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6F04C-8F8D-B928-474E-95886D1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DA849-2027-876C-6868-E1734271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64691-2AE4-3BEE-CFD8-840796E5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7EA37-C322-12AF-A841-E456A48A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822DC-ECCB-2E6F-3868-F149525D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E91E-5B54-0AA1-DE6F-85F56941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CCFF-2963-3698-6A41-3DE4B4DD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ECA0-B6DD-7B90-7058-7D90AA89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CE72-58A7-EAB0-337C-E75A606E6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647C4-0BF9-C57E-DF74-6D69ED3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981EB-D8C5-C3D2-E7C6-334E11F3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11B6D-3D6B-B908-E875-E3C8A308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1C6E-0920-A368-357E-1AF472EF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C9A04-761F-1C22-FA1F-BCA4F3E5F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D2900-8D17-128A-1BC3-A4E2EB1C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AB2D-211C-4A93-6A50-3776F8D3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E7FD-042A-569C-6B69-97F8CE27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1BB4F-A372-3604-EF68-EA4E83AA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C88E1-D3E7-A84C-AA3F-FF80E8AF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D3E0-0E1F-D956-6F1F-13F3BAF5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52ECD-3111-9EEE-B531-64997EAA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8295-B71D-9C47-B0FA-B6FE4AC82F09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EC31-9841-1FE4-2D5E-7FD891ED1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F44F-6BC5-1E11-6A99-D671A3ABF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2F30-9DD0-6C41-B8F9-97D042EC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8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emf"/><Relationship Id="rId3" Type="http://schemas.openxmlformats.org/officeDocument/2006/relationships/image" Target="../media/image15.emf"/><Relationship Id="rId7" Type="http://schemas.openxmlformats.org/officeDocument/2006/relationships/image" Target="../media/image11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8.emf"/><Relationship Id="rId5" Type="http://schemas.openxmlformats.org/officeDocument/2006/relationships/image" Target="../media/image10.emf"/><Relationship Id="rId10" Type="http://schemas.openxmlformats.org/officeDocument/2006/relationships/image" Target="../media/image8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8.emf"/><Relationship Id="rId4" Type="http://schemas.openxmlformats.org/officeDocument/2006/relationships/image" Target="../media/image6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0" Type="http://schemas.openxmlformats.org/officeDocument/2006/relationships/image" Target="../media/image14.emf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1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8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1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8.emf"/><Relationship Id="rId5" Type="http://schemas.openxmlformats.org/officeDocument/2006/relationships/image" Target="../media/image10.emf"/><Relationship Id="rId10" Type="http://schemas.openxmlformats.org/officeDocument/2006/relationships/image" Target="../media/image8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16 (11/1)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44281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BEYOND LINEARIZED NETWORKS: MEAN-FIELD LIMIT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CEDE9-3F8A-64D3-9855-A7A8DC1E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34983"/>
            <a:ext cx="4324550" cy="6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ECF8E-30AB-4E4C-0145-65F7151E7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296" y="899942"/>
            <a:ext cx="2302262" cy="49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A0363-3754-0B81-2515-C1B097A0A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12" y="3132114"/>
            <a:ext cx="4045575" cy="877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4EBB14-69A9-579F-C284-3170BEC5667A}"/>
              </a:ext>
            </a:extLst>
          </p:cNvPr>
          <p:cNvSpPr txBox="1"/>
          <p:nvPr/>
        </p:nvSpPr>
        <p:spPr>
          <a:xfrm>
            <a:off x="3983162" y="4537351"/>
            <a:ext cx="2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F52D6-E38B-5991-21E8-15D413168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885" y="4513736"/>
            <a:ext cx="2481819" cy="343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3A5758-869F-8801-0AA9-0D07919DB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554" y="4511674"/>
            <a:ext cx="922398" cy="337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294D5-BACF-D527-06E3-47A155E072A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4420" t="-22113" r="-4357" b="-17902"/>
          <a:stretch/>
        </p:blipFill>
        <p:spPr>
          <a:xfrm>
            <a:off x="2664092" y="5720655"/>
            <a:ext cx="4531179" cy="67571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28460-A34C-D275-E27B-396A7B1B09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0374" y="4480535"/>
            <a:ext cx="4391356" cy="3999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BD59C5-FFD1-8634-201C-161044DD303F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E92280-9323-5F93-AB69-0BDBF4D61453}"/>
              </a:ext>
            </a:extLst>
          </p:cNvPr>
          <p:cNvSpPr txBox="1"/>
          <p:nvPr/>
        </p:nvSpPr>
        <p:spPr>
          <a:xfrm>
            <a:off x="396240" y="5827677"/>
            <a:ext cx="21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continuity PDE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14C20-A3AA-B340-1E69-780A9FFC5B22}"/>
              </a:ext>
            </a:extLst>
          </p:cNvPr>
          <p:cNvSpPr txBox="1"/>
          <p:nvPr/>
        </p:nvSpPr>
        <p:spPr>
          <a:xfrm>
            <a:off x="7346226" y="5827676"/>
            <a:ext cx="490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holds in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“weak sense”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(see board)</a:t>
            </a:r>
          </a:p>
        </p:txBody>
      </p:sp>
    </p:spTree>
    <p:extLst>
      <p:ext uri="{BB962C8B-B14F-4D97-AF65-F5344CB8AC3E}">
        <p14:creationId xmlns:p14="http://schemas.microsoft.com/office/powerpoint/2010/main" val="39437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A262-AC4B-C461-E2AE-749F148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WASSERSTEIN GRADIENT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12B7AC-8BAF-DF86-B232-7BD543912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220686"/>
                <a:ext cx="11704320" cy="43539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Sznitman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‘91]: existence of unique (weak) solution</a:t>
                </a: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2FF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883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velocity field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883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The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performing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gradient descent in the space of probability distributions </a:t>
                </a:r>
                <a:r>
                  <a:rPr lang="en-US" dirty="0"/>
                  <a:t>(equipped with the Wasserstein metric) with respect to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Rich theory that we will not get into, c.f. the nice book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[Ambrosio, Gigli, 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Savaré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‘05]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12B7AC-8BAF-DF86-B232-7BD543912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220686"/>
                <a:ext cx="11704320" cy="4353996"/>
              </a:xfrm>
              <a:blipFill>
                <a:blip r:embed="rId2"/>
                <a:stretch>
                  <a:fillRect l="-1410" t="-3198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388045-77DA-3D5D-5987-0EBDE6889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420" t="-22113" r="-4357" b="-17902"/>
          <a:stretch/>
        </p:blipFill>
        <p:spPr>
          <a:xfrm>
            <a:off x="3830410" y="1294411"/>
            <a:ext cx="4531179" cy="67571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71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Prove optimization/generalization guarantees for limiting object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39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Prove optimization/generalization guarantees for limiting object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00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515938" indent="0">
                  <a:buNone/>
                </a:pP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[Mei-</a:t>
                </a:r>
                <a:r>
                  <a:rPr lang="en-US" sz="24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Montanari</a:t>
                </a: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-Nguyen ‘18], [Mei-</a:t>
                </a:r>
                <a:r>
                  <a:rPr lang="en-US" sz="24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Miskiakiewicz</a:t>
                </a: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4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Montanari</a:t>
                </a:r>
                <a:r>
                  <a:rPr lang="en-US" sz="24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’19]</a:t>
                </a: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5938" indent="0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Prove optimization/generalization guarantees for limiting object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83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6CD4A-B7A3-77F3-9F6C-E311053287FE}"/>
                  </a:ext>
                </a:extLst>
              </p:cNvPr>
              <p:cNvSpPr txBox="1"/>
              <p:nvPr/>
            </p:nvSpPr>
            <p:spPr>
              <a:xfrm>
                <a:off x="243839" y="1294411"/>
                <a:ext cx="11704320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 panose="02040503050406030204" pitchFamily="18" charset="0"/>
                  </a:rPr>
                  <a:t>Assume:</a:t>
                </a:r>
              </a:p>
              <a:p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bounded Lipschitz, 2.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bounded, 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has sub-Gaussian tails</a:t>
                </a: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sketch: see board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56CD4A-B7A3-77F3-9F6C-E31105328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294411"/>
                <a:ext cx="11704320" cy="5262979"/>
              </a:xfrm>
              <a:prstGeom prst="rect">
                <a:avLst/>
              </a:prstGeom>
              <a:blipFill>
                <a:blip r:embed="rId3"/>
                <a:stretch>
                  <a:fillRect l="-1193" t="-1202" r="-542" b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2710E80-32BA-F014-994F-AF80A373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NON-ASYMPTOTIC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4356131-4A68-A02D-BD7A-CF4330388F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508973"/>
                <a:ext cx="11704319" cy="322967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[Mei-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Montanari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-Nguyen ‘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18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lvl="0"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=0,1,2,…</m:t>
                        </m:r>
                      </m:sub>
                    </m:sSub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denote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iterates of gradient descent with step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mean-field gradient flow. Then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the randomness of the initialization and the training examples,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4356131-4A68-A02D-BD7A-CF4330388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08973"/>
                <a:ext cx="11704319" cy="3229676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9DED39-DD1C-05FC-7308-0F32E5EB8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3474" y="5029698"/>
            <a:ext cx="11358172" cy="620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6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6928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 the gameplan for understanding training dynamics of overparametrized neural networks: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Define limiting object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Show that we quickly converge to limiting object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b="1" dirty="0">
                    <a:solidFill>
                      <a:schemeClr val="accent6"/>
                    </a:solidFill>
                  </a:rPr>
                  <a:t>Prove optimization/generalization guarantees for limiting object</a:t>
                </a:r>
              </a:p>
              <a:p>
                <a:pPr marL="514350" indent="0">
                  <a:buNone/>
                </a:pP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In general, quite hard to prove things about the PDE</a:t>
                </a:r>
              </a:p>
              <a:p>
                <a:pPr marL="514350" indent="0">
                  <a:buNone/>
                </a:pP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Our understanding is largely limited to 1) </a:t>
                </a:r>
                <a:r>
                  <a:rPr lang="en-US" sz="28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asymptotics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2)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toy examples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(e.g. generalized linear models), and 3)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cool experiments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692866"/>
              </a:xfrm>
              <a:blipFill>
                <a:blip r:embed="rId3"/>
                <a:stretch>
                  <a:fillRect l="-1518" t="-2444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6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ASYMPTOTICS – NOISELESS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understand the evolution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r>
                  <a:rPr lang="en-US" dirty="0"/>
                  <a:t>Proof crucially exploits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Wasserstein gradient flow </a:t>
                </a:r>
                <a:r>
                  <a:rPr lang="en-US" dirty="0"/>
                  <a:t>perspective, as well as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homogeneity</a:t>
                </a:r>
                <a:r>
                  <a:rPr lang="en-US" dirty="0"/>
                  <a:t> / partial homogeneity of the activation function</a:t>
                </a:r>
              </a:p>
              <a:p>
                <a:pPr marL="0" indent="0">
                  <a:buNone/>
                </a:pPr>
                <a:r>
                  <a:rPr lang="en-US" dirty="0"/>
                  <a:t>Follow-ups: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Wojtowytsch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‘20], [Nguyen-Pham ‘20]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r="-1302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Chizat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-Bach ’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18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 (informal)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</a:p>
              <a:p>
                <a:pPr lvl="0"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sigmoid or </a:t>
                </a:r>
                <a:r>
                  <a:rPr lang="en-US" sz="28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ReLU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the distribution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has finite fourth-order moments. If the support of the random initialization is chosen appropriately and the distribution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satisfies certain a certain “Sard-type regularity” condition, then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a global minimizer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8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56A-16AE-56EE-A32D-87A4308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ASYMPTOTICS – NOISY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Want to understand the evolution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FECC2-C56A-9FFB-8A0E-697DDE396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[Mei-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Montanari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-Nguyen ’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18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 (informal)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Can extend mean-field picture to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“noisy gradient descent”, i.e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1−2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𝜆𝜂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𝜂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𝜂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resulting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continuity PDE converges to minimizer of the regularized loss 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(free energy)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m:rPr>
                          <m:lit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2+(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lit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2)⋅</m:t>
                      </m:r>
                      <m:sSub>
                        <m:sSub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Ent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2E14989-266E-91F9-EA0B-9E01D578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054926"/>
                <a:ext cx="11704319" cy="2561217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59DBC3-5567-44AD-C7FD-A782CCAF9F38}"/>
                  </a:ext>
                </a:extLst>
              </p:cNvPr>
              <p:cNvSpPr txBox="1"/>
              <p:nvPr/>
            </p:nvSpPr>
            <p:spPr>
              <a:xfrm>
                <a:off x="243838" y="4887293"/>
                <a:ext cx="11704319" cy="1319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fact, limit distribution satisfies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∞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𝜆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59DBC3-5567-44AD-C7FD-A782CCAF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8" y="4887293"/>
                <a:ext cx="11704319" cy="1319336"/>
              </a:xfrm>
              <a:prstGeom prst="rect">
                <a:avLst/>
              </a:prstGeom>
              <a:blipFill>
                <a:blip r:embed="rId5"/>
                <a:stretch>
                  <a:fillRect l="-1410" t="-10476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4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4A8-0FE8-3DBA-11FE-C35A2489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C4105-1931-8853-987D-4A9A24D5D9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One setting in which the continuity PDE greatly simplifies is when the underlying data distribution has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symmetries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instance,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are Gaussian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(single index model)</a:t>
                </a:r>
                <a:r>
                  <a:rPr lang="en-US" dirty="0"/>
                  <a:t>, so the function secretly only depends on a 1D subspace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Recall this is a setting that kernel methods perform terribly at because they fail to efficiently learn the relevant feature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Because data distribution is invariant to any rotation that preserves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 PDE simplifies dramatically!</a:t>
                </a:r>
                <a:r>
                  <a:rPr lang="en-US" dirty="0"/>
                  <a:t> (see board)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C4105-1931-8853-987D-4A9A24D5D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F8E4-08CE-8995-076E-A285758B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4198-28E5-AAA6-5503-BF4A7777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My office hour: 3-4pm on Thursday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Final project proposal due tonight 11:59pm</a:t>
            </a:r>
          </a:p>
          <a:p>
            <a:pPr marL="0" indent="0">
              <a:buNone/>
            </a:pPr>
            <a:r>
              <a:rPr lang="en-US" dirty="0"/>
              <a:t>(see earlier Canvas post for instructions)</a:t>
            </a:r>
          </a:p>
        </p:txBody>
      </p:sp>
    </p:spTree>
    <p:extLst>
      <p:ext uri="{BB962C8B-B14F-4D97-AF65-F5344CB8AC3E}">
        <p14:creationId xmlns:p14="http://schemas.microsoft.com/office/powerpoint/2010/main" val="102380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such settings where symmetries drastically reduce the dimension of the PDE, we can numerically solve it and obtain sharp predictions</a:t>
            </a:r>
          </a:p>
        </p:txBody>
      </p:sp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01F332F-1ED5-3A4D-AAF3-6D96B956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228" y="2447985"/>
            <a:ext cx="7580857" cy="36942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2230224" y="6243144"/>
            <a:ext cx="465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[Abbe-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Boix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Adsera-Misiakiewicz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‘22]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62C90-2DE3-31C5-3DC0-69B552B7C35C}"/>
              </a:ext>
            </a:extLst>
          </p:cNvPr>
          <p:cNvSpPr txBox="1"/>
          <p:nvPr/>
        </p:nvSpPr>
        <p:spPr>
          <a:xfrm>
            <a:off x="8708872" y="3171729"/>
            <a:ext cx="3421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Although a finite-dimensional problem, to get rigorous guarantees they still need to modify the training algorithm (e.g. do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layerwise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training) to get end-to-end provable guarantees</a:t>
            </a:r>
          </a:p>
        </p:txBody>
      </p:sp>
    </p:spTree>
    <p:extLst>
      <p:ext uri="{BB962C8B-B14F-4D97-AF65-F5344CB8AC3E}">
        <p14:creationId xmlns:p14="http://schemas.microsoft.com/office/powerpoint/2010/main" val="152638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such settings where symmetries drastically reduce the dimension of the PDE, we can numerically solve it and obtain sharp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5942513" y="6281316"/>
            <a:ext cx="381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[Mei-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Montanari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-Nguyen ‘18]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08656-5842-E169-31CA-1435DCE4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9" y="2416398"/>
            <a:ext cx="5449353" cy="37581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/>
              <p:nvPr/>
            </p:nvSpPr>
            <p:spPr>
              <a:xfrm>
                <a:off x="956441" y="2630821"/>
                <a:ext cx="416800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Classifying isotropic Gaussians:</a:t>
                </a: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Data is a mixture of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Reduced PDE is 1-dimensional </a:t>
                </a: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(only need to track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)</a:t>
                </a:r>
              </a:p>
              <a:p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They obtain rigorous end-to-end guarantees for this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41" y="2630821"/>
                <a:ext cx="4168008" cy="3170099"/>
              </a:xfrm>
              <a:prstGeom prst="rect">
                <a:avLst/>
              </a:prstGeom>
              <a:blipFill>
                <a:blip r:embed="rId3"/>
                <a:stretch>
                  <a:fillRect l="-1520" t="-1200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68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MODELS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such settings where symmetries drastically reduce the dimension of the PDE, we can numerically solve it and obtain sharp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F2C43-66DA-A874-C01B-C715803C07A8}"/>
              </a:ext>
            </a:extLst>
          </p:cNvPr>
          <p:cNvSpPr txBox="1"/>
          <p:nvPr/>
        </p:nvSpPr>
        <p:spPr>
          <a:xfrm>
            <a:off x="7237517" y="6281316"/>
            <a:ext cx="398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[Berthier-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Montanari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-Zhou ‘23]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/>
              <p:nvPr/>
            </p:nvSpPr>
            <p:spPr>
              <a:xfrm>
                <a:off x="647437" y="2378590"/>
                <a:ext cx="6358759" cy="405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Continuity PDE for learning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0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using a one-hidden-layer </a:t>
                </a:r>
                <a:r>
                  <a:rPr lang="en-US" sz="20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ReLU</a:t>
                </a: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network over Gaussian examples</a:t>
                </a:r>
              </a:p>
              <a:p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Demonstrates two empirically observed phenomena: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Plateaus in the loss curve, interspersed with sharp drops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Longer and longer time scales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Key (partially rigorous) finding: </a:t>
                </a:r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mean field gradient flow incrementally learns low-degree Hermite components of single index models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090B7F-2AC1-AEC9-C38E-58320B748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7" y="2378590"/>
                <a:ext cx="6358759" cy="4056110"/>
              </a:xfrm>
              <a:prstGeom prst="rect">
                <a:avLst/>
              </a:prstGeom>
              <a:blipFill>
                <a:blip r:embed="rId2"/>
                <a:stretch>
                  <a:fillRect l="-797" t="-938" r="-598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EA2F2952-2E92-2774-FA2D-2A0CAA5E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71" y="2224199"/>
            <a:ext cx="4290529" cy="4057117"/>
          </a:xfrm>
          <a:prstGeom prst="roundRect">
            <a:avLst>
              <a:gd name="adj" fmla="val 1278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81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CSQ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55635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Helpful to keep in mind what is generally possible (by any algorithm)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Single index models</a:t>
                </a:r>
                <a:r>
                  <a:rPr lang="en-US" sz="2800" b="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): complexity of CSQ algorithms dictated by the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“information exponent”</a:t>
                </a:r>
              </a:p>
              <a:p>
                <a:pPr marL="458788" indent="0">
                  <a:buNone/>
                </a:pPr>
                <a:r>
                  <a:rPr lang="en-US" sz="2800" dirty="0"/>
                  <a:t>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for which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Hermite coefficient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is nonzero</a:t>
                </a:r>
              </a:p>
              <a:p>
                <a:pPr marL="9525" indent="0">
                  <a:buNone/>
                </a:pPr>
                <a:endParaRPr lang="en-US" sz="500" dirty="0"/>
              </a:p>
              <a:p>
                <a:pPr marL="9525" indent="0">
                  <a:buNone/>
                </a:pP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[Ben 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Arous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 et al. ‘21]: </a:t>
                </a:r>
                <a:r>
                  <a:rPr lang="en-US" sz="2800" dirty="0"/>
                  <a:t>online SGD on single neuron learns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500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[Abbe et al. ‘23]:</a:t>
                </a:r>
                <a:r>
                  <a:rPr 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generalize (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“leap complexity”</a:t>
                </a:r>
                <a:r>
                  <a:rPr lang="en-US" sz="2800" dirty="0"/>
                  <a:t>) to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multi-index models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), </a:t>
                </a:r>
                <a:r>
                  <a:rPr lang="en-US" sz="2800" dirty="0" err="1"/>
                  <a:t>layerwise</a:t>
                </a:r>
                <a:r>
                  <a:rPr lang="en-US" sz="2800" dirty="0"/>
                  <a:t> training of overparametrized model learns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𝐥𝐞𝐚𝐩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458788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these are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optimal for CSQ algorithms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(next unit: lower bound)</a:t>
                </a:r>
              </a:p>
              <a:p>
                <a:pPr marL="458788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but there are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more efficient non-CSQ algorithms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(filtered PCA) that achieve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sample complexity and (fixed) polynomial runtime –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[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Meka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 ‘20]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563589"/>
              </a:xfrm>
              <a:prstGeom prst="rect">
                <a:avLst/>
              </a:prstGeom>
              <a:blipFill>
                <a:blip r:embed="rId3"/>
                <a:stretch>
                  <a:fillRect l="-1193" t="-2050" r="-108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35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 BEYOND TOY SETTINGS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predictive is the mean field limit of practically observed phenomena?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B7332ED-C1F3-C1F5-1442-E7E9B270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31" y="2305503"/>
            <a:ext cx="8698737" cy="398583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4B6AB-3587-2B67-DE8B-3394F0308502}"/>
              </a:ext>
            </a:extLst>
          </p:cNvPr>
          <p:cNvSpPr txBox="1"/>
          <p:nvPr/>
        </p:nvSpPr>
        <p:spPr>
          <a:xfrm>
            <a:off x="2521462" y="6374626"/>
            <a:ext cx="714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from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[Vyas-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Atanasov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-Bordelon-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Morwani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Sainathan-Pehlevan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‘23]</a:t>
            </a:r>
          </a:p>
        </p:txBody>
      </p:sp>
    </p:spTree>
    <p:extLst>
      <p:ext uri="{BB962C8B-B14F-4D97-AF65-F5344CB8AC3E}">
        <p14:creationId xmlns:p14="http://schemas.microsoft.com/office/powerpoint/2010/main" val="1133973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 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     But there are two distinct flavors: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7F7AD0-237C-10CA-1115-D2120B8A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25356"/>
              </p:ext>
            </p:extLst>
          </p:nvPr>
        </p:nvGraphicFramePr>
        <p:xfrm>
          <a:off x="430306" y="3368001"/>
          <a:ext cx="11331388" cy="290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53105847"/>
                    </a:ext>
                  </a:extLst>
                </a:gridCol>
                <a:gridCol w="4530762">
                  <a:extLst>
                    <a:ext uri="{9D8B030D-6E8A-4147-A177-3AD203B41FA5}">
                      <a16:colId xmlns:a16="http://schemas.microsoft.com/office/drawing/2014/main" val="2422901113"/>
                    </a:ext>
                  </a:extLst>
                </a:gridCol>
                <a:gridCol w="4606066">
                  <a:extLst>
                    <a:ext uri="{9D8B030D-6E8A-4147-A177-3AD203B41FA5}">
                      <a16:colId xmlns:a16="http://schemas.microsoft.com/office/drawing/2014/main" val="3892383064"/>
                    </a:ext>
                  </a:extLst>
                </a:gridCol>
              </a:tblGrid>
              <a:tr h="1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for which there is a polynomial that approximates the ground truth?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What is the smallest degree at which the ground truth has a nonzero polynomial component?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881190"/>
                  </a:ext>
                </a:extLst>
              </a:tr>
              <a:tr h="83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Structure being exploited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Fourier/Hermite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information exponent / leap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6187"/>
                  </a:ext>
                </a:extLst>
              </a:tr>
              <a:tr h="8283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Algorithms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low-degree algorithm, polynomial regression, 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kernel methods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tensor methods,</a:t>
                      </a:r>
                      <a:r>
                        <a:rPr lang="en-US" sz="24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feature learning / GD beyond NTK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209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F4F400-3365-1A62-D76D-D9BBEFE124CD}"/>
              </a:ext>
            </a:extLst>
          </p:cNvPr>
          <p:cNvSpPr txBox="1"/>
          <p:nvPr/>
        </p:nvSpPr>
        <p:spPr>
          <a:xfrm>
            <a:off x="3064136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77278-DD70-9BD2-3DB6-EE7DA1021483}"/>
              </a:ext>
            </a:extLst>
          </p:cNvPr>
          <p:cNvSpPr txBox="1"/>
          <p:nvPr/>
        </p:nvSpPr>
        <p:spPr>
          <a:xfrm>
            <a:off x="8521851" y="2407413"/>
            <a:ext cx="60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26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 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28027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Algorithms in practice largely captured by the CSQ model, but the theory suggests that </a:t>
            </a:r>
            <a:r>
              <a:rPr lang="en-US" sz="2800" b="1" dirty="0">
                <a:solidFill>
                  <a:schemeClr val="accent2"/>
                </a:solidFill>
              </a:rPr>
              <a:t>even slight deviations from this model can lead to improvements </a:t>
            </a:r>
            <a:r>
              <a:rPr lang="en-US" sz="2800" dirty="0"/>
              <a:t>in time/data efficiency (e.g.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filtered PCA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84B1D-1DC5-1776-9E79-3C4DBB7C10C0}"/>
                  </a:ext>
                </a:extLst>
              </p:cNvPr>
              <p:cNvSpPr txBox="1"/>
              <p:nvPr/>
            </p:nvSpPr>
            <p:spPr>
              <a:xfrm>
                <a:off x="2619487" y="3642159"/>
                <a:ext cx="69530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         vs.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84B1D-1DC5-1776-9E79-3C4DBB7C1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487" y="3642159"/>
                <a:ext cx="6953026" cy="584775"/>
              </a:xfrm>
              <a:prstGeom prst="rect">
                <a:avLst/>
              </a:prstGeom>
              <a:blipFill>
                <a:blip r:embed="rId2"/>
                <a:stretch>
                  <a:fillRect t="-14894" b="-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3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 - ALGORITHMS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 years after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Linial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-Mansour-Nisan ‘93]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low-degree algorithm, (almost) everything in PAC is still about low-degree polynomials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Algorithms in practice largely captured by the CSQ model, but the theory suggests that </a:t>
            </a:r>
            <a:r>
              <a:rPr lang="en-US" sz="2800" b="1" dirty="0">
                <a:solidFill>
                  <a:schemeClr val="accent2"/>
                </a:solidFill>
              </a:rPr>
              <a:t>even slight deviations from this model can lead to improvements </a:t>
            </a:r>
            <a:r>
              <a:rPr lang="en-US" sz="2800" dirty="0"/>
              <a:t>in time/data efficiency (e.g.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filtered PCA</a:t>
            </a:r>
            <a:r>
              <a:rPr lang="en-US" sz="28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Last two lectures: to understand why training overparametrized models helps, pass to a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limiting object</a:t>
            </a:r>
            <a:r>
              <a:rPr lang="en-US" sz="2800" dirty="0"/>
              <a:t>:</a:t>
            </a:r>
          </a:p>
          <a:p>
            <a:pPr marL="458788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If not careful about scaling, “easy” to prove convergence / generalization because dynamics are linear</a:t>
            </a:r>
          </a:p>
          <a:p>
            <a:pPr marL="458788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critical scaling, limiting object quite predictive, but remains hard to analyze except in toy settings</a:t>
            </a:r>
          </a:p>
        </p:txBody>
      </p:sp>
    </p:spTree>
    <p:extLst>
      <p:ext uri="{BB962C8B-B14F-4D97-AF65-F5344CB8AC3E}">
        <p14:creationId xmlns:p14="http://schemas.microsoft.com/office/powerpoint/2010/main" val="1757408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MODELING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191539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Still in the early stages of navigating tradeoff between distributional assumptions and algorithmic guarantees: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CBB1-587A-5FCF-B873-D8C9D5FB39DC}"/>
              </a:ext>
            </a:extLst>
          </p:cNvPr>
          <p:cNvGrpSpPr/>
          <p:nvPr/>
        </p:nvGrpSpPr>
        <p:grpSpPr>
          <a:xfrm>
            <a:off x="1934436" y="-278602"/>
            <a:ext cx="11210954" cy="6958125"/>
            <a:chOff x="-68066" y="-2064325"/>
            <a:chExt cx="15023968" cy="93246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A3221E-4C44-BCB2-868B-A208FCCB7139}"/>
                </a:ext>
              </a:extLst>
            </p:cNvPr>
            <p:cNvGrpSpPr/>
            <p:nvPr/>
          </p:nvGrpSpPr>
          <p:grpSpPr>
            <a:xfrm>
              <a:off x="550119" y="-2064325"/>
              <a:ext cx="14405783" cy="9324688"/>
              <a:chOff x="5233101" y="478153"/>
              <a:chExt cx="9789708" cy="633675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C9A0322-3F99-12CC-8AB7-D8347B9FCF96}"/>
                  </a:ext>
                </a:extLst>
              </p:cNvPr>
              <p:cNvGrpSpPr/>
              <p:nvPr/>
            </p:nvGrpSpPr>
            <p:grpSpPr>
              <a:xfrm>
                <a:off x="5233101" y="478153"/>
                <a:ext cx="9789708" cy="6336759"/>
                <a:chOff x="5233101" y="478153"/>
                <a:chExt cx="9789708" cy="6336759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C935563-2398-0C3D-C963-8B76F4EB058F}"/>
                    </a:ext>
                  </a:extLst>
                </p:cNvPr>
                <p:cNvGrpSpPr/>
                <p:nvPr/>
              </p:nvGrpSpPr>
              <p:grpSpPr>
                <a:xfrm>
                  <a:off x="5233101" y="478153"/>
                  <a:ext cx="9789708" cy="6336759"/>
                  <a:chOff x="3178032" y="-1580544"/>
                  <a:chExt cx="13012624" cy="8422914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C578B187-A708-5752-9607-B4420738B565}"/>
                      </a:ext>
                    </a:extLst>
                  </p:cNvPr>
                  <p:cNvGrpSpPr/>
                  <p:nvPr/>
                </p:nvGrpSpPr>
                <p:grpSpPr>
                  <a:xfrm>
                    <a:off x="4661389" y="-1580544"/>
                    <a:ext cx="11529267" cy="7835960"/>
                    <a:chOff x="1552739" y="222949"/>
                    <a:chExt cx="5244993" cy="3564802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2667DBAB-E8B3-7460-BCBB-A713DCB38C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552739" y="3594711"/>
                      <a:ext cx="3006282" cy="0"/>
                    </a:xfrm>
                    <a:prstGeom prst="line">
                      <a:avLst/>
                    </a:prstGeom>
                    <a:ln w="2540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08B061F6-067D-E046-F35D-3CD7C2ABBD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35619" y="1670368"/>
                      <a:ext cx="0" cy="2117383"/>
                    </a:xfrm>
                    <a:prstGeom prst="line">
                      <a:avLst/>
                    </a:prstGeom>
                    <a:ln w="2540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Arc 43">
                      <a:extLst>
                        <a:ext uri="{FF2B5EF4-FFF2-40B4-BE49-F238E27FC236}">
                          <a16:creationId xmlns:a16="http://schemas.microsoft.com/office/drawing/2014/main" id="{A68B7559-254F-2326-25EE-EF92B6F557F2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2109320" y="222949"/>
                      <a:ext cx="4688412" cy="3031360"/>
                    </a:xfrm>
                    <a:prstGeom prst="arc">
                      <a:avLst>
                        <a:gd name="adj1" fmla="val 17763020"/>
                        <a:gd name="adj2" fmla="val 21147664"/>
                      </a:avLst>
                    </a:prstGeom>
                    <a:noFill/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/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163EB7C4-4585-0864-C51C-34D1F0CC3F60}"/>
                      </a:ext>
                    </a:extLst>
                  </p:cNvPr>
                  <p:cNvGrpSpPr/>
                  <p:nvPr/>
                </p:nvGrpSpPr>
                <p:grpSpPr>
                  <a:xfrm>
                    <a:off x="3178032" y="1825624"/>
                    <a:ext cx="7556991" cy="5016746"/>
                    <a:chOff x="1377513" y="1584312"/>
                    <a:chExt cx="7556991" cy="5016746"/>
                  </a:xfrm>
                </p:grpSpPr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C4D1FE5F-EC8D-E71F-2498-63F299D47A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9010" y="6191233"/>
                      <a:ext cx="3115471" cy="409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expressivity of function class</a:t>
                      </a: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076FB1A-A8BF-4B02-BD68-C0663531B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7513" y="3266681"/>
                      <a:ext cx="1965427" cy="1005934"/>
                    </a:xfrm>
                    <a:prstGeom prst="rect">
                      <a:avLst/>
                    </a:prstGeom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generality of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distributional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assumption</a:t>
                      </a:r>
                    </a:p>
                  </p:txBody>
                </p:sp>
                <p:sp>
                  <p:nvSpPr>
                    <p:cNvPr id="30" name="Freeform 29">
                      <a:extLst>
                        <a:ext uri="{FF2B5EF4-FFF2-40B4-BE49-F238E27FC236}">
                          <a16:creationId xmlns:a16="http://schemas.microsoft.com/office/drawing/2014/main" id="{88F52AF6-CED8-56EF-525F-15DA308AA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0597" y="4372918"/>
                      <a:ext cx="2983150" cy="520218"/>
                    </a:xfrm>
                    <a:custGeom>
                      <a:avLst/>
                      <a:gdLst>
                        <a:gd name="connsiteX0" fmla="*/ 0 w 3830320"/>
                        <a:gd name="connsiteY0" fmla="*/ 0 h 1361440"/>
                        <a:gd name="connsiteX1" fmla="*/ 1544320 w 3830320"/>
                        <a:gd name="connsiteY1" fmla="*/ 904240 h 1361440"/>
                        <a:gd name="connsiteX2" fmla="*/ 3830320 w 3830320"/>
                        <a:gd name="connsiteY2" fmla="*/ 1361440 h 1361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30320" h="1361440">
                          <a:moveTo>
                            <a:pt x="0" y="0"/>
                          </a:moveTo>
                          <a:cubicBezTo>
                            <a:pt x="452966" y="338666"/>
                            <a:pt x="905933" y="677333"/>
                            <a:pt x="1544320" y="904240"/>
                          </a:cubicBezTo>
                          <a:cubicBezTo>
                            <a:pt x="2182707" y="1131147"/>
                            <a:pt x="3006513" y="1246293"/>
                            <a:pt x="3830320" y="1361440"/>
                          </a:cubicBezTo>
                        </a:path>
                      </a:pathLst>
                    </a:custGeom>
                    <a:noFill/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/>
                    </a:p>
                  </p:txBody>
                </p:sp>
                <p:sp>
                  <p:nvSpPr>
                    <p:cNvPr id="31" name="Arc 30">
                      <a:extLst>
                        <a:ext uri="{FF2B5EF4-FFF2-40B4-BE49-F238E27FC236}">
                          <a16:creationId xmlns:a16="http://schemas.microsoft.com/office/drawing/2014/main" id="{A769A22B-F33D-DFEF-7C16-ECB6EB3E6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195" y="1584312"/>
                      <a:ext cx="1126216" cy="1360278"/>
                    </a:xfrm>
                    <a:prstGeom prst="arc">
                      <a:avLst>
                        <a:gd name="adj1" fmla="val 17456308"/>
                        <a:gd name="adj2" fmla="val 20763519"/>
                      </a:avLst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B91E520-A4B1-FCF5-0933-AC940B9C5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3748" y="2226218"/>
                      <a:ext cx="1480756" cy="730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B483B2E4-AFEA-958A-2D5B-659D69EE8B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3074" y="2454667"/>
                      <a:ext cx="440913" cy="0"/>
                    </a:xfrm>
                    <a:prstGeom prst="line">
                      <a:avLst/>
                    </a:prstGeom>
                    <a:ln w="63500">
                      <a:solidFill>
                        <a:schemeClr val="accent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B2F01641-335D-29C1-0499-0434808427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3074" y="2664738"/>
                      <a:ext cx="440913" cy="0"/>
                    </a:xfrm>
                    <a:prstGeom prst="line">
                      <a:avLst/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D392CAD-1167-C3E5-83A2-1577F0B5DD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3988" y="2240409"/>
                      <a:ext cx="830516" cy="3725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Known</a:t>
                      </a:r>
                      <a:endParaRPr lang="en-US" sz="9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6510A866-E2DD-B7DA-7108-C0EF05AE93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3989" y="2517087"/>
                      <a:ext cx="796054" cy="37256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Truth?</a:t>
                      </a:r>
                    </a:p>
                  </p:txBody>
                </p: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F98B225A-E9C3-5C50-7213-5395D8F323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55305" y="1606832"/>
                      <a:ext cx="554695" cy="0"/>
                    </a:xfrm>
                    <a:prstGeom prst="line">
                      <a:avLst/>
                    </a:prstGeom>
                    <a:ln w="63500">
                      <a:solidFill>
                        <a:schemeClr val="bg2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7FC17F8C-CF45-850A-3097-85340F3C7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084322" y="2548011"/>
                      <a:ext cx="386275" cy="1824907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001BC8CB-F8D2-0E54-4BCD-379628F71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2511" y="2547600"/>
                      <a:ext cx="471809" cy="0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E2D8D824-EA0E-A320-076B-847D786DEE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2511" y="1606832"/>
                      <a:ext cx="0" cy="940768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FB4B63C1-9E1C-6708-57EF-8D36B679F3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277196" y="1606832"/>
                      <a:ext cx="335315" cy="0"/>
                    </a:xfrm>
                    <a:prstGeom prst="line">
                      <a:avLst/>
                    </a:prstGeom>
                    <a:ln w="63500" cap="rnd">
                      <a:solidFill>
                        <a:schemeClr val="accent5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38C35DF-F42E-D3A0-7466-91EBAC5531FE}"/>
                    </a:ext>
                  </a:extLst>
                </p:cNvPr>
                <p:cNvSpPr/>
                <p:nvPr/>
              </p:nvSpPr>
              <p:spPr>
                <a:xfrm>
                  <a:off x="10022869" y="5382415"/>
                  <a:ext cx="1297742" cy="648470"/>
                </a:xfrm>
                <a:custGeom>
                  <a:avLst/>
                  <a:gdLst>
                    <a:gd name="connsiteX0" fmla="*/ 0 w 3830320"/>
                    <a:gd name="connsiteY0" fmla="*/ 0 h 1361440"/>
                    <a:gd name="connsiteX1" fmla="*/ 1544320 w 3830320"/>
                    <a:gd name="connsiteY1" fmla="*/ 904240 h 1361440"/>
                    <a:gd name="connsiteX2" fmla="*/ 3830320 w 3830320"/>
                    <a:gd name="connsiteY2" fmla="*/ 1361440 h 136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0320" h="1361440">
                      <a:moveTo>
                        <a:pt x="0" y="0"/>
                      </a:moveTo>
                      <a:cubicBezTo>
                        <a:pt x="452966" y="338666"/>
                        <a:pt x="905933" y="677333"/>
                        <a:pt x="1544320" y="904240"/>
                      </a:cubicBezTo>
                      <a:cubicBezTo>
                        <a:pt x="2182707" y="1131147"/>
                        <a:pt x="3006513" y="1246293"/>
                        <a:pt x="3830320" y="1361440"/>
                      </a:cubicBezTo>
                    </a:path>
                  </a:pathLst>
                </a:custGeom>
                <a:noFill/>
                <a:ln w="63500">
                  <a:solidFill>
                    <a:schemeClr val="bg2"/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2BA8427-1299-3614-774F-5EA085B3E58F}"/>
                  </a:ext>
                </a:extLst>
              </p:cNvPr>
              <p:cNvSpPr/>
              <p:nvPr/>
            </p:nvSpPr>
            <p:spPr>
              <a:xfrm>
                <a:off x="9804397" y="5535353"/>
                <a:ext cx="1250573" cy="495533"/>
              </a:xfrm>
              <a:custGeom>
                <a:avLst/>
                <a:gdLst>
                  <a:gd name="connsiteX0" fmla="*/ 0 w 3830320"/>
                  <a:gd name="connsiteY0" fmla="*/ 0 h 1361440"/>
                  <a:gd name="connsiteX1" fmla="*/ 1544320 w 3830320"/>
                  <a:gd name="connsiteY1" fmla="*/ 904240 h 1361440"/>
                  <a:gd name="connsiteX2" fmla="*/ 3830320 w 3830320"/>
                  <a:gd name="connsiteY2" fmla="*/ 1361440 h 136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0320" h="1361440">
                    <a:moveTo>
                      <a:pt x="0" y="0"/>
                    </a:moveTo>
                    <a:cubicBezTo>
                      <a:pt x="452966" y="338666"/>
                      <a:pt x="905933" y="677333"/>
                      <a:pt x="1544320" y="904240"/>
                    </a:cubicBezTo>
                    <a:cubicBezTo>
                      <a:pt x="2182707" y="1131147"/>
                      <a:pt x="3006513" y="1246293"/>
                      <a:pt x="3830320" y="1361440"/>
                    </a:cubicBezTo>
                  </a:path>
                </a:pathLst>
              </a:custGeom>
              <a:noFill/>
              <a:ln w="63500" cap="rnd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466B0A2-DBA2-D6CA-CD83-6278CBCE8D6F}"/>
                </a:ext>
              </a:extLst>
            </p:cNvPr>
            <p:cNvCxnSpPr>
              <a:cxnSpLocks/>
            </p:cNvCxnSpPr>
            <p:nvPr/>
          </p:nvCxnSpPr>
          <p:spPr>
            <a:xfrm>
              <a:off x="3535686" y="6140809"/>
              <a:ext cx="0" cy="174931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6D5887-E5E3-F992-BF0C-9D9FF9E8A447}"/>
                </a:ext>
              </a:extLst>
            </p:cNvPr>
            <p:cNvSpPr txBox="1"/>
            <p:nvPr/>
          </p:nvSpPr>
          <p:spPr>
            <a:xfrm>
              <a:off x="2943119" y="6352960"/>
              <a:ext cx="1436121" cy="45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Halfspaces</a:t>
              </a:r>
              <a:endPara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0536E2-B004-953A-2251-1C1B2B767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26" y="2772933"/>
              <a:ext cx="214326" cy="0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DC7C7E-C228-30BA-7D62-8F03AEB3AC61}"/>
                </a:ext>
              </a:extLst>
            </p:cNvPr>
            <p:cNvSpPr txBox="1"/>
            <p:nvPr/>
          </p:nvSpPr>
          <p:spPr>
            <a:xfrm>
              <a:off x="-68066" y="2449765"/>
              <a:ext cx="2511853" cy="78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Distribution-free with </a:t>
              </a:r>
              <a:r>
                <a:rPr lang="en-US" sz="16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Massart</a:t>
              </a:r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 noise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35EB7E-E6D4-99F4-51B3-56F4F5282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7025" y="5388901"/>
              <a:ext cx="214326" cy="0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C2B27-FB82-F2A0-E08C-384D08223AD0}"/>
                    </a:ext>
                  </a:extLst>
                </p:cNvPr>
                <p:cNvSpPr txBox="1"/>
                <p:nvPr/>
              </p:nvSpPr>
              <p:spPr>
                <a:xfrm>
                  <a:off x="-68066" y="5062020"/>
                  <a:ext cx="2471538" cy="783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rPr>
                    <a:t>Gaussian/</a:t>
                  </a:r>
                </a:p>
                <a:p>
                  <a:pPr algn="r"/>
                  <a:r>
                    <a:rPr lang="en-US" sz="160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rPr>
                    <a:t>uniform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C89DB8A-EA66-09EE-28F4-684140A96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066" y="5062020"/>
                  <a:ext cx="2471538" cy="783666"/>
                </a:xfrm>
                <a:prstGeom prst="rect">
                  <a:avLst/>
                </a:prstGeom>
                <a:blipFill>
                  <a:blip r:embed="rId2"/>
                  <a:stretch>
                    <a:fillRect l="-1370" t="-2083" r="-1370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7372FD-5090-F3C2-6949-F1C282B97E49}"/>
                </a:ext>
              </a:extLst>
            </p:cNvPr>
            <p:cNvCxnSpPr>
              <a:cxnSpLocks/>
            </p:cNvCxnSpPr>
            <p:nvPr/>
          </p:nvCxnSpPr>
          <p:spPr>
            <a:xfrm>
              <a:off x="7276887" y="6155685"/>
              <a:ext cx="0" cy="174931"/>
            </a:xfrm>
            <a:prstGeom prst="line">
              <a:avLst/>
            </a:prstGeom>
            <a:ln w="254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DE9A88-EAE5-D257-8CFA-F498817D2E58}"/>
                </a:ext>
              </a:extLst>
            </p:cNvPr>
            <p:cNvSpPr txBox="1"/>
            <p:nvPr/>
          </p:nvSpPr>
          <p:spPr>
            <a:xfrm>
              <a:off x="6410591" y="6367836"/>
              <a:ext cx="2155685" cy="45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Neural networks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8FAEFE-938B-1837-B352-E3ED375A2B1A}"/>
                </a:ext>
              </a:extLst>
            </p:cNvPr>
            <p:cNvGrpSpPr/>
            <p:nvPr/>
          </p:nvGrpSpPr>
          <p:grpSpPr>
            <a:xfrm>
              <a:off x="3117849" y="2367724"/>
              <a:ext cx="856506" cy="856506"/>
              <a:chOff x="3117849" y="2367724"/>
              <a:chExt cx="856506" cy="8565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55EF853-5788-EB29-BD05-FFF1B0F02F4D}"/>
                  </a:ext>
                </a:extLst>
              </p:cNvPr>
              <p:cNvSpPr/>
              <p:nvPr/>
            </p:nvSpPr>
            <p:spPr>
              <a:xfrm>
                <a:off x="3117849" y="2367724"/>
                <a:ext cx="856506" cy="8565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48A9A68-77DB-8A85-81AC-B27FE5567C9E}"/>
                  </a:ext>
                </a:extLst>
              </p:cNvPr>
              <p:cNvSpPr/>
              <p:nvPr/>
            </p:nvSpPr>
            <p:spPr>
              <a:xfrm>
                <a:off x="3234466" y="2479416"/>
                <a:ext cx="633123" cy="633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1AD441-3222-D7B8-C05E-878989CFB9B3}"/>
                  </a:ext>
                </a:extLst>
              </p:cNvPr>
              <p:cNvSpPr/>
              <p:nvPr/>
            </p:nvSpPr>
            <p:spPr>
              <a:xfrm>
                <a:off x="3353558" y="2603433"/>
                <a:ext cx="385088" cy="385088"/>
              </a:xfrm>
              <a:prstGeom prst="ellipse">
                <a:avLst/>
              </a:prstGeom>
              <a:solidFill>
                <a:schemeClr val="accent6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0CF051-CE68-0BAB-A802-1B3B71B2645F}"/>
                </a:ext>
              </a:extLst>
            </p:cNvPr>
            <p:cNvGrpSpPr/>
            <p:nvPr/>
          </p:nvGrpSpPr>
          <p:grpSpPr>
            <a:xfrm>
              <a:off x="6848634" y="4916701"/>
              <a:ext cx="856506" cy="856506"/>
              <a:chOff x="6848634" y="4916701"/>
              <a:chExt cx="856506" cy="85650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28F7C56-6191-D7EE-FED4-0E7671BBDA59}"/>
                  </a:ext>
                </a:extLst>
              </p:cNvPr>
              <p:cNvSpPr/>
              <p:nvPr/>
            </p:nvSpPr>
            <p:spPr>
              <a:xfrm>
                <a:off x="6848634" y="4916701"/>
                <a:ext cx="856506" cy="85650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9316EBD-06A2-1C5E-143E-24847BEB8821}"/>
                  </a:ext>
                </a:extLst>
              </p:cNvPr>
              <p:cNvSpPr/>
              <p:nvPr/>
            </p:nvSpPr>
            <p:spPr>
              <a:xfrm>
                <a:off x="6965251" y="5028393"/>
                <a:ext cx="633123" cy="6331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9D5D9DF-4BA7-181C-6B2A-11C30CFDA05C}"/>
                  </a:ext>
                </a:extLst>
              </p:cNvPr>
              <p:cNvSpPr/>
              <p:nvPr/>
            </p:nvSpPr>
            <p:spPr>
              <a:xfrm>
                <a:off x="7084343" y="5152410"/>
                <a:ext cx="385089" cy="385089"/>
              </a:xfrm>
              <a:prstGeom prst="ellipse">
                <a:avLst/>
              </a:prstGeom>
              <a:solidFill>
                <a:schemeClr val="accent6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4000" dirty="0"/>
                  <a:t>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6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8F45-896C-C849-46A2-73327DD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RECAP-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5945485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Still in the early stages of navigating tradeoff between distributional assumptions and algorithmic guarantees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Much of the work (especially in recent years) has centered around understanding the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realizable setting, </a:t>
                </a:r>
                <a:r>
                  <a:rPr lang="en-US" sz="2800" dirty="0"/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Gaussian,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given by a small neural network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Lots of interesting empirical phenomena to unpack even here, but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remains wide open whether we can get end-to-end algorithmic guarantees for richer joint distributions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dirty="0"/>
                  <a:t> / what even the right definitions would be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Even with fairly benign-looking setups, we can run into computational barriers: next unit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B057F2-1103-0B79-7D4F-D5079B97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945485"/>
              </a:xfrm>
              <a:prstGeom prst="rect">
                <a:avLst/>
              </a:prstGeom>
              <a:blipFill>
                <a:blip r:embed="rId2"/>
                <a:stretch>
                  <a:fillRect l="-1193" t="-1915" r="-162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01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873B-ADC6-0327-C80A-C3386F80E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NTK regime:</a:t>
                </a:r>
              </a:p>
              <a:p>
                <a:pPr marL="0" indent="0">
                  <a:buNone/>
                </a:pPr>
                <a:r>
                  <a:rPr lang="en-US" dirty="0">
                    <a:ea typeface="Calibri"/>
                    <a:cs typeface="Calibri"/>
                  </a:rPr>
                  <a:t>Under this scaling, Jacobian does not change much over the course of training, so network is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a typeface="Calibri"/>
                    <a:cs typeface="Calibri"/>
                  </a:rPr>
                  <a:t>well-approximated by its Taylor expansion around the parameters at initialization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  <a:cs typeface="Calibri"/>
                  </a:rPr>
                  <a:t>Gradient descent in NTK regime is bottlenecked at what kernel methods can do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≍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?    ----    “mean field regime” (today)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C873B-ADC6-0327-C80A-C3386F80E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D2C16CC-EC69-8B13-B632-249CF9D2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46" y="2480415"/>
            <a:ext cx="16129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CD388-6670-E2DB-0094-97F3CECC1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90513"/>
            <a:ext cx="4419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C873B-ADC6-0327-C80A-C3386F80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36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It will be convenient to denote this by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We will consider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population gradient descent: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where 					     is the test loss </a:t>
            </a:r>
            <a:r>
              <a:rPr lang="en-US" b="1" dirty="0">
                <a:solidFill>
                  <a:schemeClr val="accent3"/>
                </a:solidFill>
              </a:rPr>
              <a:t>(can approximate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using online gradient descent)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5D4FA-F928-128D-D550-AC69FCE5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0" y="1290513"/>
            <a:ext cx="4660900" cy="119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1B57F-EFE1-81E2-9000-9E85676AF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482" y="2358167"/>
            <a:ext cx="38989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61BE4-62D9-4389-D036-E14152886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390" y="5171384"/>
            <a:ext cx="4381500" cy="48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96028-5770-C9C8-4C03-D183EBCCE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4499740"/>
            <a:ext cx="4775200" cy="4826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D3CF83-A3FD-B388-D610-5D33107C6962}"/>
              </a:ext>
            </a:extLst>
          </p:cNvPr>
          <p:cNvSpPr/>
          <p:nvPr/>
        </p:nvSpPr>
        <p:spPr>
          <a:xfrm>
            <a:off x="5152914" y="1294411"/>
            <a:ext cx="548640" cy="1147575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A02775-05C9-1940-5B1B-5F9954AA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28" y="4826786"/>
            <a:ext cx="5050433" cy="109491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294411"/>
            <a:ext cx="11704320" cy="54111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can decompose the loss 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61BE4-62D9-4389-D036-E14152886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C51A0F-014A-F407-6350-C39EF0378E5A}"/>
              </a:ext>
            </a:extLst>
          </p:cNvPr>
          <p:cNvSpPr txBox="1"/>
          <p:nvPr/>
        </p:nvSpPr>
        <p:spPr>
          <a:xfrm>
            <a:off x="2455610" y="3127927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”external field”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580677" y="3148138"/>
            <a:ext cx="40640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C5BB7A-EC40-2081-ECD3-13C67720F7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4913927" y="3788889"/>
            <a:ext cx="5397500" cy="482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70E893-8F65-3574-C2EF-11953CBEF3D2}"/>
              </a:ext>
            </a:extLst>
          </p:cNvPr>
          <p:cNvSpPr txBox="1"/>
          <p:nvPr/>
        </p:nvSpPr>
        <p:spPr>
          <a:xfrm>
            <a:off x="1488060" y="3788889"/>
            <a:ext cx="31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”pairwise interactions”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C18488-2C8D-AD92-2F5B-2315FC6D1525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F9C9C4-027B-DE30-6809-EB39CB74F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B83FF8-C965-19F2-9712-B530C58C7439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B83FF8-C965-19F2-9712-B530C58C7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CE306F-E133-4DE7-646F-2CEE5E977EE0}"/>
              </a:ext>
            </a:extLst>
          </p:cNvPr>
          <p:cNvSpPr txBox="1"/>
          <p:nvPr/>
        </p:nvSpPr>
        <p:spPr>
          <a:xfrm>
            <a:off x="3467356" y="5351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24478D-EE27-E062-7972-A1A5AB84F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340" y="4965066"/>
            <a:ext cx="3373531" cy="729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28E772-73A6-7008-F186-875C7440B0B8}"/>
              </a:ext>
            </a:extLst>
          </p:cNvPr>
          <p:cNvSpPr txBox="1"/>
          <p:nvPr/>
        </p:nvSpPr>
        <p:spPr>
          <a:xfrm>
            <a:off x="4894364" y="5120555"/>
            <a:ext cx="54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39356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0"/>
    </mc:Choice>
    <mc:Fallback xmlns="">
      <p:transition advTm="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43D7025-812C-E841-2488-49FF608E7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240" y="1294411"/>
                <a:ext cx="11704320" cy="5411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We can decompose the loss as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>
                    <a:solidFill>
                      <a:schemeClr val="accent2"/>
                    </a:solidFill>
                  </a:rPr>
                  <a:t>Physics perspective:</a:t>
                </a:r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regard neurons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 baseline="-25000" dirty="0" err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as interacting particles</a:t>
                </a:r>
                <a:endParaRPr lang="en-US" sz="28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fluctuations in “environment” around any given particle average out, so every particle experiences same “average environment”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(mean field)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In mean field limit, at any point in time all particles are </a:t>
                </a:r>
                <a:r>
                  <a:rPr lang="en-US" sz="2800" dirty="0" err="1"/>
                  <a:t>i.i.d.</a:t>
                </a:r>
                <a:r>
                  <a:rPr lang="en-US" sz="2800" dirty="0"/>
                  <a:t> draws from same distribution.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How does this distribution evolve over the course of training?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43D7025-812C-E841-2488-49FF608E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1294411"/>
                <a:ext cx="11704320" cy="5411189"/>
              </a:xfrm>
              <a:prstGeom prst="rect">
                <a:avLst/>
              </a:prstGeom>
              <a:blipFill>
                <a:blip r:embed="rId3"/>
                <a:stretch>
                  <a:fillRect l="-1193" t="-2108" b="-25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61BE4-62D9-4389-D036-E14152886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25" y="152400"/>
            <a:ext cx="2936135" cy="323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C51A0F-014A-F407-6350-C39EF0378E5A}"/>
              </a:ext>
            </a:extLst>
          </p:cNvPr>
          <p:cNvSpPr txBox="1"/>
          <p:nvPr/>
        </p:nvSpPr>
        <p:spPr>
          <a:xfrm>
            <a:off x="2455610" y="3127927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”external field”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580677" y="3148138"/>
            <a:ext cx="40640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C5BB7A-EC40-2081-ECD3-13C67720F7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4913927" y="3788889"/>
            <a:ext cx="5397500" cy="482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70E893-8F65-3574-C2EF-11953CBEF3D2}"/>
              </a:ext>
            </a:extLst>
          </p:cNvPr>
          <p:cNvSpPr txBox="1"/>
          <p:nvPr/>
        </p:nvSpPr>
        <p:spPr>
          <a:xfrm>
            <a:off x="1488060" y="3788889"/>
            <a:ext cx="312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”pairwise interactions”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606C0-2ABC-8D21-4A94-293E6EA48237}"/>
              </a:ext>
            </a:extLst>
          </p:cNvPr>
          <p:cNvGrpSpPr/>
          <p:nvPr/>
        </p:nvGrpSpPr>
        <p:grpSpPr>
          <a:xfrm>
            <a:off x="2209800" y="1828447"/>
            <a:ext cx="7772400" cy="1233280"/>
            <a:chOff x="2209800" y="1828447"/>
            <a:chExt cx="7772400" cy="1233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60F904-B331-4855-8FF4-BC36642A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E37692-8B61-757C-F503-5CB50814E2A9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E37692-8B61-757C-F503-5CB50814E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77A6E24-D4C8-204F-E81D-049DE849E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045" y="622100"/>
            <a:ext cx="2302262" cy="49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2A106-6A82-B6D9-4BA4-4C8A528C9A3F}"/>
              </a:ext>
            </a:extLst>
          </p:cNvPr>
          <p:cNvSpPr txBox="1"/>
          <p:nvPr/>
        </p:nvSpPr>
        <p:spPr>
          <a:xfrm>
            <a:off x="8147937" y="640201"/>
            <a:ext cx="6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46104-2433-FBE7-8913-DEE865561E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5167" y="530018"/>
            <a:ext cx="3415393" cy="7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43D7025-812C-E841-2488-49FF608E7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240" y="1521653"/>
                <a:ext cx="11704320" cy="514409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Instead of parametrizing in terms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parametrize in terms of a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probability distribution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becomes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C43D7025-812C-E841-2488-49FF608E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1521653"/>
                <a:ext cx="11704320" cy="5144096"/>
              </a:xfrm>
              <a:prstGeom prst="rect">
                <a:avLst/>
              </a:prstGeom>
              <a:blipFill>
                <a:blip r:embed="rId3"/>
                <a:stretch>
                  <a:fillRect l="-1193" r="-75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3F94346-83BD-E1AA-7EC3-F38EEE2CD70D}"/>
              </a:ext>
            </a:extLst>
          </p:cNvPr>
          <p:cNvSpPr/>
          <p:nvPr/>
        </p:nvSpPr>
        <p:spPr>
          <a:xfrm rot="5400000">
            <a:off x="5597887" y="1906122"/>
            <a:ext cx="246794" cy="1789522"/>
          </a:xfrm>
          <a:prstGeom prst="rightBrac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B09DA-7F6C-72F8-63B4-CFDEC2893C5F}"/>
                  </a:ext>
                </a:extLst>
              </p:cNvPr>
              <p:cNvSpPr txBox="1"/>
              <p:nvPr/>
            </p:nvSpPr>
            <p:spPr>
              <a:xfrm>
                <a:off x="3822780" y="2901320"/>
                <a:ext cx="37899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drawn from “empirical distribution”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B09DA-7F6C-72F8-63B4-CFDEC2893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80" y="2901320"/>
                <a:ext cx="3789959" cy="830997"/>
              </a:xfrm>
              <a:prstGeom prst="rect">
                <a:avLst/>
              </a:prstGeom>
              <a:blipFill>
                <a:blip r:embed="rId6"/>
                <a:stretch>
                  <a:fillRect t="-6061" r="-4667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39685D3-B09A-89DB-B4E2-694650402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998" y="3777970"/>
            <a:ext cx="1789522" cy="7300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2209800" y="1452843"/>
            <a:ext cx="7772400" cy="1233280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CE37692-8B61-757C-F503-5CB50814E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212" y="1828447"/>
                  <a:ext cx="30245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BE804-1B4E-1927-E7D6-7996F196C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001" y="5648010"/>
            <a:ext cx="8953998" cy="830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200F68-FD27-A338-627C-63E42940BA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7043" y="873383"/>
            <a:ext cx="2302262" cy="498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306674-E98A-DF38-7491-F4417A713DE1}"/>
              </a:ext>
            </a:extLst>
          </p:cNvPr>
          <p:cNvSpPr txBox="1"/>
          <p:nvPr/>
        </p:nvSpPr>
        <p:spPr>
          <a:xfrm>
            <a:off x="8147935" y="891484"/>
            <a:ext cx="6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AF2FF-926F-B555-C19E-2FEC23BC1F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5165" y="781301"/>
            <a:ext cx="3415393" cy="7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0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CEDE9-3F8A-64D3-9855-A7A8DC1E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34983"/>
            <a:ext cx="4324550" cy="6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ECF8E-30AB-4E4C-0145-65F7151E7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296" y="899942"/>
            <a:ext cx="2302262" cy="49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A0363-3754-0B81-2515-C1B097A0A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12" y="3132114"/>
            <a:ext cx="4045575" cy="87706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5959DC-50E7-28EF-E6D6-51F8A64187FF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8083593-EEA3-A4B1-9888-1DAC7E2AF0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960" y="4465750"/>
            <a:ext cx="3529261" cy="4049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FCB1C0-7023-FB46-D650-3EF0ABAF75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0811" y="4471163"/>
            <a:ext cx="1085976" cy="3941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4EBB14-69A9-579F-C284-3170BEC5667A}"/>
              </a:ext>
            </a:extLst>
          </p:cNvPr>
          <p:cNvSpPr txBox="1"/>
          <p:nvPr/>
        </p:nvSpPr>
        <p:spPr>
          <a:xfrm>
            <a:off x="3852533" y="4537351"/>
            <a:ext cx="2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19680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3D7025-812C-E841-2488-49FF608E74EE}"/>
              </a:ext>
            </a:extLst>
          </p:cNvPr>
          <p:cNvSpPr txBox="1">
            <a:spLocks/>
          </p:cNvSpPr>
          <p:nvPr/>
        </p:nvSpPr>
        <p:spPr>
          <a:xfrm>
            <a:off x="396240" y="1521653"/>
            <a:ext cx="11399519" cy="51440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Finite N	  Mean-field limit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7CEDE9-3F8A-64D3-9855-A7A8DC1E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34983"/>
            <a:ext cx="4324550" cy="67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D87F6-5766-6C96-2BC8-67977E15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LIMIT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823018-7FB5-FE9E-C53E-68CAEA5B74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9261004" y="152400"/>
            <a:ext cx="2839555" cy="3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48762-5B5B-F7B4-FB44-DECF0930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8618518" y="548024"/>
            <a:ext cx="3482040" cy="311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ECF8E-30AB-4E4C-0145-65F7151E7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296" y="899942"/>
            <a:ext cx="2302262" cy="4981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F1B331-1F8D-9AF4-9562-2A5747C71C95}"/>
              </a:ext>
            </a:extLst>
          </p:cNvPr>
          <p:cNvGrpSpPr/>
          <p:nvPr/>
        </p:nvGrpSpPr>
        <p:grpSpPr>
          <a:xfrm>
            <a:off x="396241" y="2069642"/>
            <a:ext cx="4910546" cy="779177"/>
            <a:chOff x="2209800" y="1828447"/>
            <a:chExt cx="7772400" cy="1233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2E643-B31D-0D7F-59F1-52F0C57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0" y="1905893"/>
              <a:ext cx="7772400" cy="11558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/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solidFill>
                  <a:srgbClr val="143053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2032CD-39E9-9549-059C-8AB02738D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174" y="1828447"/>
                  <a:ext cx="296933" cy="361632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4792E-9583-4E2D-0601-7550C4E31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97683"/>
            <a:ext cx="5880087" cy="545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A0363-3754-0B81-2515-C1B097A0A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12" y="3132114"/>
            <a:ext cx="4045575" cy="877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4EBB14-69A9-579F-C284-3170BEC5667A}"/>
              </a:ext>
            </a:extLst>
          </p:cNvPr>
          <p:cNvSpPr txBox="1"/>
          <p:nvPr/>
        </p:nvSpPr>
        <p:spPr>
          <a:xfrm>
            <a:off x="3983162" y="4537351"/>
            <a:ext cx="2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F52D6-E38B-5991-21E8-15D413168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885" y="4513736"/>
            <a:ext cx="2481819" cy="343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3A5758-869F-8801-0AA9-0D07919DB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554" y="4511674"/>
            <a:ext cx="922398" cy="3376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5AEA4D-65C3-7CA6-6E52-DA6B87904F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7955" y="4471175"/>
            <a:ext cx="4417645" cy="402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532036-B91B-97FD-3444-22F8D7CE19B2}"/>
                  </a:ext>
                </a:extLst>
              </p:cNvPr>
              <p:cNvSpPr txBox="1"/>
              <p:nvPr/>
            </p:nvSpPr>
            <p:spPr>
              <a:xfrm>
                <a:off x="6008914" y="5241471"/>
                <a:ext cx="5967172" cy="138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are </a:t>
                </a:r>
                <a:r>
                  <a:rPr lang="en-US" sz="24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i.i.d.</a:t>
                </a: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Empirical distribution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’s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almost surely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532036-B91B-97FD-3444-22F8D7CE1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4" y="5241471"/>
                <a:ext cx="5967172" cy="1381981"/>
              </a:xfrm>
              <a:prstGeom prst="rect">
                <a:avLst/>
              </a:prstGeom>
              <a:blipFill>
                <a:blip r:embed="rId14"/>
                <a:stretch>
                  <a:fillRect l="-1699" t="-2727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F74C7F-EA98-7EF2-552A-6FFB5DE202BB}"/>
              </a:ext>
            </a:extLst>
          </p:cNvPr>
          <p:cNvCxnSpPr>
            <a:cxnSpLocks/>
          </p:cNvCxnSpPr>
          <p:nvPr/>
        </p:nvCxnSpPr>
        <p:spPr>
          <a:xfrm>
            <a:off x="5657850" y="1591255"/>
            <a:ext cx="0" cy="3601231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1874</Words>
  <Application>Microsoft Macintosh PowerPoint</Application>
  <PresentationFormat>Widescreen</PresentationFormat>
  <Paragraphs>290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1_Office Theme</vt:lpstr>
      <vt:lpstr>CS 224: ALGORITHMS FOR DATA SCIENCE LECTURE 16 (11/1)</vt:lpstr>
      <vt:lpstr>ANNOUNCEMENTS</vt:lpstr>
      <vt:lpstr>LAST TIME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MEAN FIELD LIMIT</vt:lpstr>
      <vt:lpstr>WASSERSTEIN GRADIENT FLOWS</vt:lpstr>
      <vt:lpstr>RECIPE</vt:lpstr>
      <vt:lpstr>RECIPE</vt:lpstr>
      <vt:lpstr>RECIPE</vt:lpstr>
      <vt:lpstr>NON-ASYMPTOTIC CONVERGENCE</vt:lpstr>
      <vt:lpstr>RECIPE</vt:lpstr>
      <vt:lpstr>ASYMPTOTICS – NOISELESS GD</vt:lpstr>
      <vt:lpstr>ASYMPTOTICS – NOISY GD</vt:lpstr>
      <vt:lpstr>TOY MODELS</vt:lpstr>
      <vt:lpstr>TOY MODELS</vt:lpstr>
      <vt:lpstr>TOY MODELS</vt:lpstr>
      <vt:lpstr>TOY MODELS</vt:lpstr>
      <vt:lpstr>CSQ REVISITED</vt:lpstr>
      <vt:lpstr>PRACTICAL IMPLICATIONS BEYOND TOY SETTINGS</vt:lpstr>
      <vt:lpstr>SUPERVISED LEARNING RECAP - ALGORITHMS</vt:lpstr>
      <vt:lpstr>SUPERVISED LEARNING RECAP - ALGORITHMS</vt:lpstr>
      <vt:lpstr>SUPERVISED LEARNING RECAP - ALGORITHMS</vt:lpstr>
      <vt:lpstr>SUPERVISED LEARNING RECAP- MODELING</vt:lpstr>
      <vt:lpstr>SUPERVISED LEARNING RECAP-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16 (11/1)</dc:title>
  <dc:creator>Chen, Sitan</dc:creator>
  <cp:lastModifiedBy>Chen, Sitan</cp:lastModifiedBy>
  <cp:revision>8</cp:revision>
  <dcterms:created xsi:type="dcterms:W3CDTF">2023-10-31T15:15:50Z</dcterms:created>
  <dcterms:modified xsi:type="dcterms:W3CDTF">2023-12-02T19:10:31Z</dcterms:modified>
</cp:coreProperties>
</file>