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777" r:id="rId3"/>
    <p:sldId id="1329" r:id="rId4"/>
    <p:sldId id="1330" r:id="rId5"/>
    <p:sldId id="1331" r:id="rId6"/>
    <p:sldId id="1332" r:id="rId7"/>
    <p:sldId id="1333" r:id="rId8"/>
    <p:sldId id="1334" r:id="rId9"/>
    <p:sldId id="1335" r:id="rId10"/>
    <p:sldId id="1355" r:id="rId11"/>
    <p:sldId id="1336" r:id="rId12"/>
    <p:sldId id="1337" r:id="rId13"/>
    <p:sldId id="1338" r:id="rId14"/>
    <p:sldId id="1339" r:id="rId15"/>
    <p:sldId id="1340" r:id="rId16"/>
    <p:sldId id="1341" r:id="rId17"/>
    <p:sldId id="1342" r:id="rId18"/>
    <p:sldId id="1343" r:id="rId19"/>
    <p:sldId id="1344" r:id="rId20"/>
    <p:sldId id="1349" r:id="rId21"/>
    <p:sldId id="1351" r:id="rId22"/>
    <p:sldId id="1345" r:id="rId23"/>
    <p:sldId id="1347" r:id="rId24"/>
    <p:sldId id="1348" r:id="rId25"/>
    <p:sldId id="1346" r:id="rId26"/>
    <p:sldId id="1352" r:id="rId27"/>
    <p:sldId id="1353" r:id="rId28"/>
    <p:sldId id="135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55"/>
    <p:restoredTop sz="96327"/>
  </p:normalViewPr>
  <p:slideViewPr>
    <p:cSldViewPr snapToGrid="0">
      <p:cViewPr>
        <p:scale>
          <a:sx n="135" d="100"/>
          <a:sy n="135" d="100"/>
        </p:scale>
        <p:origin x="7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FBB09-44C1-5147-A5C6-E5FE68F11E9B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FF595-6BE7-7A43-A1C2-949716FA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1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E193-E1DE-5C9C-E8B0-3785D5794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082FD-0453-08E6-46F0-C45C76934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098E-1ABE-6449-A517-319DC3FD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EB661-5B8C-35FE-91C3-D56760D0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B4295-D63F-A9D0-5CC7-2C4D89EB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4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F3F10-BF19-2F5C-3895-57ADBE48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A7DEE-7321-5251-DDC8-8E93E41EC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036D-5E89-24E2-7D81-A50CB7BA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224EE-D6B0-A059-4FD6-AD6B337D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B89EE-E9B1-7DCE-8B9C-06F9B734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7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6A05AC-6D2F-AFD6-B845-347A736F2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456B0-3BA6-CFAA-2FFF-472AF5691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DB41B-C481-F25F-7F86-4A3D883B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09A7E-43A1-741E-CD0B-5D5B2188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3DBD8-388D-5CD2-C80D-557F6CF7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7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1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06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19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55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8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6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2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3277-2325-A433-CF63-4EC931DA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27306-69DE-6C39-957E-DE9BC7165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D4A59-4A94-8C89-A85C-C7175B43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F739F-2D3F-882C-DBDB-8FADA97F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2B247-BB68-B81D-09B9-27958CB1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67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8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44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1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3BB8-4226-ECE9-00CA-1FEFDF22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91767-8CB3-AFDB-9FFD-3BADB32D4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47E66-6E6B-715B-7D31-681CB3CA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F98F4-76AE-BDB0-A603-1636F9F0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53677-BE4D-748C-1902-A8E8B5A0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9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D122-61BB-B586-6D91-35974F4E3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88D6F-15F3-7D77-A770-D34AA8650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CC4A2-E7E6-2A75-5C07-A99FFC41C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32B62-DAEA-A9F2-C1D0-C97F1609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3366B-66C4-DC0B-BD6D-6AD08BAC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EDB8C-C40B-871C-6164-D8133BEC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9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7761-1B20-B75B-1B5C-091CCCF12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67D91-5771-01FA-3BBA-F0D9222A9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A2124-07DB-F007-140F-E7CB3DA87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E031E-566E-0A0C-7AA8-A0BC8A261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71B167-0931-3557-8BC1-159E3F6F6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F36C9-3119-2AF7-A286-9CAE532B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113C11-55DA-A3AD-08FD-5897C6EF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E108EC-4D09-9338-68B8-6E3E37F5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F8961-62FE-363E-DA61-DC8DB453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291B7-3E92-5B7F-0B82-7440E56FF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6E20F-C0CB-C9CA-6B14-818149FC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B9E25-39CC-AD12-64E6-B4D066CD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5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DB0A5-C33F-C286-E2AE-9D1F6A28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7FA042-BEBD-D1FE-12B9-6F5F76FA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AC1A0-A27E-0A5F-4A74-38668FF2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2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6387-70F5-BF01-BE0B-E6E3566AA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4F0C3-EF09-B454-ECD9-F9133C0B1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7CBA1-331C-BDAC-AECF-41C3A2BB5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BCF21-3D95-322C-03D3-F1E3C47A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CAE71-ADF9-518F-E143-F43578CA2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A00BB-3E0D-B331-E07B-85FCD12F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F7B9-B73F-F646-D746-4F018ABC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44271-1F57-4664-4358-ED40A94DC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39B78-0B5E-7A32-F4B2-DFE5D235C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26E02-7217-1050-B4AA-128114E2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3770-FAEB-7D4A-9922-83A6D61511A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3FC7A-FEF3-84F2-BCDA-65D8B8C9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7DEB7-CADA-FD52-989D-5B5B985E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9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04B0D-3C3D-D5C1-DB59-91C1DD00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97B2A-B768-6D76-CA4C-000D6A13F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24C47-F4CC-8734-760C-AE648D2B9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F3770-FAEB-7D4A-9922-83A6D61511A2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CCC00-A02B-E005-381C-0C387172D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90287-BDDA-A8BC-7331-837F26345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AFE88-8138-6644-9D20-92B16A3B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610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9.emf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15 (10/30)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90386"/>
              </p:ext>
            </p:extLst>
          </p:nvPr>
        </p:nvGraphicFramePr>
        <p:xfrm>
          <a:off x="617172" y="4243221"/>
          <a:ext cx="1095765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654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TRAINING DYNAMICS FOR LINEARIZED NETWORKS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Robustness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3009-8A61-6E01-2927-A1D5E3C4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DCACB-3DE4-62C0-705F-9763A07405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899924"/>
                <a:ext cx="11704320" cy="42057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Random feature map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0" smtClean="0">
                              <a:noFill/>
                              <a:latin typeface="Cambria Math" panose="02040503050406030204" pitchFamily="18" charset="0"/>
                            </a:rPr>
                            <m:t>𝐑𝐅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;…;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noFill/>
                </a:endParaRPr>
              </a:p>
              <a:p>
                <a:pPr marL="0" indent="0" algn="ctr">
                  <a:buNone/>
                </a:pPr>
                <a:endParaRPr lang="en-US" sz="600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Neural tangent feature map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0" smtClean="0">
                              <a:noFill/>
                              <a:latin typeface="Cambria Math" panose="02040503050406030204" pitchFamily="18" charset="0"/>
                            </a:rPr>
                            <m:t>𝐍𝐓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;…;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500" b="1" dirty="0">
                  <a:noFill/>
                </a:endParaRP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These are random functions whose parameters only depend on the weights of the network at initialization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DCACB-3DE4-62C0-705F-9763A07405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899924"/>
                <a:ext cx="11704320" cy="4205726"/>
              </a:xfrm>
              <a:blipFill>
                <a:blip r:embed="rId2"/>
                <a:stretch>
                  <a:fillRect l="-1410" t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68F860-6733-CCC9-5833-E72FA60B78B6}"/>
                  </a:ext>
                </a:extLst>
              </p:cNvPr>
              <p:cNvSpPr txBox="1"/>
              <p:nvPr/>
            </p:nvSpPr>
            <p:spPr>
              <a:xfrm>
                <a:off x="119063" y="1294411"/>
                <a:ext cx="11953874" cy="1486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nary>
                        <m:naryPr>
                          <m:chr m:val="∑"/>
                          <m:ctrlP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nary>
                        <m:naryPr>
                          <m:chr m:val="∑"/>
                          <m:ctrlP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sSub>
                                    <m:sSubPr>
                                      <m:ctrlP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,⋅</m:t>
                              </m:r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2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68F860-6733-CCC9-5833-E72FA60B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3" y="1294411"/>
                <a:ext cx="11953874" cy="1486754"/>
              </a:xfrm>
              <a:prstGeom prst="rect">
                <a:avLst/>
              </a:prstGeom>
              <a:blipFill>
                <a:blip r:embed="rId3"/>
                <a:stretch>
                  <a:fillRect t="-104237" b="-167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5CB341-8A31-B8AF-D41A-AC604A96F095}"/>
                  </a:ext>
                </a:extLst>
              </p:cNvPr>
              <p:cNvSpPr txBox="1"/>
              <p:nvPr/>
            </p:nvSpPr>
            <p:spPr>
              <a:xfrm>
                <a:off x="2290762" y="3333750"/>
                <a:ext cx="7710487" cy="755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𝐑𝐅</m:t>
                          </m:r>
                        </m:sub>
                      </m:sSub>
                      <m:d>
                        <m:dPr>
                          <m:ctrlP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sz="32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F692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5CB341-8A31-B8AF-D41A-AC604A96F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2" y="3333750"/>
                <a:ext cx="7710487" cy="755656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7532F4-0EAD-2B03-F604-6B393BA046FE}"/>
                  </a:ext>
                </a:extLst>
              </p:cNvPr>
              <p:cNvSpPr txBox="1"/>
              <p:nvPr/>
            </p:nvSpPr>
            <p:spPr>
              <a:xfrm>
                <a:off x="872912" y="4666313"/>
                <a:ext cx="10446175" cy="940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𝐍𝐓</m:t>
                          </m:r>
                        </m:sub>
                      </m:sSub>
                      <m:d>
                        <m:dPr>
                          <m:ctrlP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rad>
                        </m:den>
                      </m:f>
                      <m:r>
                        <a:rPr lang="en-US" sz="32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7532F4-0EAD-2B03-F604-6B393BA04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12" y="4666313"/>
                <a:ext cx="10446175" cy="940642"/>
              </a:xfrm>
              <a:prstGeom prst="rect">
                <a:avLst/>
              </a:prstGeom>
              <a:blipFill>
                <a:blip r:embed="rId5"/>
                <a:stretch>
                  <a:fillRect l="-485" t="-666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9349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3009-8A61-6E01-2927-A1D5E3C4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DCACB-3DE4-62C0-705F-9763A07405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896479"/>
                <a:ext cx="11704320" cy="36747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Random feature map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0" smtClean="0">
                              <a:noFill/>
                              <a:latin typeface="Cambria Math" panose="02040503050406030204" pitchFamily="18" charset="0"/>
                            </a:rPr>
                            <m:t>𝐑𝐅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;…;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noFill/>
                </a:endParaRPr>
              </a:p>
              <a:p>
                <a:pPr marL="0" indent="0" algn="ctr">
                  <a:buNone/>
                </a:pPr>
                <a:endParaRPr lang="en-US" sz="600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Neural tangent feature map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0" smtClean="0">
                              <a:noFill/>
                              <a:latin typeface="Cambria Math" panose="02040503050406030204" pitchFamily="18" charset="0"/>
                            </a:rPr>
                            <m:t>𝐍𝐓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;…;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noFill/>
                </a:endParaRPr>
              </a:p>
              <a:p>
                <a:pPr marL="0" indent="0">
                  <a:buNone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500" i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DCACB-3DE4-62C0-705F-9763A07405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896479"/>
                <a:ext cx="11704320" cy="3674756"/>
              </a:xfrm>
              <a:blipFill>
                <a:blip r:embed="rId2"/>
                <a:stretch>
                  <a:fillRect l="-1410" t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68F860-6733-CCC9-5833-E72FA60B78B6}"/>
                  </a:ext>
                </a:extLst>
              </p:cNvPr>
              <p:cNvSpPr txBox="1"/>
              <p:nvPr/>
            </p:nvSpPr>
            <p:spPr>
              <a:xfrm>
                <a:off x="119063" y="1294411"/>
                <a:ext cx="11953874" cy="1486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nary>
                        <m:naryPr>
                          <m:chr m:val="∑"/>
                          <m:ctrlP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nary>
                        <m:naryPr>
                          <m:chr m:val="∑"/>
                          <m:ctrlP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sSub>
                                    <m:sSubPr>
                                      <m:ctrlP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,⋅</m:t>
                              </m:r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2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68F860-6733-CCC9-5833-E72FA60B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3" y="1294411"/>
                <a:ext cx="11953874" cy="1486754"/>
              </a:xfrm>
              <a:prstGeom prst="rect">
                <a:avLst/>
              </a:prstGeom>
              <a:blipFill>
                <a:blip r:embed="rId3"/>
                <a:stretch>
                  <a:fillRect t="-104237" b="-167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BE2FE2-7EE7-64C0-312F-07E2489C5221}"/>
                  </a:ext>
                </a:extLst>
              </p:cNvPr>
              <p:cNvSpPr txBox="1"/>
              <p:nvPr/>
            </p:nvSpPr>
            <p:spPr>
              <a:xfrm>
                <a:off x="2290762" y="3333750"/>
                <a:ext cx="7710487" cy="755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𝐑𝐅</m:t>
                          </m:r>
                        </m:sub>
                      </m:sSub>
                      <m:d>
                        <m:dPr>
                          <m:ctrlP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sz="32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F692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BE2FE2-7EE7-64C0-312F-07E2489C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2" y="3333750"/>
                <a:ext cx="7710487" cy="755656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5403A0-5B9B-8792-083A-32804D7ECE87}"/>
                  </a:ext>
                </a:extLst>
              </p:cNvPr>
              <p:cNvSpPr txBox="1"/>
              <p:nvPr/>
            </p:nvSpPr>
            <p:spPr>
              <a:xfrm>
                <a:off x="872912" y="4661047"/>
                <a:ext cx="10446175" cy="940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𝐍𝐓</m:t>
                          </m:r>
                        </m:sub>
                      </m:sSub>
                      <m:d>
                        <m:dPr>
                          <m:ctrlP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rad>
                        </m:den>
                      </m:f>
                      <m:r>
                        <a:rPr lang="en-US" sz="32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5403A0-5B9B-8792-083A-32804D7EC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12" y="4661047"/>
                <a:ext cx="10446175" cy="940642"/>
              </a:xfrm>
              <a:prstGeom prst="rect">
                <a:avLst/>
              </a:prstGeom>
              <a:blipFill>
                <a:blip r:embed="rId5"/>
                <a:stretch>
                  <a:fillRect l="-485" t="-8000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C62091-2625-B3AC-AC67-A3DE220D8AA7}"/>
                  </a:ext>
                </a:extLst>
              </p:cNvPr>
              <p:cNvSpPr txBox="1"/>
              <p:nvPr/>
            </p:nvSpPr>
            <p:spPr>
              <a:xfrm>
                <a:off x="533400" y="5780192"/>
                <a:ext cx="11125200" cy="612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sz="3200" b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𝐑𝐅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sz="3200" b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𝐍𝐓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Δw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C62091-2625-B3AC-AC67-A3DE220D8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80192"/>
                <a:ext cx="11125200" cy="612540"/>
              </a:xfrm>
              <a:prstGeom prst="rect">
                <a:avLst/>
              </a:prstGeom>
              <a:blipFill>
                <a:blip r:embed="rId6"/>
                <a:stretch>
                  <a:fillRect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58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DCACB-3DE4-62C0-705F-9763A07405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896479"/>
                <a:ext cx="11704320" cy="36747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Random feature map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0" smtClean="0">
                              <a:noFill/>
                              <a:latin typeface="Cambria Math" panose="02040503050406030204" pitchFamily="18" charset="0"/>
                            </a:rPr>
                            <m:t>𝐑𝐅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;…;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noFill/>
                </a:endParaRPr>
              </a:p>
              <a:p>
                <a:pPr marL="0" indent="0" algn="ctr">
                  <a:buNone/>
                </a:pPr>
                <a:endParaRPr lang="en-US" sz="600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Neural tangent feature map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b="1" i="0" smtClean="0">
                              <a:noFill/>
                              <a:latin typeface="Cambria Math" panose="02040503050406030204" pitchFamily="18" charset="0"/>
                            </a:rPr>
                            <m:t>𝐍𝐓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;…;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noFill/>
                </a:endParaRPr>
              </a:p>
              <a:p>
                <a:pPr marL="0" indent="0">
                  <a:buNone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500" i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DCACB-3DE4-62C0-705F-9763A07405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896479"/>
                <a:ext cx="11704320" cy="3674756"/>
              </a:xfrm>
              <a:blipFill>
                <a:blip r:embed="rId2"/>
                <a:stretch>
                  <a:fillRect l="-1410" t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DF45A8-32CD-21ED-38AE-52972E243992}"/>
                  </a:ext>
                </a:extLst>
              </p:cNvPr>
              <p:cNvSpPr txBox="1"/>
              <p:nvPr/>
            </p:nvSpPr>
            <p:spPr>
              <a:xfrm>
                <a:off x="533400" y="5780192"/>
                <a:ext cx="11125200" cy="612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sz="3200" b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𝐑𝐅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 smtClean="0">
                                  <a:solidFill>
                                    <a:srgbClr val="D883FF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solidFill>
                                    <a:srgbClr val="D883FF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3200" b="1" i="1">
                                  <a:solidFill>
                                    <a:srgbClr val="D883FF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sz="3200" b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𝐍𝐓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 smtClean="0">
                                  <a:solidFill>
                                    <a:srgbClr val="D883FF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solidFill>
                                    <a:srgbClr val="D883FF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3200" b="1" i="1">
                                  <a:solidFill>
                                    <a:srgbClr val="D883FF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DF45A8-32CD-21ED-38AE-52972E243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80192"/>
                <a:ext cx="11125200" cy="612540"/>
              </a:xfrm>
              <a:prstGeom prst="rect">
                <a:avLst/>
              </a:prstGeom>
              <a:blipFill>
                <a:blip r:embed="rId3"/>
                <a:stretch>
                  <a:fillRect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1D43009-8A61-6E01-2927-A1D5E3C4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NETWORKS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2F92A-5FCC-EE04-6442-72BAB2760417}"/>
                  </a:ext>
                </a:extLst>
              </p:cNvPr>
              <p:cNvSpPr txBox="1"/>
              <p:nvPr/>
            </p:nvSpPr>
            <p:spPr>
              <a:xfrm>
                <a:off x="2290762" y="3333750"/>
                <a:ext cx="7710487" cy="755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𝐑𝐅</m:t>
                          </m:r>
                        </m:sub>
                      </m:sSub>
                      <m:d>
                        <m:dPr>
                          <m:ctrlP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sz="32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r>
                            <a:rPr lang="en-US" sz="32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F692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2F92A-5FCC-EE04-6442-72BAB2760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2" y="3333750"/>
                <a:ext cx="7710487" cy="755656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9F01B4-9A47-6E00-CF2C-89591F4AD5C8}"/>
                  </a:ext>
                </a:extLst>
              </p:cNvPr>
              <p:cNvSpPr txBox="1"/>
              <p:nvPr/>
            </p:nvSpPr>
            <p:spPr>
              <a:xfrm>
                <a:off x="119063" y="1294411"/>
                <a:ext cx="11953874" cy="1486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nary>
                        <m:naryPr>
                          <m:chr m:val="∑"/>
                          <m:ctrlP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nary>
                        <m:naryPr>
                          <m:chr m:val="∑"/>
                          <m:ctrlP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sSub>
                                    <m:sSubPr>
                                      <m:ctrlP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,⋅</m:t>
                              </m:r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2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9F01B4-9A47-6E00-CF2C-89591F4AD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3" y="1294411"/>
                <a:ext cx="11953874" cy="1486754"/>
              </a:xfrm>
              <a:prstGeom prst="rect">
                <a:avLst/>
              </a:prstGeom>
              <a:blipFill>
                <a:blip r:embed="rId5"/>
                <a:stretch>
                  <a:fillRect t="-104237" b="-167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ACB67F-A315-CD7D-A022-607860EE0BF1}"/>
                  </a:ext>
                </a:extLst>
              </p:cNvPr>
              <p:cNvSpPr txBox="1"/>
              <p:nvPr/>
            </p:nvSpPr>
            <p:spPr>
              <a:xfrm>
                <a:off x="872912" y="4661047"/>
                <a:ext cx="10446175" cy="940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𝐍𝐓</m:t>
                          </m:r>
                        </m:sub>
                      </m:sSub>
                      <m:d>
                        <m:dPr>
                          <m:ctrlP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rad>
                        </m:den>
                      </m:f>
                      <m:r>
                        <a:rPr lang="en-US" sz="32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2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ACB67F-A315-CD7D-A022-607860EE0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12" y="4661047"/>
                <a:ext cx="10446175" cy="940642"/>
              </a:xfrm>
              <a:prstGeom prst="rect">
                <a:avLst/>
              </a:prstGeom>
              <a:blipFill>
                <a:blip r:embed="rId6"/>
                <a:stretch>
                  <a:fillRect l="-485" t="-8000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517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079D-4870-315B-607E-E3CFF466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INTERLUDE: KERNEL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605AD-916F-BF73-35C3-691F90537A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Let us first understand the generalization properties of </a:t>
                </a:r>
                <a:r>
                  <a:rPr lang="en-US" sz="2800" b="1" dirty="0">
                    <a:solidFill>
                      <a:schemeClr val="accent3"/>
                    </a:solidFill>
                  </a:rPr>
                  <a:t>“non-deep learning”</a:t>
                </a:r>
                <a:r>
                  <a:rPr lang="en-US" sz="2800" dirty="0"/>
                  <a:t> aka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kernel ridge regression</a:t>
                </a:r>
              </a:p>
              <a:p>
                <a:pPr marL="0" indent="0">
                  <a:buNone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Given feature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dirty="0"/>
                  <a:t> and dataset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/>
                  <a:t>, goal is to run regularized linear regression on the pairs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:</a:t>
                </a:r>
              </a:p>
              <a:p>
                <a:pPr marL="0" indent="0" algn="ctr">
                  <a:buNone/>
                </a:pPr>
                <a:endParaRPr lang="en-US" sz="1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acc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This admits an explicit solution: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noFill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noFill/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noFill/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b="0" i="1" smtClean="0">
                          <a:noFill/>
                          <a:latin typeface="Cambria Math" panose="02040503050406030204" pitchFamily="18" charset="0"/>
                        </a:rPr>
                        <m:t>≝</m:t>
                      </m:r>
                      <m:sSup>
                        <m:sSupPr>
                          <m:ctrlPr>
                            <a:rPr lang="en-US" sz="28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noFill/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</m:e>
                        <m:sup>
                          <m:r>
                            <a:rPr lang="en-US" sz="2800" b="0" i="1" smtClean="0">
                              <a:noFill/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noFill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noFill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noFill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b="0" i="0" smtClean="0">
                                  <a:noFill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b="0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sz="2800" b="0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b="0" i="1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noFill/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800" b="0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noFill/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a:rPr lang="en-US" sz="2800" b="0" i="1" smtClean="0">
                          <a:noFill/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noFill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Given an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the prediction for its label is given by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5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2"/>
                    </a:solidFill>
                  </a:rPr>
                  <a:t>Kernel trick: </a:t>
                </a:r>
                <a:r>
                  <a:rPr lang="en-US" sz="28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prediction can be made even if feature map is only given implicitly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605AD-916F-BF73-35C3-691F90537A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3" t="-2158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BB00BD-423A-E57D-EE41-82A158161F80}"/>
                  </a:ext>
                </a:extLst>
              </p:cNvPr>
              <p:cNvSpPr txBox="1"/>
              <p:nvPr/>
            </p:nvSpPr>
            <p:spPr>
              <a:xfrm>
                <a:off x="3071813" y="4527805"/>
                <a:ext cx="6105524" cy="634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/>
                          <a:latin typeface="Cambria Math" panose="02040503050406030204" pitchFamily="18" charset="0"/>
                        </a:rPr>
                        <m:t>≝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</m:e>
                        <m:sup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a:rPr lang="en-US" sz="28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BB00BD-423A-E57D-EE41-82A158161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13" y="4527805"/>
                <a:ext cx="6105524" cy="634020"/>
              </a:xfrm>
              <a:prstGeom prst="rect">
                <a:avLst/>
              </a:prstGeom>
              <a:blipFill>
                <a:blip r:embed="rId3"/>
                <a:stretch>
                  <a:fillRect t="-9804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12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A856-02B7-4102-3D38-3E67601D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INTERLUDE: KERNEL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685F1-B5B9-CB02-DB46-6E6FBEBBAA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133600"/>
                <a:ext cx="11704320" cy="444108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kernel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dirty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Then for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,⋅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the prediction is given by</a:t>
                </a:r>
              </a:p>
              <a:p>
                <a:pPr marL="0" indent="0">
                  <a:buNone/>
                </a:pPr>
                <a:endParaRPr lang="en-US" sz="5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,⋅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685F1-B5B9-CB02-DB46-6E6FBEBBAA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133600"/>
                <a:ext cx="11704320" cy="4441082"/>
              </a:xfrm>
              <a:blipFill>
                <a:blip r:embed="rId2"/>
                <a:stretch>
                  <a:fillRect l="-1410" t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51A407-1E92-A1EA-A2FE-911AD4050316}"/>
                  </a:ext>
                </a:extLst>
              </p:cNvPr>
              <p:cNvSpPr txBox="1"/>
              <p:nvPr/>
            </p:nvSpPr>
            <p:spPr>
              <a:xfrm>
                <a:off x="3071813" y="1294411"/>
                <a:ext cx="6105524" cy="634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8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≝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</m:e>
                        <m:sup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a:rPr lang="en-US" sz="28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51A407-1E92-A1EA-A2FE-911AD4050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13" y="1294411"/>
                <a:ext cx="6105524" cy="634020"/>
              </a:xfrm>
              <a:prstGeom prst="rect">
                <a:avLst/>
              </a:prstGeom>
              <a:blipFill>
                <a:blip r:embed="rId3"/>
                <a:stretch>
                  <a:fillRect t="-11765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F4C9605-3B11-2EE7-B0A3-3E7EC85AF513}"/>
              </a:ext>
            </a:extLst>
          </p:cNvPr>
          <p:cNvSpPr txBox="1"/>
          <p:nvPr/>
        </p:nvSpPr>
        <p:spPr>
          <a:xfrm>
            <a:off x="288203" y="4354141"/>
            <a:ext cx="363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empirical kernel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0B0A23-B674-6B81-DA20-49BE5F3A8C15}"/>
                  </a:ext>
                </a:extLst>
              </p:cNvPr>
              <p:cNvSpPr txBox="1"/>
              <p:nvPr/>
            </p:nvSpPr>
            <p:spPr>
              <a:xfrm>
                <a:off x="9008087" y="376195"/>
                <a:ext cx="318391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only need to know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𝑲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⋅,⋅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, i.e. how to compute inner products in feature space!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0B0A23-B674-6B81-DA20-49BE5F3A8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87" y="376195"/>
                <a:ext cx="3183913" cy="2246769"/>
              </a:xfrm>
              <a:prstGeom prst="rect">
                <a:avLst/>
              </a:prstGeom>
              <a:blipFill>
                <a:blip r:embed="rId4"/>
                <a:stretch>
                  <a:fillRect l="-3968" t="-2809" r="-397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629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 advTm="750">
        <p159:morph option="byObject"/>
      </p:transition>
    </mc:Choice>
    <mc:Fallback>
      <p:transition spd="med" advTm="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BFB5-08A3-AE65-8C0F-5F794CBC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OBJECT FOR KERNEL 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04C84E-A78D-DF86-3BAA-BF0D89AB70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finite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kernel function for 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Random features: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RF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Neural tangent features: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NT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We want to take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so take the scaling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b="1" dirty="0"/>
                  <a:t> 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(“NTK regime”)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04C84E-A78D-DF86-3BAA-BF0D89AB70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9113" b="-30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C86064-FDC6-C710-0754-50EFC2B4B6ED}"/>
                  </a:ext>
                </a:extLst>
              </p:cNvPr>
              <p:cNvSpPr txBox="1"/>
              <p:nvPr/>
            </p:nvSpPr>
            <p:spPr>
              <a:xfrm>
                <a:off x="5891212" y="1294411"/>
                <a:ext cx="7710487" cy="506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000" b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𝐑𝐅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sz="20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F692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C86064-FDC6-C710-0754-50EFC2B4B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212" y="1294411"/>
                <a:ext cx="7710487" cy="506934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B46969-8076-4F75-A097-65C828CE2C02}"/>
                  </a:ext>
                </a:extLst>
              </p:cNvPr>
              <p:cNvSpPr txBox="1"/>
              <p:nvPr/>
            </p:nvSpPr>
            <p:spPr>
              <a:xfrm>
                <a:off x="3962399" y="1758441"/>
                <a:ext cx="9639300" cy="622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000" b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𝐍𝐓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rad>
                        </m:den>
                      </m:f>
                      <m:r>
                        <a:rPr lang="en-US" sz="20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B46969-8076-4F75-A097-65C828CE2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99" y="1758441"/>
                <a:ext cx="9639300" cy="622478"/>
              </a:xfrm>
              <a:prstGeom prst="rect">
                <a:avLst/>
              </a:prstGeom>
              <a:blipFill>
                <a:blip r:embed="rId4"/>
                <a:stretch>
                  <a:fillRect t="-6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02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BFB5-08A3-AE65-8C0F-5F794CBC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OBJECT FOR KERNEL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04C84E-A78D-DF86-3BAA-BF0D89AB70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 finite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kernel function for 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Random features: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RF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l-GR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→∞</m:t>
                          </m:r>
                        </m:e>
                      </m:groupCh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𝐑𝐅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1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Neural tangent features: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NT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l-GR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→∞</m:t>
                          </m:r>
                        </m:e>
                      </m:groupCh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sSub>
                        <m:sSubPr>
                          <m:ctrlP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b="1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𝐍𝐓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If,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Id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, t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hese are rotationally invariant: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only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∠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04C84E-A78D-DF86-3BAA-BF0D89AB70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6" r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6C30BF6-9D25-E731-D3E8-9819A03B86E0}"/>
              </a:ext>
            </a:extLst>
          </p:cNvPr>
          <p:cNvSpPr txBox="1"/>
          <p:nvPr/>
        </p:nvSpPr>
        <p:spPr>
          <a:xfrm>
            <a:off x="7417592" y="3498589"/>
            <a:ext cx="46577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“neural tangent kernel (NTK)”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[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Jacot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-Gabriel-</a:t>
            </a:r>
            <a:r>
              <a:rPr lang="en-US" sz="28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Hongler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‘18]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9C8E51-AB10-8A47-FE88-A6C2FA9690BB}"/>
                  </a:ext>
                </a:extLst>
              </p:cNvPr>
              <p:cNvSpPr txBox="1"/>
              <p:nvPr/>
            </p:nvSpPr>
            <p:spPr>
              <a:xfrm>
                <a:off x="5891212" y="1294411"/>
                <a:ext cx="7710487" cy="506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000" b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𝐑𝐅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sz="2000" b="1" i="1">
                          <a:solidFill>
                            <a:srgbClr val="F692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r>
                            <a:rPr lang="en-US" sz="2000" b="1" i="1"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F69200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F692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9C8E51-AB10-8A47-FE88-A6C2FA969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212" y="1294411"/>
                <a:ext cx="7710487" cy="506934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E4ECBC-FA6C-1242-5134-4D06A2B07869}"/>
                  </a:ext>
                </a:extLst>
              </p:cNvPr>
              <p:cNvSpPr txBox="1"/>
              <p:nvPr/>
            </p:nvSpPr>
            <p:spPr>
              <a:xfrm>
                <a:off x="3962399" y="1758441"/>
                <a:ext cx="9639300" cy="622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US" sz="2000" b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𝐍𝐓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𝜸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rad>
                        </m:den>
                      </m:f>
                      <m:r>
                        <a:rPr lang="en-US" sz="2000" b="1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;…;</m:t>
                          </m:r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E4ECBC-FA6C-1242-5134-4D06A2B07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99" y="1758441"/>
                <a:ext cx="9639300" cy="622478"/>
              </a:xfrm>
              <a:prstGeom prst="rect">
                <a:avLst/>
              </a:prstGeom>
              <a:blipFill>
                <a:blip r:embed="rId4"/>
                <a:stretch>
                  <a:fillRect t="-6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6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211A-1276-414D-62A0-BDB12546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LIMITING KERNEL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20888-9A4D-1C06-32DD-142616877C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 of a generalization bound one can prove: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20888-9A4D-1C06-32DD-142616877C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277E656-9092-D96E-6BBC-4DA8D7742BA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39" y="2923454"/>
                <a:ext cx="11704319" cy="2640135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 lvl="0">
                  <a:defRPr/>
                </a:pPr>
                <a:r>
                  <a:rPr lang="en-US" sz="2800" b="1" dirty="0"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Thm</a:t>
                </a:r>
                <a:r>
                  <a:rPr lang="en-US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[</a:t>
                </a:r>
                <a:r>
                  <a:rPr lang="en-US" sz="2800" b="1" dirty="0" err="1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Ghorbani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-Mei-</a:t>
                </a:r>
                <a:r>
                  <a:rPr lang="en-US" sz="2800" b="1" dirty="0" err="1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Misiakiewicz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800" b="1" dirty="0" err="1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Montanari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‘21]</a:t>
                </a:r>
                <a:r>
                  <a:rPr lang="en-US" sz="28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For any rotationally invariant kernel with non-vanishing Hermite coefficients at all degrees,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ℓ+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𝜹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ℓ+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𝜹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for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and small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then for any sufficiently small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kernel ridge regression achieves test loss</a:t>
                </a:r>
              </a:p>
              <a:p>
                <a:pPr lvl="0">
                  <a:defRPr/>
                </a:pPr>
                <a:endParaRPr lang="en-US" sz="1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lvl="0" algn="ctr">
                  <a:defRPr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&gt;ℓ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277E656-9092-D96E-6BBC-4DA8D7742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" y="2923454"/>
                <a:ext cx="11704319" cy="2640135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A34DD8-302F-A409-2F83-731DB621DFEE}"/>
                  </a:ext>
                </a:extLst>
              </p:cNvPr>
              <p:cNvSpPr txBox="1"/>
              <p:nvPr/>
            </p:nvSpPr>
            <p:spPr>
              <a:xfrm>
                <a:off x="2832536" y="5743684"/>
                <a:ext cx="65269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projection to orthogonal complement of subspace of degree-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≤ℓ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polynomials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A34DD8-302F-A409-2F83-731DB621D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536" y="5743684"/>
                <a:ext cx="6526923" cy="954107"/>
              </a:xfrm>
              <a:prstGeom prst="rect">
                <a:avLst/>
              </a:prstGeom>
              <a:blipFill>
                <a:blip r:embed="rId4"/>
                <a:stretch>
                  <a:fillRect l="-1946" t="-7895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F6CF5A-2966-8819-2537-C2E72E4F7FDC}"/>
              </a:ext>
            </a:extLst>
          </p:cNvPr>
          <p:cNvCxnSpPr/>
          <p:nvPr/>
        </p:nvCxnSpPr>
        <p:spPr>
          <a:xfrm>
            <a:off x="5372100" y="5429250"/>
            <a:ext cx="209550" cy="314434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BE4BA8A5-19E1-5411-E22E-0C4504458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662" y="2394182"/>
            <a:ext cx="4442078" cy="334950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84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644C-1CC9-F050-8B3C-FD1077B9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FINITE-N KERNEL APPROXIMATION ERROR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687710-0092-83CD-EDAA-E92CF30617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7082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Can use off-the-shelf matrix concentration inequalities to quantify convergence of empirical kernel to limiting kernel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As soon as #parameters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𝑁𝑑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#samples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limiting object is accurate. Similar picture holds for random features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Proof:</a:t>
                </a:r>
                <a:r>
                  <a:rPr lang="en-US" b="0" dirty="0"/>
                  <a:t> apply matrix Bernstein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687710-0092-83CD-EDAA-E92CF30617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708273"/>
              </a:xfrm>
              <a:blipFill>
                <a:blip r:embed="rId2"/>
                <a:stretch>
                  <a:fillRect l="-1410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B17030F-0E3B-CB63-09AB-5B868E6A23F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2417708"/>
                <a:ext cx="11704319" cy="2594129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 lvl="0">
                  <a:defRPr/>
                </a:pPr>
                <a:r>
                  <a:rPr lang="en-US" sz="2800" b="1" dirty="0"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Thm</a:t>
                </a:r>
                <a:r>
                  <a:rPr lang="en-US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[</a:t>
                </a:r>
                <a:r>
                  <a:rPr lang="en-US" sz="2800" b="1" dirty="0" err="1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Montanari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-Zhong ‘20]</a:t>
                </a:r>
                <a:r>
                  <a:rPr lang="en-US" sz="28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For the neural tangent kernel, with high probability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’s,</a:t>
                </a:r>
                <a:endParaRPr lang="en-US" sz="1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 dirty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80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dirty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1" dirty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  <m:sSub>
                                <m:sSubPr>
                                  <m:ctrlPr>
                                    <a:rPr lang="en-US" sz="280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sz="2800" b="0" i="1" dirty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op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̃"/>
                          <m:ctrlPr>
                            <a:rPr lang="en-US" sz="2800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00" i="1" dirty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 dirty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800" b="0" i="1" dirty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𝑁𝑑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B17030F-0E3B-CB63-09AB-5B868E6A23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417708"/>
                <a:ext cx="11704319" cy="2594129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1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687710-0092-83CD-EDAA-E92CF30617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1758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What does this all have to do with training neural networks?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Can compare running gradient descent on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      vs.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lin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687710-0092-83CD-EDAA-E92CF30617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175837"/>
              </a:xfrm>
              <a:blipFill>
                <a:blip r:embed="rId2"/>
                <a:stretch>
                  <a:fillRect l="-1410" t="-2689" b="-15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68DACA-7B96-AF0D-639C-4AB00C4E481C}"/>
                  </a:ext>
                </a:extLst>
              </p:cNvPr>
              <p:cNvSpPr txBox="1"/>
              <p:nvPr/>
            </p:nvSpPr>
            <p:spPr>
              <a:xfrm>
                <a:off x="119063" y="3091303"/>
                <a:ext cx="11953874" cy="1225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lin</m:t>
                          </m:r>
                        </m:sup>
                      </m:sSubSup>
                      <m:d>
                        <m:dPr>
                          <m:ctrlPr>
                            <a:rPr lang="en-US" sz="26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sz="26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0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sz="26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d>
                            <m:dPr>
                              <m:begChr m:val="⟨"/>
                              <m:endChr m:val="⟩"/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0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6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68DACA-7B96-AF0D-639C-4AB00C4E4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3" y="3091303"/>
                <a:ext cx="11953874" cy="1225272"/>
              </a:xfrm>
              <a:prstGeom prst="rect">
                <a:avLst/>
              </a:prstGeom>
              <a:blipFill>
                <a:blip r:embed="rId3"/>
                <a:stretch>
                  <a:fillRect t="-105155" b="-167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AF9644C-1CC9-F050-8B3C-FD1077B9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C1E7DF-ABAC-994C-3BD1-33ABB2724F2D}"/>
                  </a:ext>
                </a:extLst>
              </p:cNvPr>
              <p:cNvSpPr txBox="1"/>
              <p:nvPr/>
            </p:nvSpPr>
            <p:spPr>
              <a:xfrm>
                <a:off x="3292334" y="1850179"/>
                <a:ext cx="5607331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800" b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C1E7DF-ABAC-994C-3BD1-33ABB2724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334" y="1850179"/>
                <a:ext cx="5607331" cy="1303883"/>
              </a:xfrm>
              <a:prstGeom prst="rect">
                <a:avLst/>
              </a:prstGeom>
              <a:blipFill>
                <a:blip r:embed="rId4"/>
                <a:stretch>
                  <a:fillRect t="-102885" b="-16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67DEB73-BB9F-E997-496F-1AFC3E406046}"/>
              </a:ext>
            </a:extLst>
          </p:cNvPr>
          <p:cNvSpPr txBox="1"/>
          <p:nvPr/>
        </p:nvSpPr>
        <p:spPr>
          <a:xfrm>
            <a:off x="2213287" y="6146052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deep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23646-5600-BFD4-FA94-EE77CD9976B3}"/>
              </a:ext>
            </a:extLst>
          </p:cNvPr>
          <p:cNvSpPr txBox="1"/>
          <p:nvPr/>
        </p:nvSpPr>
        <p:spPr>
          <a:xfrm>
            <a:off x="7331226" y="6146051"/>
            <a:ext cx="2258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29261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A0983-B1D2-A967-20EE-F388210C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(GD)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746D27-027D-D093-261A-EC26B45692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drawn from some distribution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Set up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student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Initialize the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randomly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Run GD on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empirical loss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9525" indent="0" algn="ctr">
                  <a:buNone/>
                </a:pPr>
                <a:endParaRPr lang="en-US" sz="1500" b="0" i="1" dirty="0">
                  <a:latin typeface="Cambria Math" panose="02040503050406030204" pitchFamily="18" charset="0"/>
                </a:endParaRPr>
              </a:p>
              <a:p>
                <a:pPr marL="9525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𝛁</m:t>
                      </m:r>
                      <m:acc>
                        <m:accPr>
                          <m:chr m:val="̂"/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acc>
                      <m:d>
                        <m:dPr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9525" indent="0" algn="ctr">
                  <a:buNone/>
                </a:pPr>
                <a:endParaRPr lang="en-US" sz="300" dirty="0"/>
              </a:p>
              <a:p>
                <a:pPr marL="522288" indent="0">
                  <a:buNone/>
                </a:pPr>
                <a:r>
                  <a:rPr lang="en-US" dirty="0"/>
                  <a:t>until “convergence”</a:t>
                </a:r>
              </a:p>
              <a:p>
                <a:pPr marL="522288" indent="0">
                  <a:buNone/>
                </a:pPr>
                <a:r>
                  <a:rPr lang="en-US" dirty="0"/>
                  <a:t>(variants: full-batch, mini-batch, online, adaptive step size, etc.)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746D27-027D-D093-261A-EC26B45692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2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05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7710-0092-83CD-EDAA-E92CF3061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175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does this all have to do with training neural networks?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68DACA-7B96-AF0D-639C-4AB00C4E481C}"/>
                  </a:ext>
                </a:extLst>
              </p:cNvPr>
              <p:cNvSpPr txBox="1"/>
              <p:nvPr/>
            </p:nvSpPr>
            <p:spPr>
              <a:xfrm>
                <a:off x="119063" y="3091303"/>
                <a:ext cx="11953874" cy="1225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lin</m:t>
                          </m:r>
                        </m:sup>
                      </m:sSubSup>
                      <m:d>
                        <m:dPr>
                          <m:ctrlPr>
                            <a:rPr lang="en-US" sz="26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sz="26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0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sz="26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d>
                            <m:dPr>
                              <m:begChr m:val="⟨"/>
                              <m:endChr m:val="⟩"/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6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6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60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60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6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6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68DACA-7B96-AF0D-639C-4AB00C4E4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3" y="3091303"/>
                <a:ext cx="11953874" cy="1225272"/>
              </a:xfrm>
              <a:prstGeom prst="rect">
                <a:avLst/>
              </a:prstGeom>
              <a:blipFill>
                <a:blip r:embed="rId2"/>
                <a:stretch>
                  <a:fillRect t="-105155" b="-167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AF9644C-1CC9-F050-8B3C-FD1077B9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C1E7DF-ABAC-994C-3BD1-33ABB2724F2D}"/>
                  </a:ext>
                </a:extLst>
              </p:cNvPr>
              <p:cNvSpPr txBox="1"/>
              <p:nvPr/>
            </p:nvSpPr>
            <p:spPr>
              <a:xfrm>
                <a:off x="3292334" y="1850179"/>
                <a:ext cx="5607331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800" b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C1E7DF-ABAC-994C-3BD1-33ABB2724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334" y="1850179"/>
                <a:ext cx="5607331" cy="1303883"/>
              </a:xfrm>
              <a:prstGeom prst="rect">
                <a:avLst/>
              </a:prstGeom>
              <a:blipFill>
                <a:blip r:embed="rId3"/>
                <a:stretch>
                  <a:fillRect t="-102885" b="-16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22AF5BD-4547-45CF-4CD4-4E8B65F7E26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4463938"/>
                <a:ext cx="11704319" cy="1649529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 lvl="0">
                  <a:defRPr/>
                </a:pPr>
                <a:r>
                  <a:rPr lang="en-US" sz="2800" b="1" dirty="0"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Thm</a:t>
                </a:r>
                <a:r>
                  <a:rPr lang="en-US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[Du et al. ’19a/b, Li-Liang ’18, Allen-Zhu-Li-Song ‘19, Zou et al. ‘19, </a:t>
                </a:r>
                <a:r>
                  <a:rPr lang="en-US" sz="2800" b="1" dirty="0" err="1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Chizat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800" b="1" dirty="0" err="1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Oyallon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-Bach ’18, …] (informal)</a:t>
                </a:r>
                <a:r>
                  <a:rPr lang="en-US" sz="28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b="0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≫1/</m:t>
                    </m:r>
                    <m:r>
                      <a:rPr lang="en-US" sz="2800" b="0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the trajectories of gradient flow for training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versus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lin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are vanishingly close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8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22AF5BD-4547-45CF-4CD4-4E8B65F7E2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4463938"/>
                <a:ext cx="11704319" cy="1649529"/>
              </a:xfrm>
              <a:prstGeom prst="roundRect">
                <a:avLst>
                  <a:gd name="adj" fmla="val 6119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06BFB67-2E6B-CCC5-B067-B7F0CD9086A6}"/>
              </a:ext>
            </a:extLst>
          </p:cNvPr>
          <p:cNvSpPr txBox="1"/>
          <p:nvPr/>
        </p:nvSpPr>
        <p:spPr>
          <a:xfrm>
            <a:off x="5040442" y="6208638"/>
            <a:ext cx="2111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(See board)</a:t>
            </a:r>
          </a:p>
        </p:txBody>
      </p:sp>
    </p:spTree>
    <p:extLst>
      <p:ext uri="{BB962C8B-B14F-4D97-AF65-F5344CB8AC3E}">
        <p14:creationId xmlns:p14="http://schemas.microsoft.com/office/powerpoint/2010/main" val="7621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211A-1276-414D-62A0-BDB12546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SOLVE DEEP LEARNING?</a:t>
            </a:r>
          </a:p>
        </p:txBody>
      </p:sp>
      <p:pic>
        <p:nvPicPr>
          <p:cNvPr id="1026" name="Picture 2" descr="Gru's Plan | Know Your Meme">
            <a:extLst>
              <a:ext uri="{FF2B5EF4-FFF2-40B4-BE49-F238E27FC236}">
                <a16:creationId xmlns:a16="http://schemas.microsoft.com/office/drawing/2014/main" id="{1299BF3E-D06E-1506-D09D-D48E74696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" r="50089" b="49938"/>
          <a:stretch/>
        </p:blipFill>
        <p:spPr bwMode="auto">
          <a:xfrm>
            <a:off x="3364523" y="1505426"/>
            <a:ext cx="5462953" cy="454280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166D1F-69AA-6E40-787E-EE9F82F5A1EE}"/>
                  </a:ext>
                </a:extLst>
              </p:cNvPr>
              <p:cNvSpPr txBox="1"/>
              <p:nvPr/>
            </p:nvSpPr>
            <p:spPr>
              <a:xfrm>
                <a:off x="6467153" y="2665716"/>
                <a:ext cx="207496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This explains both why we can converge to zero training loss and why we still generalize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→0)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166D1F-69AA-6E40-787E-EE9F82F5A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153" y="2665716"/>
                <a:ext cx="2074964" cy="3046988"/>
              </a:xfrm>
              <a:prstGeom prst="rect">
                <a:avLst/>
              </a:prstGeom>
              <a:blipFill>
                <a:blip r:embed="rId3"/>
                <a:stretch>
                  <a:fillRect l="-4878" t="-1660" r="-6707" b="-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909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u's Plan | Know Your Meme">
            <a:extLst>
              <a:ext uri="{FF2B5EF4-FFF2-40B4-BE49-F238E27FC236}">
                <a16:creationId xmlns:a16="http://schemas.microsoft.com/office/drawing/2014/main" id="{63C83097-8252-E773-360A-78B9A59BC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5" t="133" r="214" b="49938"/>
          <a:stretch/>
        </p:blipFill>
        <p:spPr bwMode="auto">
          <a:xfrm>
            <a:off x="3364522" y="1505425"/>
            <a:ext cx="5462953" cy="454280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AD211A-1276-414D-62A0-BDB12546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THIS SOLVE DEEP LEARNING?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E92792-1129-6FE8-9B20-0FD530BC95A3}"/>
                  </a:ext>
                </a:extLst>
              </p:cNvPr>
              <p:cNvSpPr txBox="1"/>
              <p:nvPr/>
            </p:nvSpPr>
            <p:spPr>
              <a:xfrm>
                <a:off x="6552934" y="2735165"/>
                <a:ext cx="215704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Kernel analysis implies predictor decomposes into degree-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 polynomial and “spiky” interpolator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E92792-1129-6FE8-9B20-0FD530BC9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934" y="2735165"/>
                <a:ext cx="2157046" cy="3046988"/>
              </a:xfrm>
              <a:prstGeom prst="rect">
                <a:avLst/>
              </a:prstGeom>
              <a:blipFill>
                <a:blip r:embed="rId3"/>
                <a:stretch>
                  <a:fillRect l="-4706" t="-1660" r="-5294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E5459532-B2F6-847B-0010-B7DD57CB7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396" y="687584"/>
            <a:ext cx="3442491" cy="25957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31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u's Plan | Know Your Meme">
            <a:extLst>
              <a:ext uri="{FF2B5EF4-FFF2-40B4-BE49-F238E27FC236}">
                <a16:creationId xmlns:a16="http://schemas.microsoft.com/office/drawing/2014/main" id="{63C83097-8252-E773-360A-78B9A59BC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981" r="50088" b="90"/>
          <a:stretch/>
        </p:blipFill>
        <p:spPr bwMode="auto">
          <a:xfrm>
            <a:off x="3364522" y="1505425"/>
            <a:ext cx="5462953" cy="454280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AD211A-1276-414D-62A0-BDB12546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SOLVE DEEP LEARNING?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CEC21C-A204-A6EE-EF67-AAB4A83C97A7}"/>
                  </a:ext>
                </a:extLst>
              </p:cNvPr>
              <p:cNvSpPr txBox="1"/>
              <p:nvPr/>
            </p:nvSpPr>
            <p:spPr>
              <a:xfrm>
                <a:off x="6649916" y="2898368"/>
                <a:ext cx="227451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 NTK regime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), gradient flow generalizes as well as polynomial regression!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CEC21C-A204-A6EE-EF67-AAB4A83C9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916" y="2898368"/>
                <a:ext cx="2274511" cy="2677656"/>
              </a:xfrm>
              <a:prstGeom prst="rect">
                <a:avLst/>
              </a:prstGeom>
              <a:blipFill>
                <a:blip r:embed="rId3"/>
                <a:stretch>
                  <a:fillRect l="-3889" t="-188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222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211A-1276-414D-62A0-BDB12546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SOLVE DEEP LEARNING?</a:t>
            </a:r>
          </a:p>
        </p:txBody>
      </p:sp>
      <p:pic>
        <p:nvPicPr>
          <p:cNvPr id="8" name="Picture 7" descr="Gru's Plan | Know Your Meme">
            <a:extLst>
              <a:ext uri="{FF2B5EF4-FFF2-40B4-BE49-F238E27FC236}">
                <a16:creationId xmlns:a16="http://schemas.microsoft.com/office/drawing/2014/main" id="{1D7C7F6B-019D-048E-0C66-9F3EF6680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1" t="50071" r="178"/>
          <a:stretch/>
        </p:blipFill>
        <p:spPr bwMode="auto">
          <a:xfrm>
            <a:off x="3364523" y="1505426"/>
            <a:ext cx="5462953" cy="454280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EE8FBA-728C-C506-4161-10076623667F}"/>
                  </a:ext>
                </a:extLst>
              </p:cNvPr>
              <p:cNvSpPr txBox="1"/>
              <p:nvPr/>
            </p:nvSpPr>
            <p:spPr>
              <a:xfrm>
                <a:off x="6649916" y="2898368"/>
                <a:ext cx="227451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 NTK regime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), gradient flow generalizes as well as polynomial regression!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EE8FBA-728C-C506-4161-100766236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916" y="2898368"/>
                <a:ext cx="2274511" cy="2677656"/>
              </a:xfrm>
              <a:prstGeom prst="rect">
                <a:avLst/>
              </a:prstGeom>
              <a:blipFill>
                <a:blip r:embed="rId3"/>
                <a:stretch>
                  <a:fillRect l="-3889" t="-188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1DC80B5-3CB3-C4D2-D829-BE87AAD4128E}"/>
              </a:ext>
            </a:extLst>
          </p:cNvPr>
          <p:cNvSpPr txBox="1"/>
          <p:nvPr/>
        </p:nvSpPr>
        <p:spPr>
          <a:xfrm>
            <a:off x="921377" y="6157732"/>
            <a:ext cx="10349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the NTK regime, GD cannot outperform kernel methods…</a:t>
            </a:r>
          </a:p>
        </p:txBody>
      </p:sp>
    </p:spTree>
    <p:extLst>
      <p:ext uri="{BB962C8B-B14F-4D97-AF65-F5344CB8AC3E}">
        <p14:creationId xmlns:p14="http://schemas.microsoft.com/office/powerpoint/2010/main" val="21792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F77F-7C2B-D5F5-D579-EED2F1D1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NEGATIVE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5E3D8C-EA77-E5B1-2587-18EC66C2DB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Consider labels generated by</a:t>
                </a: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5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ReLU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5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5E3D8C-EA77-E5B1-2587-18EC66C2DB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41EF925-1176-A2F6-D139-4041DD7A86B0}"/>
              </a:ext>
            </a:extLst>
          </p:cNvPr>
          <p:cNvGrpSpPr/>
          <p:nvPr/>
        </p:nvGrpSpPr>
        <p:grpSpPr>
          <a:xfrm>
            <a:off x="991077" y="2112132"/>
            <a:ext cx="7463057" cy="4315022"/>
            <a:chOff x="1255058" y="2209251"/>
            <a:chExt cx="7463057" cy="43150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A35F65-104F-1703-178B-5808BC6AD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5058" y="2209252"/>
              <a:ext cx="7254240" cy="431502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DB13C96-C697-28D6-65BA-4AFAB59A4DAC}"/>
                </a:ext>
              </a:extLst>
            </p:cNvPr>
            <p:cNvCxnSpPr>
              <a:cxnSpLocks/>
            </p:cNvCxnSpPr>
            <p:nvPr/>
          </p:nvCxnSpPr>
          <p:spPr>
            <a:xfrm>
              <a:off x="1678194" y="2209251"/>
              <a:ext cx="0" cy="43150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B36291-B814-EB7B-343C-0A01EF8A8A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2495" y="6288366"/>
              <a:ext cx="7175620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817FB7-0622-1681-4B52-5E99F5CB5A33}"/>
                  </a:ext>
                </a:extLst>
              </p:cNvPr>
              <p:cNvSpPr txBox="1"/>
              <p:nvPr/>
            </p:nvSpPr>
            <p:spPr>
              <a:xfrm>
                <a:off x="117724" y="3946477"/>
                <a:ext cx="1445111" cy="48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chemeClr val="accent5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ReLU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sz="2400" b="0" i="0" dirty="0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817FB7-0622-1681-4B52-5E99F5CB5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24" y="3946477"/>
                <a:ext cx="1445111" cy="482633"/>
              </a:xfrm>
              <a:prstGeom prst="rect">
                <a:avLst/>
              </a:prstGeom>
              <a:blipFill>
                <a:blip r:embed="rId4"/>
                <a:stretch>
                  <a:fillRect t="-7692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BB8080-2E83-149C-3C70-C336E2D35E09}"/>
                  </a:ext>
                </a:extLst>
              </p:cNvPr>
              <p:cNvSpPr txBox="1"/>
              <p:nvPr/>
            </p:nvSpPr>
            <p:spPr>
              <a:xfrm>
                <a:off x="3962827" y="6257729"/>
                <a:ext cx="13107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24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BB8080-2E83-149C-3C70-C336E2D35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827" y="6257729"/>
                <a:ext cx="1310744" cy="461665"/>
              </a:xfrm>
              <a:prstGeom prst="rect">
                <a:avLst/>
              </a:prstGeom>
              <a:blipFill>
                <a:blip r:embed="rId5"/>
                <a:stretch>
                  <a:fillRect l="-7692" t="-5405" r="-96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62B06B-44C8-03F3-B1D1-171EF10D30DF}"/>
                  </a:ext>
                </a:extLst>
              </p:cNvPr>
              <p:cNvSpPr txBox="1"/>
              <p:nvPr/>
            </p:nvSpPr>
            <p:spPr>
              <a:xfrm>
                <a:off x="2859324" y="4763104"/>
                <a:ext cx="2350521" cy="379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DE9A26"/>
                          </a:solidFill>
                          <a:latin typeface="Cambria Math" panose="02040503050406030204" pitchFamily="18" charset="0"/>
                        </a:rPr>
                        <m:t>∼1/</m:t>
                      </m:r>
                      <m:sSup>
                        <m:sSupPr>
                          <m:ctrlPr>
                            <a:rPr lang="en-US" sz="1800" b="0" i="1" dirty="0" smtClean="0">
                              <a:solidFill>
                                <a:srgbClr val="DE9A2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solidFill>
                                <a:srgbClr val="DE9A26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sz="1800" b="0" i="0" dirty="0" smtClean="0">
                              <a:solidFill>
                                <a:srgbClr val="DE9A26"/>
                              </a:solidFill>
                              <a:latin typeface="Cambria Math" panose="02040503050406030204" pitchFamily="18" charset="0"/>
                            </a:rPr>
                            <m:t>5/2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DE9A26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62B06B-44C8-03F3-B1D1-171EF10D3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324" y="4763104"/>
                <a:ext cx="2350521" cy="379656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C0C0F5-0EE7-C368-D91E-44DC52EF0948}"/>
                  </a:ext>
                </a:extLst>
              </p:cNvPr>
              <p:cNvSpPr txBox="1"/>
              <p:nvPr/>
            </p:nvSpPr>
            <p:spPr>
              <a:xfrm>
                <a:off x="4052428" y="2567084"/>
                <a:ext cx="5745525" cy="184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Polynomial regression (and by extension any kernel method, as well as GD in NTK regime)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𝐩𝐨𝐥𝐲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m:rPr>
                                <m:lit/>
                              </m:rPr>
                              <a:rPr lang="en-US" sz="2800" b="1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1" i="1" smtClean="0">
                                <a:solidFill>
                                  <a:schemeClr val="accent6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samples to learn to error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endParaRPr lang="en-US" sz="2800" b="1" dirty="0"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C0C0F5-0EE7-C368-D91E-44DC52EF0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428" y="2567084"/>
                <a:ext cx="5745525" cy="1844929"/>
              </a:xfrm>
              <a:prstGeom prst="rect">
                <a:avLst/>
              </a:prstGeom>
              <a:blipFill>
                <a:blip r:embed="rId7"/>
                <a:stretch>
                  <a:fillRect l="-2428" t="-4795" r="-287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CD03CD59-DC39-C49C-FA65-DD6E6FA8D5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92959" y="4535294"/>
                <a:ext cx="7855191" cy="1958341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t" anchorCtr="0">
                <a:noAutofit/>
              </a:bodyPr>
              <a:lstStyle/>
              <a:p>
                <a:pPr lvl="0">
                  <a:defRPr/>
                </a:pPr>
                <a:r>
                  <a:rPr lang="en-US" sz="2800" b="1" dirty="0"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Thm</a:t>
                </a:r>
                <a:r>
                  <a:rPr lang="en-US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[</a:t>
                </a:r>
                <a:r>
                  <a:rPr lang="en-US" sz="2800" b="1" dirty="0" err="1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Soltanolkotabi</a:t>
                </a:r>
                <a:r>
                  <a:rPr lang="en-US" sz="2800" b="1" dirty="0"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’17]</a:t>
                </a:r>
                <a:r>
                  <a:rPr lang="en-US" sz="2800" dirty="0"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samples, GD for a one-hidden-layer student network with a single neuron converges exponentially quickly for this problem (for Gaussian inputs)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CD03CD59-DC39-C49C-FA65-DD6E6FA8D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959" y="4535294"/>
                <a:ext cx="7855191" cy="1958341"/>
              </a:xfrm>
              <a:prstGeom prst="roundRect">
                <a:avLst>
                  <a:gd name="adj" fmla="val 6119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1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9371-719F-BC8A-1B42-A528ED47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OVERPARAMETRIZATION HURT OR HELP?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021FC8-199F-46A3-D68C-47B7AEFDBB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 single-neuron student network can learn a single </a:t>
                </a:r>
                <a:r>
                  <a:rPr lang="en-US" dirty="0" err="1"/>
                  <a:t>ReLU</a:t>
                </a:r>
                <a:r>
                  <a:rPr lang="en-US" dirty="0"/>
                  <a:t> with optimal number of samples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 the number of neurons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the network’s training dynamics approach those of a linearized network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Linearized networks (and kernel methods more generally)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samples to learn a single </a:t>
                </a:r>
                <a:r>
                  <a:rPr lang="en-US" dirty="0" err="1"/>
                  <a:t>ReLU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Resolution: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2 is only true for a particular scaling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021FC8-199F-46A3-D68C-47B7AEFDB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2638" r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711E0E-EEA1-E20E-B2D7-68627A66C4AD}"/>
                  </a:ext>
                </a:extLst>
              </p:cNvPr>
              <p:cNvSpPr txBox="1"/>
              <p:nvPr/>
            </p:nvSpPr>
            <p:spPr>
              <a:xfrm>
                <a:off x="3749450" y="5095066"/>
                <a:ext cx="4693099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800" b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711E0E-EEA1-E20E-B2D7-68627A66C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450" y="5095066"/>
                <a:ext cx="4693099" cy="1303883"/>
              </a:xfrm>
              <a:prstGeom prst="rect">
                <a:avLst/>
              </a:prstGeom>
              <a:blipFill>
                <a:blip r:embed="rId3"/>
                <a:stretch>
                  <a:fillRect t="-102885" b="-164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95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9371-719F-BC8A-1B42-A528ED47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OVERPARAMETRIZATION HURT OR HELP?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021FC8-199F-46A3-D68C-47B7AEFDBB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The following three contradictory statements all seem to be true: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 single-neuron student network can learn a single </a:t>
                </a:r>
                <a:r>
                  <a:rPr lang="en-US" dirty="0" err="1"/>
                  <a:t>ReLU</a:t>
                </a:r>
                <a:r>
                  <a:rPr lang="en-US" dirty="0"/>
                  <a:t> with optimal number of samples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 the number of neurons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the network’s training dynamics approach those of a linearized network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Linearized networks (and kernel methods more generally)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samples to learn a single </a:t>
                </a:r>
                <a:r>
                  <a:rPr lang="en-US" dirty="0" err="1"/>
                  <a:t>ReLU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Resolution: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2 is only true for a particular scaling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sz="5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What about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≍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?    ----    “mean field regime” (next time)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021FC8-199F-46A3-D68C-47B7AEFDB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518" t="-2506" r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27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53CB1-0286-12F4-BB2F-BB20EA28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(GD)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CD8B4-AE05-491C-0BF3-46C6A7772F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Here we focus on one hidden layer student networks</a:t>
                </a:r>
              </a:p>
              <a:p>
                <a:pPr marL="460375" indent="0">
                  <a:buNone/>
                </a:pPr>
                <a:r>
                  <a:rPr lang="en-US" dirty="0">
                    <a:solidFill>
                      <a:schemeClr val="accent3"/>
                    </a:solidFill>
                  </a:rPr>
                  <a:t>accounts for overwhelming majority of the literature</a:t>
                </a:r>
              </a:p>
              <a:p>
                <a:pPr marL="460375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define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b="1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is a fixed 1D activation,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is a fixed scaling parameter</a:t>
                </a:r>
              </a:p>
              <a:p>
                <a:pPr marL="0" indent="0">
                  <a:buNone/>
                </a:pPr>
                <a:br>
                  <a:rPr lang="en-US" sz="5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 practice,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is taken to be very large, often much larger than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(</a:t>
                </a:r>
                <a:r>
                  <a:rPr lang="en-US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overparametrization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CD8B4-AE05-491C-0BF3-46C6A7772F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6" b="-7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57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2E825-18B9-D8A0-0F2C-8A4A5160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MYSTERIES FROM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1E50D-6BB2-0F8E-8169-E59791CE7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Optimization: </a:t>
            </a:r>
            <a:r>
              <a:rPr lang="en-US" dirty="0"/>
              <a:t>Empirical loss is a (highly) nonconvex function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 yet we are able to efficiently converge to zero empirical loss (i.e.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perfectly fit all the training data</a:t>
            </a:r>
            <a:r>
              <a:rPr lang="en-US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0B6BD2-3919-1BAF-9FA6-8B716520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53" y="2305503"/>
            <a:ext cx="5378894" cy="26793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4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2E825-18B9-D8A0-0F2C-8A4A5160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MYSTERIES FROM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1E50D-6BB2-0F8E-8169-E59791CE7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Generalization: </a:t>
            </a:r>
            <a:r>
              <a:rPr lang="en-US" dirty="0"/>
              <a:t>Highly overparametrized models trained to achieve zero empirical loss also achieve small test loss, i.e.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they do not overfit!</a:t>
            </a:r>
          </a:p>
        </p:txBody>
      </p:sp>
      <p:pic>
        <p:nvPicPr>
          <p:cNvPr id="6" name="Picture 5" descr="A graph of 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C42E523D-837B-88F4-CEE6-06F7FC758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466" y="2760763"/>
            <a:ext cx="3657068" cy="32424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DF617-0BF9-BFB7-80AD-6AA793A6B3A4}"/>
              </a:ext>
            </a:extLst>
          </p:cNvPr>
          <p:cNvSpPr txBox="1"/>
          <p:nvPr/>
        </p:nvSpPr>
        <p:spPr>
          <a:xfrm>
            <a:off x="3305172" y="6111533"/>
            <a:ext cx="5581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from Zhang-</a:t>
            </a: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Bengio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-Hardt-</a:t>
            </a: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Recht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Vinyals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‘17</a:t>
            </a:r>
          </a:p>
        </p:txBody>
      </p:sp>
    </p:spTree>
    <p:extLst>
      <p:ext uri="{BB962C8B-B14F-4D97-AF65-F5344CB8AC3E}">
        <p14:creationId xmlns:p14="http://schemas.microsoft.com/office/powerpoint/2010/main" val="376623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1BCF-08BC-B9F5-F627-EE2A2172E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EXPLOITING OVERPARAMETRIZATION IN THE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F966B-86AF-801E-6865-738807B70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Empirically,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“the more parameters the better.” </a:t>
                </a:r>
                <a:r>
                  <a:rPr lang="en-US" dirty="0"/>
                  <a:t>A hypothesis: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As # params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training dynamics converge to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limiting process </a:t>
                </a:r>
                <a:r>
                  <a:rPr lang="en-US" dirty="0"/>
                  <a:t>with the desired optimization / generalization properties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Only role of </a:t>
                </a:r>
                <a:r>
                  <a:rPr lang="en-US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overparametrization</a:t>
                </a:r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is to bring us closer and closer to this limiting process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provable guarantees, suffices to:</a:t>
                </a:r>
              </a:p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Bound error in approximating limiting process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Prove limiting process converges quickly to small train/test error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F966B-86AF-801E-6865-738807B70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8" t="-2638" r="-2169"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630AB5C-1369-8EB1-AECF-9C26E0B609F4}"/>
              </a:ext>
            </a:extLst>
          </p:cNvPr>
          <p:cNvSpPr/>
          <p:nvPr/>
        </p:nvSpPr>
        <p:spPr>
          <a:xfrm>
            <a:off x="189653" y="2048934"/>
            <a:ext cx="11812693" cy="2116667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6C1F-4FCB-0420-74EA-6B491250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EXPLOITING OVERPARAMETRIZATION IN THE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DD1BC-7C05-B66F-29FA-BBF5F79EA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week, we’ll see two regimes in which people have tried implementing this recipe:</a:t>
            </a:r>
          </a:p>
          <a:p>
            <a:pPr marL="0" indent="0">
              <a:buNone/>
            </a:pPr>
            <a:endParaRPr lang="en-US" sz="1000" dirty="0"/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Lazy training / linearized neural networks/ kernel limit:</a:t>
            </a:r>
          </a:p>
          <a:p>
            <a:pPr marL="522288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Network is well-approximated by its first-order Taylor expansion around the parameters at initialization. </a:t>
            </a:r>
            <a:r>
              <a:rPr lang="en-US" b="1" dirty="0">
                <a:solidFill>
                  <a:schemeClr val="accent6"/>
                </a:solidFill>
              </a:rPr>
              <a:t>Bottlenecked at kernel methods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Non-lazy training / feature learning regime / mean field limit:</a:t>
            </a:r>
          </a:p>
          <a:p>
            <a:pPr marL="522288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Training dynamics are highly nonlinear.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Features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(i.e. first-layer weights)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very different from those at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157029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FC96-B481-76D4-4B30-6FB47DD5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NETWORKS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C4BDD-B92E-A262-1346-38EB25B385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parameters at initialization are given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Taylor expansion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i="1" dirty="0"/>
                  <a:t>. </a:t>
                </a:r>
                <a:r>
                  <a:rPr lang="en-US" dirty="0"/>
                  <a:t>Then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C4BDD-B92E-A262-1346-38EB25B38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A6BCBC8-B2D7-61DF-2092-7CD414C566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6966921"/>
                  </p:ext>
                </p:extLst>
              </p:nvPr>
            </p:nvGraphicFramePr>
            <p:xfrm>
              <a:off x="160655" y="3764951"/>
              <a:ext cx="11870690" cy="17435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4040">
                      <a:extLst>
                        <a:ext uri="{9D8B030D-6E8A-4147-A177-3AD203B41FA5}">
                          <a16:colId xmlns:a16="http://schemas.microsoft.com/office/drawing/2014/main" val="344905764"/>
                        </a:ext>
                      </a:extLst>
                    </a:gridCol>
                    <a:gridCol w="11296650">
                      <a:extLst>
                        <a:ext uri="{9D8B030D-6E8A-4147-A177-3AD203B41FA5}">
                          <a16:colId xmlns:a16="http://schemas.microsoft.com/office/drawing/2014/main" val="22265780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i="1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∇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oMath>
                            </m:oMathPara>
                          </a14:m>
                          <a:endParaRPr lang="en-US" sz="3200" i="1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648379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37351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408736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A6BCBC8-B2D7-61DF-2092-7CD414C566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6966921"/>
                  </p:ext>
                </p:extLst>
              </p:nvPr>
            </p:nvGraphicFramePr>
            <p:xfrm>
              <a:off x="160655" y="3764951"/>
              <a:ext cx="11870690" cy="17435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4040">
                      <a:extLst>
                        <a:ext uri="{9D8B030D-6E8A-4147-A177-3AD203B41FA5}">
                          <a16:colId xmlns:a16="http://schemas.microsoft.com/office/drawing/2014/main" val="344905764"/>
                        </a:ext>
                      </a:extLst>
                    </a:gridCol>
                    <a:gridCol w="11296650">
                      <a:extLst>
                        <a:ext uri="{9D8B030D-6E8A-4147-A177-3AD203B41FA5}">
                          <a16:colId xmlns:a16="http://schemas.microsoft.com/office/drawing/2014/main" val="2226578094"/>
                        </a:ext>
                      </a:extLst>
                    </a:gridCol>
                  </a:tblGrid>
                  <a:tr h="5853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198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5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648379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37351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sz="320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408736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B11D8-9E46-96AF-F716-92561C83B54E}"/>
                  </a:ext>
                </a:extLst>
              </p:cNvPr>
              <p:cNvSpPr txBox="1"/>
              <p:nvPr/>
            </p:nvSpPr>
            <p:spPr>
              <a:xfrm>
                <a:off x="8439150" y="32954"/>
                <a:ext cx="3752850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B11D8-9E46-96AF-F716-92561C83B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150" y="32954"/>
                <a:ext cx="3752850" cy="1130822"/>
              </a:xfrm>
              <a:prstGeom prst="rect">
                <a:avLst/>
              </a:prstGeom>
              <a:blipFill>
                <a:blip r:embed="rId4"/>
                <a:stretch>
                  <a:fillRect l="-673" t="-104444" b="-16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6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FC96-B481-76D4-4B30-6FB47DD5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NETWORKS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C4BDD-B92E-A262-1346-38EB25B385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parameters at initialization are given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Taylor expansion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i="1" dirty="0"/>
                  <a:t>. </a:t>
                </a:r>
                <a:r>
                  <a:rPr lang="en-US" dirty="0"/>
                  <a:t>Then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C4BDD-B92E-A262-1346-38EB25B38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A6BCBC8-B2D7-61DF-2092-7CD414C5667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0655" y="3764951"/>
              <a:ext cx="11870690" cy="17435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4040">
                      <a:extLst>
                        <a:ext uri="{9D8B030D-6E8A-4147-A177-3AD203B41FA5}">
                          <a16:colId xmlns:a16="http://schemas.microsoft.com/office/drawing/2014/main" val="344905764"/>
                        </a:ext>
                      </a:extLst>
                    </a:gridCol>
                    <a:gridCol w="11296650">
                      <a:extLst>
                        <a:ext uri="{9D8B030D-6E8A-4147-A177-3AD203B41FA5}">
                          <a16:colId xmlns:a16="http://schemas.microsoft.com/office/drawing/2014/main" val="22265780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i="1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∇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oMath>
                            </m:oMathPara>
                          </a14:m>
                          <a:endParaRPr lang="en-US" sz="3200" i="1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648379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37351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408736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A6BCBC8-B2D7-61DF-2092-7CD414C5667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0655" y="3764951"/>
              <a:ext cx="11870690" cy="17435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4040">
                      <a:extLst>
                        <a:ext uri="{9D8B030D-6E8A-4147-A177-3AD203B41FA5}">
                          <a16:colId xmlns:a16="http://schemas.microsoft.com/office/drawing/2014/main" val="344905764"/>
                        </a:ext>
                      </a:extLst>
                    </a:gridCol>
                    <a:gridCol w="11296650">
                      <a:extLst>
                        <a:ext uri="{9D8B030D-6E8A-4147-A177-3AD203B41FA5}">
                          <a16:colId xmlns:a16="http://schemas.microsoft.com/office/drawing/2014/main" val="2226578094"/>
                        </a:ext>
                      </a:extLst>
                    </a:gridCol>
                  </a:tblGrid>
                  <a:tr h="5853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198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5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648379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b="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37351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sz="320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051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08736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B11D8-9E46-96AF-F716-92561C83B54E}"/>
                  </a:ext>
                </a:extLst>
              </p:cNvPr>
              <p:cNvSpPr txBox="1"/>
              <p:nvPr/>
            </p:nvSpPr>
            <p:spPr>
              <a:xfrm>
                <a:off x="8439150" y="32954"/>
                <a:ext cx="3752850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B11D8-9E46-96AF-F716-92561C83B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150" y="32954"/>
                <a:ext cx="3752850" cy="1130822"/>
              </a:xfrm>
              <a:prstGeom prst="rect">
                <a:avLst/>
              </a:prstGeom>
              <a:blipFill>
                <a:blip r:embed="rId4"/>
                <a:stretch>
                  <a:fillRect l="-673" t="-104444" b="-16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C29619B-3D31-58C6-D68D-560A2C9D538B}"/>
              </a:ext>
            </a:extLst>
          </p:cNvPr>
          <p:cNvSpPr txBox="1"/>
          <p:nvPr/>
        </p:nvSpPr>
        <p:spPr>
          <a:xfrm>
            <a:off x="1646256" y="5978406"/>
            <a:ext cx="4542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“random features model”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3A82E-CE8B-3383-6E7B-6D3AB81D63AB}"/>
              </a:ext>
            </a:extLst>
          </p:cNvPr>
          <p:cNvSpPr txBox="1"/>
          <p:nvPr/>
        </p:nvSpPr>
        <p:spPr>
          <a:xfrm>
            <a:off x="6525318" y="5989906"/>
            <a:ext cx="4209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“neural tangent model”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5E1E14-9C0C-8259-425B-08127F10946A}"/>
                  </a:ext>
                </a:extLst>
              </p:cNvPr>
              <p:cNvSpPr txBox="1"/>
              <p:nvPr/>
            </p:nvSpPr>
            <p:spPr>
              <a:xfrm>
                <a:off x="732156" y="4437835"/>
                <a:ext cx="11953874" cy="1486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nary>
                        <m:naryPr>
                          <m:chr m:val="∑"/>
                          <m:ctrlP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b="1" i="1" smtClean="0">
                              <a:solidFill>
                                <a:schemeClr val="accent3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3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3"/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accent3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𝜸</m:t>
                      </m:r>
                      <m:nary>
                        <m:naryPr>
                          <m:chr m:val="∑"/>
                          <m:ctrlP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sSub>
                                    <m:sSubPr>
                                      <m:ctrlP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,⋅</m:t>
                              </m:r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2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5E1E14-9C0C-8259-425B-08127F109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56" y="4437835"/>
                <a:ext cx="11953874" cy="1486754"/>
              </a:xfrm>
              <a:prstGeom prst="rect">
                <a:avLst/>
              </a:prstGeom>
              <a:blipFill>
                <a:blip r:embed="rId5"/>
                <a:stretch>
                  <a:fillRect l="-1168" t="-104237" b="-167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1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1636</Words>
  <Application>Microsoft Macintosh PowerPoint</Application>
  <PresentationFormat>Widescreen</PresentationFormat>
  <Paragraphs>235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1_Office Theme</vt:lpstr>
      <vt:lpstr>CS 224: ALGORITHMS FOR DATA SCIENCE LECTURE 15 (10/30)</vt:lpstr>
      <vt:lpstr>GRADIENT DESCENT (GD)</vt:lpstr>
      <vt:lpstr>GRADIENT DESCENT (GD)</vt:lpstr>
      <vt:lpstr>TWO MYSTERIES FROM PRACTICE</vt:lpstr>
      <vt:lpstr>TWO MYSTERIES FROM PRACTICE</vt:lpstr>
      <vt:lpstr>EXPLOITING OVERPARAMETRIZATION IN THE ANALYSIS</vt:lpstr>
      <vt:lpstr>EXPLOITING OVERPARAMETRIZATION IN THE ANALYSIS</vt:lpstr>
      <vt:lpstr>LINEARIZED NETWORKS</vt:lpstr>
      <vt:lpstr>LINEARIZED NETWORKS</vt:lpstr>
      <vt:lpstr>LINEARIZED NETWORKS</vt:lpstr>
      <vt:lpstr>LINEARIZED NETWORKS</vt:lpstr>
      <vt:lpstr>LINEARIZED NETWORKS</vt:lpstr>
      <vt:lpstr>INTERLUDE: KERNEL METHODS</vt:lpstr>
      <vt:lpstr>INTERLUDE: KERNEL METHODS</vt:lpstr>
      <vt:lpstr>LIMITING OBJECT FOR KERNEL METHODS</vt:lpstr>
      <vt:lpstr>LIMITING OBJECT FOR KERNEL METHODS</vt:lpstr>
      <vt:lpstr>PROPERTIES OF LIMITING KERNEL</vt:lpstr>
      <vt:lpstr>FINITE-N KERNEL APPROXIMATION ERROR</vt:lpstr>
      <vt:lpstr>BACK TO GRADIENT DESCENT</vt:lpstr>
      <vt:lpstr>BACK TO GRADIENT DESCENT</vt:lpstr>
      <vt:lpstr>DOES THIS SOLVE DEEP LEARNING?</vt:lpstr>
      <vt:lpstr>DOES THIS SOLVE DEEP LEARNING?</vt:lpstr>
      <vt:lpstr>DOES THIS SOLVE DEEP LEARNING?</vt:lpstr>
      <vt:lpstr>DOES THIS SOLVE DEEP LEARNING?</vt:lpstr>
      <vt:lpstr>SIMPLE NEGATIVE EXAMPLE</vt:lpstr>
      <vt:lpstr>DOES OVERPARAMETRIZATION HURT OR HELP?</vt:lpstr>
      <vt:lpstr>DOES OVERPARAMETRIZATION HURT OR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15 (10/30)</dc:title>
  <dc:creator>Sitan Chen</dc:creator>
  <cp:lastModifiedBy>Chen, Sitan</cp:lastModifiedBy>
  <cp:revision>6</cp:revision>
  <dcterms:created xsi:type="dcterms:W3CDTF">2023-10-29T20:21:49Z</dcterms:created>
  <dcterms:modified xsi:type="dcterms:W3CDTF">2023-10-30T17:46:30Z</dcterms:modified>
</cp:coreProperties>
</file>