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1"/>
  </p:notesMasterIdLst>
  <p:sldIdLst>
    <p:sldId id="777" r:id="rId2"/>
    <p:sldId id="1327" r:id="rId3"/>
    <p:sldId id="1263" r:id="rId4"/>
    <p:sldId id="1266" r:id="rId5"/>
    <p:sldId id="1265" r:id="rId6"/>
    <p:sldId id="1271" r:id="rId7"/>
    <p:sldId id="1272" r:id="rId8"/>
    <p:sldId id="1273" r:id="rId9"/>
    <p:sldId id="1274" r:id="rId10"/>
    <p:sldId id="1275" r:id="rId11"/>
    <p:sldId id="1276" r:id="rId12"/>
    <p:sldId id="1281" r:id="rId13"/>
    <p:sldId id="1282" r:id="rId14"/>
    <p:sldId id="1284" r:id="rId15"/>
    <p:sldId id="1285" r:id="rId16"/>
    <p:sldId id="1286" r:id="rId17"/>
    <p:sldId id="1287" r:id="rId18"/>
    <p:sldId id="1288" r:id="rId19"/>
    <p:sldId id="1290" r:id="rId20"/>
    <p:sldId id="1277" r:id="rId21"/>
    <p:sldId id="1291" r:id="rId22"/>
    <p:sldId id="1292" r:id="rId23"/>
    <p:sldId id="1293" r:id="rId24"/>
    <p:sldId id="1294" r:id="rId25"/>
    <p:sldId id="1295" r:id="rId26"/>
    <p:sldId id="1296" r:id="rId27"/>
    <p:sldId id="1297" r:id="rId28"/>
    <p:sldId id="1298" r:id="rId29"/>
    <p:sldId id="1299" r:id="rId30"/>
    <p:sldId id="1300" r:id="rId31"/>
    <p:sldId id="1301" r:id="rId32"/>
    <p:sldId id="1302" r:id="rId33"/>
    <p:sldId id="1303" r:id="rId34"/>
    <p:sldId id="1304" r:id="rId35"/>
    <p:sldId id="1306" r:id="rId36"/>
    <p:sldId id="1305" r:id="rId37"/>
    <p:sldId id="1307" r:id="rId38"/>
    <p:sldId id="1308" r:id="rId39"/>
    <p:sldId id="1309" r:id="rId40"/>
    <p:sldId id="1310" r:id="rId41"/>
    <p:sldId id="1312" r:id="rId42"/>
    <p:sldId id="1313" r:id="rId43"/>
    <p:sldId id="1314" r:id="rId44"/>
    <p:sldId id="1278" r:id="rId45"/>
    <p:sldId id="1315" r:id="rId46"/>
    <p:sldId id="1316" r:id="rId47"/>
    <p:sldId id="1279" r:id="rId48"/>
    <p:sldId id="1280" r:id="rId49"/>
    <p:sldId id="1317" r:id="rId50"/>
    <p:sldId id="1318" r:id="rId51"/>
    <p:sldId id="1319" r:id="rId52"/>
    <p:sldId id="1320" r:id="rId53"/>
    <p:sldId id="1321" r:id="rId54"/>
    <p:sldId id="1322" r:id="rId55"/>
    <p:sldId id="1323" r:id="rId56"/>
    <p:sldId id="1324" r:id="rId57"/>
    <p:sldId id="1325" r:id="rId58"/>
    <p:sldId id="1326" r:id="rId59"/>
    <p:sldId id="1328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3052"/>
    <a:srgbClr val="D8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95"/>
    <p:restoredTop sz="96327"/>
  </p:normalViewPr>
  <p:slideViewPr>
    <p:cSldViewPr snapToGrid="0">
      <p:cViewPr>
        <p:scale>
          <a:sx n="125" d="100"/>
          <a:sy n="125" d="100"/>
        </p:scale>
        <p:origin x="144" y="2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E49612-6862-A34C-AE9F-544D07413346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F86CAD-9562-D742-B5BB-728FDDB5F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53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C66BF-7D70-4D47-8FFD-04829FBD1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481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1430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DF924-1730-9447-897A-6D1C7E903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984A32-44E1-9C4B-B466-E8C264FDF2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0D51-D751-5E45-A4FF-BB60690C14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9022B-9574-7243-BF00-EA2BF723D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A4455-766A-9549-BC03-6C46B850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610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3B635-8439-1A4E-8092-D5773E34B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C2FB3D-9095-A843-AECD-17D6EE6776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76949-C4E1-E74D-9E37-EF601A79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49F77-CD97-B347-A6DA-EB4F132F8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5F9AC-5423-904F-A631-CECE9420C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94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594F90-9AA6-AF4A-8E60-72DB9649CE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1CBD27-0339-4846-9541-447088C6A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CBC6A-410F-4D45-9B7F-DC121F5E6B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37508-651C-0446-B0E2-45C3A32B7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8A1EE-DB53-DE47-A021-2B8E99EA0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647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1430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A3ABC-87C8-9C4F-9D84-51D595B78F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3840" y="283319"/>
            <a:ext cx="11704320" cy="1011092"/>
          </a:xfrm>
          <a:effectLst/>
        </p:spPr>
        <p:txBody>
          <a:bodyPr>
            <a:normAutofit/>
          </a:bodyPr>
          <a:lstStyle>
            <a:lvl1pPr>
              <a:defRPr sz="4400" b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F95C9-D544-4149-9010-292C4DF23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280271"/>
          </a:xfrm>
          <a:effectLst/>
        </p:spPr>
        <p:txBody>
          <a:bodyPr>
            <a:normAutofit/>
          </a:bodyPr>
          <a:lstStyle>
            <a:lvl1pPr>
              <a:defRPr sz="3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 sz="28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 sz="24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 sz="20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 sz="20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2A5DE-E34B-D045-90F0-91639E32BB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40522-700D-9A42-834F-3193BE8C6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9B5C9-E353-6B42-B8B0-5C9B359CA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641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4E3F1-F4D1-3243-B3F1-7537191A4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284E7-BAE3-1242-BEA0-AE4454262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5B23B-C30F-2D45-834F-80D91C16E4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5B12B-D9AC-8746-93E0-36644961F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4A3C2-2E64-8740-875B-CD96E0AAD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086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37775-149C-1648-8655-AAAFB64D4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02D21-1B12-984E-B34D-4BB9C742A5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F8DA20-9D39-CD43-AA84-98B39EAA90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1B69BB-BB55-6D48-893C-1DE97E7094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C54FCE-DC19-2D46-8877-B9B76C904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52797B-6CEF-7A48-9984-5DE25A2C0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028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92C9F-F0C9-E341-A22A-022C61A25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BFD8BA-7E63-5048-BA75-4123C37EA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E27C2D-4439-5D43-A3C4-5517F482A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B71EA6-AB41-0443-8AAE-915AEDB4D3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02D8C4-E93B-4147-97D2-1A8F55B54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DFF6F7-52E6-A947-94AE-D0E3D2CB09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9646DB-C494-7D44-A4FA-018D19F43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D0B7F7-95CF-9144-8428-48FC957BF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127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BE60E-1451-0346-A830-8BB475DE2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75E70A-CA61-0D4F-AA1B-CE38E607E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26410F-63EE-BA4A-A9DC-001845ABD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008DB1-7CD8-0541-BBA0-BB928EDA0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79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59F1DA-EFCD-C144-A1E7-B8A46E0B3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30C44B-8026-A54F-9207-24AEB24C0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8F13D-A078-EF4A-864A-3BFF07B0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70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05106-BE30-6F43-BB1F-9BED7E226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DD99D-2E9D-4B4E-830C-51749856A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A6F4F4-3241-1F4C-86CF-0BD5391687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C21EA7-4B72-A942-9917-CA373F83AF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156A0-A450-674E-A1BB-7D006522E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982FD-F2D7-ED4F-8468-1999A404A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651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35ADE-1A53-FE44-9E54-BB3350B52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AC65AD-83D7-3644-A02E-0B07F243F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0F9CBA-7F1B-0E45-977C-11AFC8E9EE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AF5B8-5480-9B4D-A39B-CA33B43C0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DA85E7-35F6-314D-8298-B9F044AAD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36E77-F3E7-FF43-B800-48B46B99F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758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C46938-BDAF-9149-AB13-B24577D22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283318"/>
            <a:ext cx="117043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920246-93A3-6C46-9853-624ACD175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840" y="1794075"/>
            <a:ext cx="11704320" cy="4780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9580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emf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9.png"/><Relationship Id="rId7" Type="http://schemas.openxmlformats.org/officeDocument/2006/relationships/image" Target="../media/image4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8.png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8.pn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8.png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18" Type="http://schemas.openxmlformats.org/officeDocument/2006/relationships/image" Target="../media/image12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" Type="http://schemas.openxmlformats.org/officeDocument/2006/relationships/image" Target="../media/image95.png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5" Type="http://schemas.openxmlformats.org/officeDocument/2006/relationships/image" Target="../media/image117.png"/><Relationship Id="rId10" Type="http://schemas.openxmlformats.org/officeDocument/2006/relationships/image" Target="../media/image112.png"/><Relationship Id="rId19" Type="http://schemas.openxmlformats.org/officeDocument/2006/relationships/image" Target="../media/image121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Relationship Id="rId14" Type="http://schemas.openxmlformats.org/officeDocument/2006/relationships/image" Target="../media/image1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15.png"/><Relationship Id="rId18" Type="http://schemas.openxmlformats.org/officeDocument/2006/relationships/image" Target="../media/image120.png"/><Relationship Id="rId3" Type="http://schemas.openxmlformats.org/officeDocument/2006/relationships/image" Target="../media/image123.png"/><Relationship Id="rId7" Type="http://schemas.openxmlformats.org/officeDocument/2006/relationships/image" Target="../media/image111.png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" Type="http://schemas.openxmlformats.org/officeDocument/2006/relationships/image" Target="../media/image122.png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113.png"/><Relationship Id="rId5" Type="http://schemas.openxmlformats.org/officeDocument/2006/relationships/image" Target="../media/image109.png"/><Relationship Id="rId15" Type="http://schemas.openxmlformats.org/officeDocument/2006/relationships/image" Target="../media/image117.png"/><Relationship Id="rId10" Type="http://schemas.openxmlformats.org/officeDocument/2006/relationships/image" Target="../media/image126.png"/><Relationship Id="rId19" Type="http://schemas.openxmlformats.org/officeDocument/2006/relationships/image" Target="../media/image121.png"/><Relationship Id="rId4" Type="http://schemas.openxmlformats.org/officeDocument/2006/relationships/image" Target="../media/image124.png"/><Relationship Id="rId9" Type="http://schemas.openxmlformats.org/officeDocument/2006/relationships/image" Target="../media/image95.png"/><Relationship Id="rId14" Type="http://schemas.openxmlformats.org/officeDocument/2006/relationships/image" Target="../media/image11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15.png"/><Relationship Id="rId18" Type="http://schemas.openxmlformats.org/officeDocument/2006/relationships/image" Target="../media/image120.png"/><Relationship Id="rId3" Type="http://schemas.openxmlformats.org/officeDocument/2006/relationships/image" Target="../media/image123.png"/><Relationship Id="rId7" Type="http://schemas.openxmlformats.org/officeDocument/2006/relationships/image" Target="../media/image111.png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" Type="http://schemas.openxmlformats.org/officeDocument/2006/relationships/image" Target="../media/image122.png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113.png"/><Relationship Id="rId5" Type="http://schemas.openxmlformats.org/officeDocument/2006/relationships/image" Target="../media/image109.png"/><Relationship Id="rId15" Type="http://schemas.openxmlformats.org/officeDocument/2006/relationships/image" Target="../media/image117.png"/><Relationship Id="rId10" Type="http://schemas.openxmlformats.org/officeDocument/2006/relationships/image" Target="../media/image127.png"/><Relationship Id="rId19" Type="http://schemas.openxmlformats.org/officeDocument/2006/relationships/image" Target="../media/image121.png"/><Relationship Id="rId4" Type="http://schemas.openxmlformats.org/officeDocument/2006/relationships/image" Target="../media/image124.png"/><Relationship Id="rId9" Type="http://schemas.openxmlformats.org/officeDocument/2006/relationships/image" Target="../media/image95.png"/><Relationship Id="rId14" Type="http://schemas.openxmlformats.org/officeDocument/2006/relationships/image" Target="../media/image11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15.png"/><Relationship Id="rId18" Type="http://schemas.openxmlformats.org/officeDocument/2006/relationships/image" Target="../media/image129.png"/><Relationship Id="rId3" Type="http://schemas.openxmlformats.org/officeDocument/2006/relationships/image" Target="../media/image123.png"/><Relationship Id="rId7" Type="http://schemas.openxmlformats.org/officeDocument/2006/relationships/image" Target="../media/image111.png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" Type="http://schemas.openxmlformats.org/officeDocument/2006/relationships/image" Target="../media/image128.png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113.png"/><Relationship Id="rId5" Type="http://schemas.openxmlformats.org/officeDocument/2006/relationships/image" Target="../media/image109.png"/><Relationship Id="rId15" Type="http://schemas.openxmlformats.org/officeDocument/2006/relationships/image" Target="../media/image117.png"/><Relationship Id="rId10" Type="http://schemas.openxmlformats.org/officeDocument/2006/relationships/image" Target="../media/image127.png"/><Relationship Id="rId19" Type="http://schemas.openxmlformats.org/officeDocument/2006/relationships/image" Target="../media/image121.png"/><Relationship Id="rId4" Type="http://schemas.openxmlformats.org/officeDocument/2006/relationships/image" Target="../media/image124.png"/><Relationship Id="rId9" Type="http://schemas.openxmlformats.org/officeDocument/2006/relationships/image" Target="../media/image95.png"/><Relationship Id="rId14" Type="http://schemas.openxmlformats.org/officeDocument/2006/relationships/image" Target="../media/image11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15.png"/><Relationship Id="rId18" Type="http://schemas.openxmlformats.org/officeDocument/2006/relationships/image" Target="../media/image131.png"/><Relationship Id="rId3" Type="http://schemas.openxmlformats.org/officeDocument/2006/relationships/image" Target="../media/image130.png"/><Relationship Id="rId7" Type="http://schemas.openxmlformats.org/officeDocument/2006/relationships/image" Target="../media/image111.png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" Type="http://schemas.openxmlformats.org/officeDocument/2006/relationships/image" Target="../media/image128.png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113.png"/><Relationship Id="rId5" Type="http://schemas.openxmlformats.org/officeDocument/2006/relationships/image" Target="../media/image109.png"/><Relationship Id="rId15" Type="http://schemas.openxmlformats.org/officeDocument/2006/relationships/image" Target="../media/image117.png"/><Relationship Id="rId10" Type="http://schemas.openxmlformats.org/officeDocument/2006/relationships/image" Target="../media/image127.png"/><Relationship Id="rId19" Type="http://schemas.openxmlformats.org/officeDocument/2006/relationships/image" Target="../media/image121.png"/><Relationship Id="rId4" Type="http://schemas.openxmlformats.org/officeDocument/2006/relationships/image" Target="../media/image124.png"/><Relationship Id="rId9" Type="http://schemas.openxmlformats.org/officeDocument/2006/relationships/image" Target="../media/image95.png"/><Relationship Id="rId14" Type="http://schemas.openxmlformats.org/officeDocument/2006/relationships/image" Target="../media/image116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15.png"/><Relationship Id="rId18" Type="http://schemas.openxmlformats.org/officeDocument/2006/relationships/image" Target="../media/image133.png"/><Relationship Id="rId3" Type="http://schemas.openxmlformats.org/officeDocument/2006/relationships/image" Target="../media/image130.png"/><Relationship Id="rId7" Type="http://schemas.openxmlformats.org/officeDocument/2006/relationships/image" Target="../media/image111.png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" Type="http://schemas.openxmlformats.org/officeDocument/2006/relationships/image" Target="../media/image128.png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113.png"/><Relationship Id="rId5" Type="http://schemas.openxmlformats.org/officeDocument/2006/relationships/image" Target="../media/image109.png"/><Relationship Id="rId15" Type="http://schemas.openxmlformats.org/officeDocument/2006/relationships/image" Target="../media/image117.png"/><Relationship Id="rId10" Type="http://schemas.openxmlformats.org/officeDocument/2006/relationships/image" Target="../media/image127.png"/><Relationship Id="rId19" Type="http://schemas.openxmlformats.org/officeDocument/2006/relationships/image" Target="../media/image121.png"/><Relationship Id="rId4" Type="http://schemas.openxmlformats.org/officeDocument/2006/relationships/image" Target="../media/image132.png"/><Relationship Id="rId9" Type="http://schemas.openxmlformats.org/officeDocument/2006/relationships/image" Target="../media/image95.png"/><Relationship Id="rId14" Type="http://schemas.openxmlformats.org/officeDocument/2006/relationships/image" Target="../media/image11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15.png"/><Relationship Id="rId18" Type="http://schemas.openxmlformats.org/officeDocument/2006/relationships/image" Target="../media/image134.png"/><Relationship Id="rId3" Type="http://schemas.openxmlformats.org/officeDocument/2006/relationships/image" Target="../media/image130.png"/><Relationship Id="rId7" Type="http://schemas.openxmlformats.org/officeDocument/2006/relationships/image" Target="../media/image111.png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" Type="http://schemas.openxmlformats.org/officeDocument/2006/relationships/image" Target="../media/image128.png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113.png"/><Relationship Id="rId5" Type="http://schemas.openxmlformats.org/officeDocument/2006/relationships/image" Target="../media/image109.png"/><Relationship Id="rId15" Type="http://schemas.openxmlformats.org/officeDocument/2006/relationships/image" Target="../media/image117.png"/><Relationship Id="rId10" Type="http://schemas.openxmlformats.org/officeDocument/2006/relationships/image" Target="../media/image127.png"/><Relationship Id="rId19" Type="http://schemas.openxmlformats.org/officeDocument/2006/relationships/image" Target="../media/image121.png"/><Relationship Id="rId4" Type="http://schemas.openxmlformats.org/officeDocument/2006/relationships/image" Target="../media/image132.png"/><Relationship Id="rId9" Type="http://schemas.openxmlformats.org/officeDocument/2006/relationships/image" Target="../media/image95.png"/><Relationship Id="rId14" Type="http://schemas.openxmlformats.org/officeDocument/2006/relationships/image" Target="../media/image116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15.png"/><Relationship Id="rId18" Type="http://schemas.openxmlformats.org/officeDocument/2006/relationships/image" Target="../media/image134.png"/><Relationship Id="rId3" Type="http://schemas.openxmlformats.org/officeDocument/2006/relationships/image" Target="../media/image130.png"/><Relationship Id="rId7" Type="http://schemas.openxmlformats.org/officeDocument/2006/relationships/image" Target="../media/image111.png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" Type="http://schemas.openxmlformats.org/officeDocument/2006/relationships/image" Target="../media/image128.png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113.png"/><Relationship Id="rId5" Type="http://schemas.openxmlformats.org/officeDocument/2006/relationships/image" Target="../media/image109.png"/><Relationship Id="rId15" Type="http://schemas.openxmlformats.org/officeDocument/2006/relationships/image" Target="../media/image117.png"/><Relationship Id="rId10" Type="http://schemas.openxmlformats.org/officeDocument/2006/relationships/image" Target="../media/image135.png"/><Relationship Id="rId19" Type="http://schemas.openxmlformats.org/officeDocument/2006/relationships/image" Target="../media/image121.png"/><Relationship Id="rId4" Type="http://schemas.openxmlformats.org/officeDocument/2006/relationships/image" Target="../media/image132.png"/><Relationship Id="rId9" Type="http://schemas.openxmlformats.org/officeDocument/2006/relationships/image" Target="../media/image95.png"/><Relationship Id="rId14" Type="http://schemas.openxmlformats.org/officeDocument/2006/relationships/image" Target="../media/image11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95CDD-1AA9-574F-BF7A-96731F5FC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998" y="3023165"/>
            <a:ext cx="11564002" cy="1220056"/>
          </a:xfrm>
          <a:effectLst/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0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CS 224: ALGORITHMS FOR DATA SCIENCE</a:t>
            </a:r>
            <a:br>
              <a:rPr lang="en-US" sz="40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</a:br>
            <a:r>
              <a:rPr lang="en-US" sz="40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LECTURE 14 (10/25)</a:t>
            </a:r>
            <a:endParaRPr lang="en-US" sz="4000" b="1" cap="small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Helvetica Neue" panose="02000503000000020004" pitchFamily="2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108D775-0962-EA41-8BC7-BDAD26E256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3124839"/>
              </p:ext>
            </p:extLst>
          </p:nvPr>
        </p:nvGraphicFramePr>
        <p:xfrm>
          <a:off x="617172" y="4243221"/>
          <a:ext cx="10957654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57654">
                  <a:extLst>
                    <a:ext uri="{9D8B030D-6E8A-4147-A177-3AD203B41FA5}">
                      <a16:colId xmlns:a16="http://schemas.microsoft.com/office/drawing/2014/main" val="2692926107"/>
                    </a:ext>
                  </a:extLst>
                </a:gridCol>
              </a:tblGrid>
              <a:tr h="513508"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small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FILTERED PCA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5692906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0CACD459-FA22-E124-7E30-4E7462CB8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961" y="1969961"/>
            <a:ext cx="1068076" cy="105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EC42B6-EADE-E44A-8128-D84909D623E4}"/>
              </a:ext>
            </a:extLst>
          </p:cNvPr>
          <p:cNvSpPr txBox="1"/>
          <p:nvPr/>
        </p:nvSpPr>
        <p:spPr>
          <a:xfrm>
            <a:off x="313998" y="263040"/>
            <a:ext cx="33402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Tensor decomposition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Sum-of-squares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Robustness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Supervised learning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Computational complexity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Statistical physics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Generative modeling</a:t>
            </a:r>
          </a:p>
        </p:txBody>
      </p:sp>
    </p:spTree>
    <p:extLst>
      <p:ext uri="{BB962C8B-B14F-4D97-AF65-F5344CB8AC3E}">
        <p14:creationId xmlns:p14="http://schemas.microsoft.com/office/powerpoint/2010/main" val="3619500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68570-71DC-9C60-667D-975540479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DIFFERENT FILTER FUNCTION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BD5DB52-CAD2-574B-FCAB-3200B9082026}"/>
                  </a:ext>
                </a:extLst>
              </p:cNvPr>
              <p:cNvSpPr txBox="1"/>
              <p:nvPr/>
            </p:nvSpPr>
            <p:spPr>
              <a:xfrm>
                <a:off x="2745791" y="1294411"/>
                <a:ext cx="6789198" cy="6045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3200" i="1" smtClean="0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200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sub>
                          </m:sSub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</m:e>
                      </m:d>
                      <m:r>
                        <a:rPr lang="en-US" sz="3200" i="1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3200" i="1">
                                          <a:solidFill>
                                            <a:srgbClr val="418AB3">
                                              <a:lumMod val="40000"/>
                                              <a:lumOff val="6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i="1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3200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</m:sub>
                                      </m:sSub>
                                      <m:r>
                                        <a:rPr lang="en-US" sz="3200" i="1">
                                          <a:solidFill>
                                            <a:srgbClr val="418AB3">
                                              <a:lumMod val="40000"/>
                                              <a:lumOff val="6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200" b="1" i="1"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1" i="1"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𝒌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418AB3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BD5DB52-CAD2-574B-FCAB-3200B90820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5791" y="1294411"/>
                <a:ext cx="6789198" cy="604589"/>
              </a:xfrm>
              <a:prstGeom prst="rect">
                <a:avLst/>
              </a:prstGeom>
              <a:blipFill>
                <a:blip r:embed="rId2"/>
                <a:stretch>
                  <a:fillRect b="-24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F39E4CB-4237-3CAF-6CB2-6FF3D77088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9697" y="2104785"/>
                <a:ext cx="6558002" cy="2371227"/>
              </a:xfrm>
              <a:prstGeom prst="roundRect">
                <a:avLst>
                  <a:gd name="adj" fmla="val 21209"/>
                </a:avLst>
              </a:prstGeom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91440" rIns="91440" bIns="9144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Suppose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 satisfied:</a:t>
                </a:r>
              </a:p>
              <a:p>
                <a:pPr marL="635000" lvl="1" indent="-463550">
                  <a:buFont typeface="+mj-lt"/>
                  <a:buAutoNum type="arabicPeriod"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dirty="0"/>
                  <a:t> for all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635000" lvl="1" indent="-463550">
                  <a:buFont typeface="+mj-lt"/>
                  <a:buAutoNum type="arabicPeriod"/>
                </a:pP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 not identically zero. </a:t>
                </a:r>
              </a:p>
              <a:p>
                <a:pPr marL="635000" lvl="1" indent="-463550">
                  <a:buFont typeface="+mj-lt"/>
                  <a:buAutoNum type="arabicPeriod"/>
                </a:pP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 only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sub>
                            </m:sSub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≥2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F39E4CB-4237-3CAF-6CB2-6FF3D7708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97" y="2104785"/>
                <a:ext cx="6558002" cy="2371227"/>
              </a:xfrm>
              <a:prstGeom prst="roundRect">
                <a:avLst>
                  <a:gd name="adj" fmla="val 21209"/>
                </a:avLst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8655F69-56C1-2333-3925-5BC043F11BB5}"/>
              </a:ext>
            </a:extLst>
          </p:cNvPr>
          <p:cNvSpPr txBox="1">
            <a:spLocks/>
          </p:cNvSpPr>
          <p:nvPr/>
        </p:nvSpPr>
        <p:spPr>
          <a:xfrm>
            <a:off x="838199" y="4961076"/>
            <a:ext cx="10515600" cy="2293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Then:</a:t>
            </a:r>
          </a:p>
          <a:p>
            <a:pPr marL="0" indent="0">
              <a:buNone/>
            </a:pPr>
            <a:endParaRPr lang="en-US" sz="1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0F557771-1EEF-9BED-3C0C-D914F6EB6FB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48167727"/>
                  </p:ext>
                </p:extLst>
              </p:nvPr>
            </p:nvGraphicFramePr>
            <p:xfrm>
              <a:off x="2037523" y="4827898"/>
              <a:ext cx="10099934" cy="72694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7894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8402040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2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endParaRPr>
                        </a:p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endParaRPr>
                        </a:p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⟨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𝜙</m:t>
                                  </m:r>
                                </m:sub>
                              </m:s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0" lang="en-US" sz="2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Π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𝑈</m:t>
                                  </m:r>
                                </m:sub>
                              </m:s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⟩</m:t>
                              </m:r>
                            </m:oMath>
                          </a14:m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28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b="1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800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5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5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  <m:d>
                                          <m:dPr>
                                            <m:ctrlPr>
                                              <a:rPr lang="en-US" sz="2800" i="1" smtClean="0">
                                                <a:solidFill>
                                                  <a:schemeClr val="accent5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accent5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</m:e>
                                    </m:d>
                                    <m: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⋅</m:t>
                                    </m:r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5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sz="2800" b="0" i="1" smtClean="0">
                                                <a:solidFill>
                                                  <a:schemeClr val="accent5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begChr m:val="‖"/>
                                                <m:endChr m:val="‖"/>
                                                <m:ctrlPr>
                                                  <a:rPr lang="en-US" sz="2800" b="0" i="1" smtClean="0">
                                                    <a:solidFill>
                                                      <a:schemeClr val="accent5">
                                                        <a:lumMod val="60000"/>
                                                        <a:lumOff val="4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800" b="0" i="1" smtClean="0">
                                                        <a:solidFill>
                                                          <a:schemeClr val="accent5">
                                                            <a:lumMod val="60000"/>
                                                            <a:lumOff val="4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en-US" sz="2800" b="0" i="0" smtClean="0">
                                                        <a:solidFill>
                                                          <a:schemeClr val="accent5">
                                                            <a:lumMod val="60000"/>
                                                            <a:lumOff val="4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Π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800" b="0" i="1" smtClean="0">
                                                        <a:solidFill>
                                                          <a:schemeClr val="accent5">
                                                            <a:lumMod val="60000"/>
                                                            <a:lumOff val="4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𝑈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2800" b="0" i="1" smtClean="0">
                                                    <a:solidFill>
                                                      <a:schemeClr val="accent5">
                                                        <a:lumMod val="60000"/>
                                                        <a:lumOff val="4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accent5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en-US" sz="2800" b="0" i="1" smtClean="0">
                                            <a:solidFill>
                                              <a:schemeClr val="accent5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2800" b="0" i="1" smtClean="0">
                                            <a:solidFill>
                                              <a:schemeClr val="accent5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  <m: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⋅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𝕀</m:t>
                                    </m:r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sz="2800" b="0" i="1" smtClean="0">
                                            <a:solidFill>
                                              <a:schemeClr val="accent5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sz="2800" b="0" i="1" smtClean="0">
                                                <a:solidFill>
                                                  <a:schemeClr val="accent5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begChr m:val="‖"/>
                                                <m:endChr m:val="‖"/>
                                                <m:ctrlPr>
                                                  <a:rPr lang="en-US" sz="2800" b="0" i="1" smtClean="0">
                                                    <a:solidFill>
                                                      <a:schemeClr val="accent5">
                                                        <a:lumMod val="60000"/>
                                                        <a:lumOff val="4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800" b="0" i="1" smtClean="0">
                                                        <a:solidFill>
                                                          <a:schemeClr val="accent5">
                                                            <a:lumMod val="60000"/>
                                                            <a:lumOff val="4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en-US" sz="2800" b="0" i="0" smtClean="0">
                                                        <a:solidFill>
                                                          <a:schemeClr val="accent5">
                                                            <a:lumMod val="60000"/>
                                                            <a:lumOff val="4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Π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800" b="0" i="1" smtClean="0">
                                                        <a:solidFill>
                                                          <a:schemeClr val="accent5">
                                                            <a:lumMod val="60000"/>
                                                            <a:lumOff val="4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𝑈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2800" b="0" i="1" smtClean="0">
                                                    <a:solidFill>
                                                      <a:schemeClr val="accent5">
                                                        <a:lumMod val="60000"/>
                                                        <a:lumOff val="4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accent5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en-US" sz="2800" b="0" i="1" smtClean="0">
                                            <a:solidFill>
                                              <a:schemeClr val="accent5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≥2</m:t>
                                        </m:r>
                                        <m:r>
                                          <a:rPr lang="en-US" sz="2800" b="0" i="1" smtClean="0">
                                            <a:solidFill>
                                              <a:schemeClr val="accent5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sz="2800" b="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0F557771-1EEF-9BED-3C0C-D914F6EB6FB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48167727"/>
                  </p:ext>
                </p:extLst>
              </p:nvPr>
            </p:nvGraphicFramePr>
            <p:xfrm>
              <a:off x="2037523" y="4827898"/>
              <a:ext cx="10099934" cy="72694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7894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8402040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7269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1724" r="-494776" b="-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0242" t="-1724" r="-151" b="-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702E199-E7D3-6453-49C6-1F1269340B92}"/>
              </a:ext>
            </a:extLst>
          </p:cNvPr>
          <p:cNvCxnSpPr>
            <a:cxnSpLocks/>
          </p:cNvCxnSpPr>
          <p:nvPr/>
        </p:nvCxnSpPr>
        <p:spPr>
          <a:xfrm>
            <a:off x="7645116" y="2444394"/>
            <a:ext cx="0" cy="1845935"/>
          </a:xfrm>
          <a:prstGeom prst="line">
            <a:avLst/>
          </a:prstGeom>
          <a:ln w="254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995C7A-6340-380C-14FF-1585CED7BE7A}"/>
              </a:ext>
            </a:extLst>
          </p:cNvPr>
          <p:cNvCxnSpPr>
            <a:cxnSpLocks/>
          </p:cNvCxnSpPr>
          <p:nvPr/>
        </p:nvCxnSpPr>
        <p:spPr>
          <a:xfrm flipH="1">
            <a:off x="7424719" y="4125245"/>
            <a:ext cx="3567901" cy="0"/>
          </a:xfrm>
          <a:prstGeom prst="line">
            <a:avLst/>
          </a:prstGeom>
          <a:ln w="254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8B53CDA4-AFA2-5FE3-4F64-CB8DA1FF10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4134" y="2755800"/>
            <a:ext cx="1865967" cy="10580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D4A927E-6194-A60F-349D-B565947F20FB}"/>
              </a:ext>
            </a:extLst>
          </p:cNvPr>
          <p:cNvCxnSpPr>
            <a:cxnSpLocks/>
          </p:cNvCxnSpPr>
          <p:nvPr/>
        </p:nvCxnSpPr>
        <p:spPr>
          <a:xfrm>
            <a:off x="7632870" y="4125245"/>
            <a:ext cx="1543787" cy="0"/>
          </a:xfrm>
          <a:prstGeom prst="line">
            <a:avLst/>
          </a:prstGeom>
          <a:ln w="508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BB94451-AD6E-1706-71C3-F87A7A1A6773}"/>
              </a:ext>
            </a:extLst>
          </p:cNvPr>
          <p:cNvCxnSpPr>
            <a:cxnSpLocks/>
          </p:cNvCxnSpPr>
          <p:nvPr/>
        </p:nvCxnSpPr>
        <p:spPr>
          <a:xfrm>
            <a:off x="9176657" y="3770044"/>
            <a:ext cx="0" cy="365385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492B43A-EA62-8FA3-19CE-5B41B9AA614E}"/>
                  </a:ext>
                </a:extLst>
              </p:cNvPr>
              <p:cNvSpPr txBox="1"/>
              <p:nvPr/>
            </p:nvSpPr>
            <p:spPr>
              <a:xfrm>
                <a:off x="11130145" y="3927666"/>
                <a:ext cx="1096967" cy="369332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Π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𝑈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492B43A-EA62-8FA3-19CE-5B41B9AA6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0145" y="3927666"/>
                <a:ext cx="109696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0AC9365-372D-964A-CF41-0C32BD7BCD60}"/>
                  </a:ext>
                </a:extLst>
              </p:cNvPr>
              <p:cNvSpPr/>
              <p:nvPr/>
            </p:nvSpPr>
            <p:spPr>
              <a:xfrm>
                <a:off x="6957844" y="1952999"/>
                <a:ext cx="1374543" cy="50917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0AC9365-372D-964A-CF41-0C32BD7BCD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7844" y="1952999"/>
                <a:ext cx="1374543" cy="5091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00AA48A-888E-7C33-1F67-DE7EFF7D897D}"/>
                  </a:ext>
                </a:extLst>
              </p:cNvPr>
              <p:cNvSpPr txBox="1"/>
              <p:nvPr/>
            </p:nvSpPr>
            <p:spPr>
              <a:xfrm>
                <a:off x="8493739" y="4214967"/>
                <a:ext cx="41780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sz="24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00AA48A-888E-7C33-1F67-DE7EFF7D89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3739" y="4214967"/>
                <a:ext cx="417807" cy="369332"/>
              </a:xfrm>
              <a:prstGeom prst="rect">
                <a:avLst/>
              </a:prstGeom>
              <a:blipFill>
                <a:blip r:embed="rId8"/>
                <a:stretch>
                  <a:fillRect l="-20588" r="-23529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50CA596E-1264-A9D0-5969-E30C22C09004}"/>
              </a:ext>
            </a:extLst>
          </p:cNvPr>
          <p:cNvGrpSpPr/>
          <p:nvPr/>
        </p:nvGrpSpPr>
        <p:grpSpPr>
          <a:xfrm>
            <a:off x="9148819" y="2745096"/>
            <a:ext cx="1874608" cy="1088188"/>
            <a:chOff x="8666712" y="2745096"/>
            <a:chExt cx="2306459" cy="108818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BDD63AD-1BEA-228E-0192-FBA7E001B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677344" y="2762281"/>
              <a:ext cx="2295827" cy="1058038"/>
            </a:xfrm>
            <a:prstGeom prst="rect">
              <a:avLst/>
            </a:prstGeom>
            <a:effectLst/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4DD164A-98C1-B54B-C6B7-ABC4D78B6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675313" y="2775246"/>
              <a:ext cx="2295827" cy="1058038"/>
            </a:xfrm>
            <a:prstGeom prst="rect">
              <a:avLst/>
            </a:prstGeom>
            <a:effectLst/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2FADAC3-3A73-778E-D41C-E25B0D791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666712" y="2745096"/>
              <a:ext cx="2295827" cy="1058038"/>
            </a:xfrm>
            <a:prstGeom prst="rect">
              <a:avLst/>
            </a:prstGeom>
            <a:effectLst/>
          </p:spPr>
        </p:pic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5290558-42EE-8214-3347-819FC1583B42}"/>
              </a:ext>
            </a:extLst>
          </p:cNvPr>
          <p:cNvCxnSpPr>
            <a:cxnSpLocks/>
          </p:cNvCxnSpPr>
          <p:nvPr/>
        </p:nvCxnSpPr>
        <p:spPr>
          <a:xfrm>
            <a:off x="8702643" y="4052236"/>
            <a:ext cx="0" cy="162731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9157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68570-71DC-9C60-667D-975540479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DIFFERENT FILTER FUNCTION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BD5DB52-CAD2-574B-FCAB-3200B9082026}"/>
                  </a:ext>
                </a:extLst>
              </p:cNvPr>
              <p:cNvSpPr txBox="1"/>
              <p:nvPr/>
            </p:nvSpPr>
            <p:spPr>
              <a:xfrm>
                <a:off x="2745791" y="1294411"/>
                <a:ext cx="6789198" cy="6045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3200" i="1" smtClean="0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200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sub>
                          </m:sSub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</m:e>
                      </m:d>
                      <m:r>
                        <a:rPr lang="en-US" sz="3200" i="1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3200" i="1">
                                          <a:solidFill>
                                            <a:srgbClr val="418AB3">
                                              <a:lumMod val="40000"/>
                                              <a:lumOff val="6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i="1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3200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</m:sub>
                                      </m:sSub>
                                      <m:r>
                                        <a:rPr lang="en-US" sz="3200" i="1">
                                          <a:solidFill>
                                            <a:srgbClr val="418AB3">
                                              <a:lumMod val="40000"/>
                                              <a:lumOff val="6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200" b="1" i="1"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1" i="1"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𝒌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418AB3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BD5DB52-CAD2-574B-FCAB-3200B90820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5791" y="1294411"/>
                <a:ext cx="6789198" cy="604589"/>
              </a:xfrm>
              <a:prstGeom prst="rect">
                <a:avLst/>
              </a:prstGeom>
              <a:blipFill>
                <a:blip r:embed="rId2"/>
                <a:stretch>
                  <a:fillRect b="-24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F39E4CB-4237-3CAF-6CB2-6FF3D77088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9697" y="2104785"/>
                <a:ext cx="6558002" cy="2371227"/>
              </a:xfrm>
              <a:prstGeom prst="roundRect">
                <a:avLst>
                  <a:gd name="adj" fmla="val 21209"/>
                </a:avLst>
              </a:prstGeom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91440" rIns="91440" bIns="9144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Suppose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 satisfied:</a:t>
                </a:r>
              </a:p>
              <a:p>
                <a:pPr marL="635000" lvl="1" indent="-463550">
                  <a:buFont typeface="+mj-lt"/>
                  <a:buAutoNum type="arabicPeriod"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dirty="0"/>
                  <a:t> for all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635000" lvl="1" indent="-463550">
                  <a:buFont typeface="+mj-lt"/>
                  <a:buAutoNum type="arabicPeriod"/>
                </a:pP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 not identically zero. </a:t>
                </a:r>
              </a:p>
              <a:p>
                <a:pPr marL="635000" lvl="1" indent="-463550">
                  <a:buFont typeface="+mj-lt"/>
                  <a:buAutoNum type="arabicPeriod"/>
                </a:pP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 only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sub>
                            </m:sSub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≥2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F39E4CB-4237-3CAF-6CB2-6FF3D7708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97" y="2104785"/>
                <a:ext cx="6558002" cy="2371227"/>
              </a:xfrm>
              <a:prstGeom prst="roundRect">
                <a:avLst>
                  <a:gd name="adj" fmla="val 21209"/>
                </a:avLst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8655F69-56C1-2333-3925-5BC043F11BB5}"/>
              </a:ext>
            </a:extLst>
          </p:cNvPr>
          <p:cNvSpPr txBox="1">
            <a:spLocks/>
          </p:cNvSpPr>
          <p:nvPr/>
        </p:nvSpPr>
        <p:spPr>
          <a:xfrm>
            <a:off x="838199" y="4961076"/>
            <a:ext cx="10515600" cy="2293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Then:</a:t>
            </a:r>
          </a:p>
          <a:p>
            <a:pPr marL="0" indent="0">
              <a:buNone/>
            </a:pPr>
            <a:endParaRPr lang="en-US" sz="1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702E199-E7D3-6453-49C6-1F1269340B92}"/>
              </a:ext>
            </a:extLst>
          </p:cNvPr>
          <p:cNvCxnSpPr>
            <a:cxnSpLocks/>
          </p:cNvCxnSpPr>
          <p:nvPr/>
        </p:nvCxnSpPr>
        <p:spPr>
          <a:xfrm>
            <a:off x="7645116" y="2444394"/>
            <a:ext cx="0" cy="1845935"/>
          </a:xfrm>
          <a:prstGeom prst="line">
            <a:avLst/>
          </a:prstGeom>
          <a:ln w="254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995C7A-6340-380C-14FF-1585CED7BE7A}"/>
              </a:ext>
            </a:extLst>
          </p:cNvPr>
          <p:cNvCxnSpPr>
            <a:cxnSpLocks/>
          </p:cNvCxnSpPr>
          <p:nvPr/>
        </p:nvCxnSpPr>
        <p:spPr>
          <a:xfrm flipH="1">
            <a:off x="7424719" y="4125245"/>
            <a:ext cx="3567901" cy="0"/>
          </a:xfrm>
          <a:prstGeom prst="line">
            <a:avLst/>
          </a:prstGeom>
          <a:ln w="254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8B53CDA4-AFA2-5FE3-4F64-CB8DA1FF1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4134" y="2755800"/>
            <a:ext cx="1865967" cy="10580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D4A927E-6194-A60F-349D-B565947F20FB}"/>
              </a:ext>
            </a:extLst>
          </p:cNvPr>
          <p:cNvCxnSpPr>
            <a:cxnSpLocks/>
          </p:cNvCxnSpPr>
          <p:nvPr/>
        </p:nvCxnSpPr>
        <p:spPr>
          <a:xfrm>
            <a:off x="7632870" y="4125245"/>
            <a:ext cx="1543787" cy="0"/>
          </a:xfrm>
          <a:prstGeom prst="line">
            <a:avLst/>
          </a:prstGeom>
          <a:ln w="508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BB94451-AD6E-1706-71C3-F87A7A1A6773}"/>
              </a:ext>
            </a:extLst>
          </p:cNvPr>
          <p:cNvCxnSpPr>
            <a:cxnSpLocks/>
          </p:cNvCxnSpPr>
          <p:nvPr/>
        </p:nvCxnSpPr>
        <p:spPr>
          <a:xfrm>
            <a:off x="9176657" y="3770044"/>
            <a:ext cx="0" cy="365385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492B43A-EA62-8FA3-19CE-5B41B9AA614E}"/>
                  </a:ext>
                </a:extLst>
              </p:cNvPr>
              <p:cNvSpPr txBox="1"/>
              <p:nvPr/>
            </p:nvSpPr>
            <p:spPr>
              <a:xfrm>
                <a:off x="11130145" y="3927666"/>
                <a:ext cx="1096967" cy="369332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Π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𝑈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492B43A-EA62-8FA3-19CE-5B41B9AA6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0145" y="3927666"/>
                <a:ext cx="1096967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0AC9365-372D-964A-CF41-0C32BD7BCD60}"/>
                  </a:ext>
                </a:extLst>
              </p:cNvPr>
              <p:cNvSpPr/>
              <p:nvPr/>
            </p:nvSpPr>
            <p:spPr>
              <a:xfrm>
                <a:off x="6957844" y="1952999"/>
                <a:ext cx="1374543" cy="50917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0AC9365-372D-964A-CF41-0C32BD7BCD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7844" y="1952999"/>
                <a:ext cx="1374543" cy="50917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00AA48A-888E-7C33-1F67-DE7EFF7D897D}"/>
                  </a:ext>
                </a:extLst>
              </p:cNvPr>
              <p:cNvSpPr txBox="1"/>
              <p:nvPr/>
            </p:nvSpPr>
            <p:spPr>
              <a:xfrm>
                <a:off x="8493739" y="4214967"/>
                <a:ext cx="41780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sz="24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00AA48A-888E-7C33-1F67-DE7EFF7D89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3739" y="4214967"/>
                <a:ext cx="417807" cy="369332"/>
              </a:xfrm>
              <a:prstGeom prst="rect">
                <a:avLst/>
              </a:prstGeom>
              <a:blipFill>
                <a:blip r:embed="rId7"/>
                <a:stretch>
                  <a:fillRect l="-20588" r="-23529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50CA596E-1264-A9D0-5969-E30C22C09004}"/>
              </a:ext>
            </a:extLst>
          </p:cNvPr>
          <p:cNvGrpSpPr/>
          <p:nvPr/>
        </p:nvGrpSpPr>
        <p:grpSpPr>
          <a:xfrm>
            <a:off x="9148819" y="2745096"/>
            <a:ext cx="1874608" cy="1088188"/>
            <a:chOff x="8666712" y="2745096"/>
            <a:chExt cx="2306459" cy="108818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BDD63AD-1BEA-228E-0192-FBA7E001B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677344" y="2762281"/>
              <a:ext cx="2295827" cy="1058038"/>
            </a:xfrm>
            <a:prstGeom prst="rect">
              <a:avLst/>
            </a:prstGeom>
            <a:effectLst/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4DD164A-98C1-B54B-C6B7-ABC4D78B6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675313" y="2775246"/>
              <a:ext cx="2295827" cy="1058038"/>
            </a:xfrm>
            <a:prstGeom prst="rect">
              <a:avLst/>
            </a:prstGeom>
            <a:effectLst/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2FADAC3-3A73-778E-D41C-E25B0D791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666712" y="2745096"/>
              <a:ext cx="2295827" cy="1058038"/>
            </a:xfrm>
            <a:prstGeom prst="rect">
              <a:avLst/>
            </a:prstGeom>
            <a:effectLst/>
          </p:spPr>
        </p:pic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5290558-42EE-8214-3347-819FC1583B42}"/>
              </a:ext>
            </a:extLst>
          </p:cNvPr>
          <p:cNvCxnSpPr>
            <a:cxnSpLocks/>
          </p:cNvCxnSpPr>
          <p:nvPr/>
        </p:nvCxnSpPr>
        <p:spPr>
          <a:xfrm>
            <a:off x="8702643" y="4052236"/>
            <a:ext cx="0" cy="162731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2" name="Table 21">
                <a:extLst>
                  <a:ext uri="{FF2B5EF4-FFF2-40B4-BE49-F238E27FC236}">
                    <a16:creationId xmlns:a16="http://schemas.microsoft.com/office/drawing/2014/main" id="{E2636303-23A8-9EC8-B4C5-4C9D5B23533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45829113"/>
                  </p:ext>
                </p:extLst>
              </p:nvPr>
            </p:nvGraphicFramePr>
            <p:xfrm>
              <a:off x="2037523" y="4821417"/>
              <a:ext cx="10099934" cy="72694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7894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8402040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2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endParaRPr>
                        </a:p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endParaRPr>
                        </a:p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⟨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𝜙</m:t>
                                  </m:r>
                                </m:sub>
                              </m:s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0" lang="en-US" sz="2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Π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𝑈</m:t>
                                  </m:r>
                                </m:sub>
                              </m:s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⟩</m:t>
                              </m:r>
                            </m:oMath>
                          </a14:m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28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b="1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≥</m:t>
                                </m:r>
                                <m:r>
                                  <a:rPr lang="en-US" sz="280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  <m:d>
                                          <m:dPr>
                                            <m:ctrlPr>
                                              <a:rPr lang="en-US" sz="2800" i="1" smtClean="0">
                                                <a:solidFill>
                                                  <a:schemeClr val="accent2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accent2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</m:e>
                                    </m:d>
                                    <m: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⋅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⋅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𝕀</m:t>
                                    </m:r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sz="2800" b="0" i="1" smtClean="0">
                                                <a:solidFill>
                                                  <a:schemeClr val="accent2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begChr m:val="‖"/>
                                                <m:endChr m:val="‖"/>
                                                <m:ctrlPr>
                                                  <a:rPr lang="en-US" sz="2800" b="0" i="1" smtClean="0">
                                                    <a:solidFill>
                                                      <a:schemeClr val="accent2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800" b="0" i="1" smtClean="0">
                                                        <a:solidFill>
                                                          <a:schemeClr val="accent2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en-US" sz="2800" b="0" i="0" smtClean="0">
                                                        <a:solidFill>
                                                          <a:schemeClr val="accent2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Π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800" b="0" i="1" smtClean="0">
                                                        <a:solidFill>
                                                          <a:schemeClr val="accent2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𝑈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2800" b="0" i="1" smtClean="0">
                                                    <a:solidFill>
                                                      <a:schemeClr val="accent2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accent2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≥2</m:t>
                                        </m:r>
                                        <m: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a:rPr lang="en-US" sz="2800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&gt;0</m:t>
                                </m:r>
                              </m:oMath>
                            </m:oMathPara>
                          </a14:m>
                          <a:endParaRPr lang="en-US" sz="2800" b="0" dirty="0">
                            <a:solidFill>
                              <a:schemeClr val="accent2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2" name="Table 21">
                <a:extLst>
                  <a:ext uri="{FF2B5EF4-FFF2-40B4-BE49-F238E27FC236}">
                    <a16:creationId xmlns:a16="http://schemas.microsoft.com/office/drawing/2014/main" id="{E2636303-23A8-9EC8-B4C5-4C9D5B23533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45829113"/>
                  </p:ext>
                </p:extLst>
              </p:nvPr>
            </p:nvGraphicFramePr>
            <p:xfrm>
              <a:off x="2037523" y="4821417"/>
              <a:ext cx="10099934" cy="72694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7894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8402040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7269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r="-494776" b="-86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20242" r="-151" b="-862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72E51F8-B87B-178C-0E0D-C514B2F88040}"/>
                  </a:ext>
                </a:extLst>
              </p:cNvPr>
              <p:cNvSpPr/>
              <p:nvPr/>
            </p:nvSpPr>
            <p:spPr>
              <a:xfrm>
                <a:off x="838199" y="5630203"/>
                <a:ext cx="1051560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/>
                    <a:uLnTx/>
                    <a:uFillTx/>
                  </a:rPr>
                  <a:t>so top eigenvector of </a:t>
                </a:r>
                <a14:m>
                  <m:oMath xmlns:m="http://schemas.openxmlformats.org/officeDocument/2006/math">
                    <m:r>
                      <a:rPr kumimoji="0" lang="en-US" sz="28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𝐌</m:t>
                    </m:r>
                  </m:oMath>
                </a14:m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/>
                    <a:uLnTx/>
                    <a:uFillTx/>
                  </a:rPr>
                  <a:t> would lie in relevant subspace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𝑼</m:t>
                    </m:r>
                  </m:oMath>
                </a14:m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/>
                    <a:uLnTx/>
                    <a:uFillTx/>
                  </a:rPr>
                  <a:t>.</a:t>
                </a:r>
              </a:p>
            </p:txBody>
          </p:sp>
        </mc:Choice>
        <mc:Fallback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72E51F8-B87B-178C-0E0D-C514B2F880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5630203"/>
                <a:ext cx="10515600" cy="523220"/>
              </a:xfrm>
              <a:prstGeom prst="rect">
                <a:avLst/>
              </a:prstGeom>
              <a:blipFill>
                <a:blip r:embed="rId9"/>
                <a:stretch>
                  <a:fillRect l="-1086" t="-11905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4097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68570-71DC-9C60-667D-975540479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DIFFERENT FILTER FUNCTION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F39E4CB-4237-3CAF-6CB2-6FF3D77088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9697" y="1382513"/>
                <a:ext cx="6558002" cy="2371227"/>
              </a:xfrm>
              <a:prstGeom prst="roundRect">
                <a:avLst>
                  <a:gd name="adj" fmla="val 21209"/>
                </a:avLst>
              </a:prstGeom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91440" rIns="91440" bIns="9144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Suppose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 satisfied:</a:t>
                </a:r>
              </a:p>
              <a:p>
                <a:pPr marL="635000" lvl="1" indent="-463550">
                  <a:buFont typeface="+mj-lt"/>
                  <a:buAutoNum type="arabicPeriod"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dirty="0"/>
                  <a:t> for all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635000" lvl="1" indent="-463550">
                  <a:buFont typeface="+mj-lt"/>
                  <a:buAutoNum type="arabicPeriod"/>
                </a:pP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 not identically zero. </a:t>
                </a:r>
              </a:p>
              <a:p>
                <a:pPr marL="635000" lvl="1" indent="-463550">
                  <a:buFont typeface="+mj-lt"/>
                  <a:buAutoNum type="arabicPeriod"/>
                </a:pP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 only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sub>
                            </m:sSub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≥2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F39E4CB-4237-3CAF-6CB2-6FF3D7708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97" y="1382513"/>
                <a:ext cx="6558002" cy="2371227"/>
              </a:xfrm>
              <a:prstGeom prst="roundRect">
                <a:avLst>
                  <a:gd name="adj" fmla="val 21209"/>
                </a:avLst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1C420262-9559-B03A-5098-7F4A19A52514}"/>
              </a:ext>
            </a:extLst>
          </p:cNvPr>
          <p:cNvGrpSpPr/>
          <p:nvPr/>
        </p:nvGrpSpPr>
        <p:grpSpPr>
          <a:xfrm>
            <a:off x="239696" y="3911292"/>
            <a:ext cx="5866119" cy="2929348"/>
            <a:chOff x="6957844" y="1952999"/>
            <a:chExt cx="5269268" cy="26313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702E199-E7D3-6453-49C6-1F1269340B92}"/>
                </a:ext>
              </a:extLst>
            </p:cNvPr>
            <p:cNvCxnSpPr>
              <a:cxnSpLocks/>
            </p:cNvCxnSpPr>
            <p:nvPr/>
          </p:nvCxnSpPr>
          <p:spPr>
            <a:xfrm>
              <a:off x="7645116" y="2444394"/>
              <a:ext cx="0" cy="1845935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5995C7A-6340-380C-14FF-1585CED7BE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24719" y="4125245"/>
              <a:ext cx="3567901" cy="0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B53CDA4-AFA2-5FE3-4F64-CB8DA1FF1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54134" y="2755800"/>
              <a:ext cx="1865967" cy="105803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D4A927E-6194-A60F-349D-B565947F20FB}"/>
                </a:ext>
              </a:extLst>
            </p:cNvPr>
            <p:cNvCxnSpPr>
              <a:cxnSpLocks/>
            </p:cNvCxnSpPr>
            <p:nvPr/>
          </p:nvCxnSpPr>
          <p:spPr>
            <a:xfrm>
              <a:off x="7632870" y="4125245"/>
              <a:ext cx="1543787" cy="0"/>
            </a:xfrm>
            <a:prstGeom prst="line">
              <a:avLst/>
            </a:prstGeom>
            <a:ln w="508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BB94451-AD6E-1706-71C3-F87A7A1A6773}"/>
                </a:ext>
              </a:extLst>
            </p:cNvPr>
            <p:cNvCxnSpPr>
              <a:cxnSpLocks/>
            </p:cNvCxnSpPr>
            <p:nvPr/>
          </p:nvCxnSpPr>
          <p:spPr>
            <a:xfrm>
              <a:off x="9176657" y="3770044"/>
              <a:ext cx="0" cy="365385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492B43A-EA62-8FA3-19CE-5B41B9AA614E}"/>
                    </a:ext>
                  </a:extLst>
                </p:cNvPr>
                <p:cNvSpPr txBox="1"/>
                <p:nvPr/>
              </p:nvSpPr>
              <p:spPr>
                <a:xfrm>
                  <a:off x="11130145" y="3927666"/>
                  <a:ext cx="1096967" cy="369332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Π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𝑈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24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492B43A-EA62-8FA3-19CE-5B41B9AA61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30145" y="3927666"/>
                  <a:ext cx="1096967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0AC9365-372D-964A-CF41-0C32BD7BCD60}"/>
                    </a:ext>
                  </a:extLst>
                </p:cNvPr>
                <p:cNvSpPr/>
                <p:nvPr/>
              </p:nvSpPr>
              <p:spPr>
                <a:xfrm>
                  <a:off x="6957844" y="1952999"/>
                  <a:ext cx="1374543" cy="509178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0AC9365-372D-964A-CF41-0C32BD7BCD6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7844" y="1952999"/>
                  <a:ext cx="1374543" cy="50917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C00AA48A-888E-7C33-1F67-DE7EFF7D897D}"/>
                    </a:ext>
                  </a:extLst>
                </p:cNvPr>
                <p:cNvSpPr txBox="1"/>
                <p:nvPr/>
              </p:nvSpPr>
              <p:spPr>
                <a:xfrm>
                  <a:off x="8493739" y="4214967"/>
                  <a:ext cx="417807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</mc:Choice>
          <mc:Fallback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C00AA48A-888E-7C33-1F67-DE7EFF7D89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93739" y="4214967"/>
                  <a:ext cx="417807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13158" r="-15789" b="-60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0CA596E-1264-A9D0-5969-E30C22C09004}"/>
                </a:ext>
              </a:extLst>
            </p:cNvPr>
            <p:cNvGrpSpPr/>
            <p:nvPr/>
          </p:nvGrpSpPr>
          <p:grpSpPr>
            <a:xfrm>
              <a:off x="9148819" y="2745096"/>
              <a:ext cx="1874608" cy="1088188"/>
              <a:chOff x="8666712" y="2745096"/>
              <a:chExt cx="2306459" cy="1088188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FBDD63AD-1BEA-228E-0192-FBA7E001B9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8677344" y="2762281"/>
                <a:ext cx="2295827" cy="1058038"/>
              </a:xfrm>
              <a:prstGeom prst="rect">
                <a:avLst/>
              </a:prstGeom>
              <a:effectLst/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64DD164A-98C1-B54B-C6B7-ABC4D78B67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8675313" y="2775246"/>
                <a:ext cx="2295827" cy="1058038"/>
              </a:xfrm>
              <a:prstGeom prst="rect">
                <a:avLst/>
              </a:prstGeom>
              <a:effectLst/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D2FADAC3-3A73-778E-D41C-E25B0D791E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8666712" y="2745096"/>
                <a:ext cx="2295827" cy="1058038"/>
              </a:xfrm>
              <a:prstGeom prst="rect">
                <a:avLst/>
              </a:prstGeom>
              <a:effectLst/>
            </p:spPr>
          </p:pic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5290558-42EE-8214-3347-819FC1583B42}"/>
                </a:ext>
              </a:extLst>
            </p:cNvPr>
            <p:cNvCxnSpPr>
              <a:cxnSpLocks/>
            </p:cNvCxnSpPr>
            <p:nvPr/>
          </p:nvCxnSpPr>
          <p:spPr>
            <a:xfrm>
              <a:off x="8702643" y="4052236"/>
              <a:ext cx="0" cy="162731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33E857-9E5A-302E-786D-A872D3C7C0A6}"/>
                  </a:ext>
                </a:extLst>
              </p:cNvPr>
              <p:cNvSpPr txBox="1"/>
              <p:nvPr/>
            </p:nvSpPr>
            <p:spPr>
              <a:xfrm>
                <a:off x="7095280" y="1382513"/>
                <a:ext cx="5096720" cy="2498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Just take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𝝓</m:t>
                    </m:r>
                    <m:d>
                      <m:dPr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≝</m:t>
                    </m:r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𝕀</m:t>
                    </m:r>
                    <m:d>
                      <m:dPr>
                        <m:begChr m:val="["/>
                        <m:endChr m:val="]"/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3200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𝒛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!</a:t>
                </a:r>
              </a:p>
              <a:p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(with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𝝉</m:t>
                    </m:r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≝</m:t>
                    </m:r>
                    <m:r>
                      <a:rPr lang="en-US" sz="3200" b="1" i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𝚲</m:t>
                    </m:r>
                    <m:rad>
                      <m:radPr>
                        <m:degHide m:val="on"/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</m:rad>
                  </m:oMath>
                </a14:m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)</a:t>
                </a:r>
              </a:p>
              <a:p>
                <a:endParaRPr lang="en-US" sz="500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marL="460375"/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related to </a:t>
                </a:r>
                <a:r>
                  <a:rPr lang="en-US" sz="2800" b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“sliced inverse regression” </a:t>
                </a:r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from nonparametric statistics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33E857-9E5A-302E-786D-A872D3C7C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5280" y="1382513"/>
                <a:ext cx="5096720" cy="2498376"/>
              </a:xfrm>
              <a:prstGeom prst="rect">
                <a:avLst/>
              </a:prstGeom>
              <a:blipFill>
                <a:blip r:embed="rId7"/>
                <a:stretch>
                  <a:fillRect l="-3226" t="-3535" r="-248"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606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68570-71DC-9C60-667D-975540479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DIFFERENT FILTER FUNCTION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F39E4CB-4237-3CAF-6CB2-6FF3D77088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9697" y="1382513"/>
                <a:ext cx="6558002" cy="2371227"/>
              </a:xfrm>
              <a:prstGeom prst="roundRect">
                <a:avLst>
                  <a:gd name="adj" fmla="val 21209"/>
                </a:avLst>
              </a:prstGeom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91440" rIns="91440" bIns="9144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Suppose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 satisfied:</a:t>
                </a:r>
              </a:p>
              <a:p>
                <a:pPr marL="635000" lvl="1" indent="-463550">
                  <a:buFont typeface="+mj-lt"/>
                  <a:buAutoNum type="arabicPeriod"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dirty="0"/>
                  <a:t> for all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635000" lvl="1" indent="-463550">
                  <a:buFont typeface="+mj-lt"/>
                  <a:buAutoNum type="arabicPeriod"/>
                </a:pP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 not identically zero. </a:t>
                </a:r>
              </a:p>
              <a:p>
                <a:pPr marL="635000" lvl="1" indent="-463550">
                  <a:buFont typeface="+mj-lt"/>
                  <a:buAutoNum type="arabicPeriod"/>
                </a:pP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 only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sub>
                            </m:sSub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≥2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F39E4CB-4237-3CAF-6CB2-6FF3D7708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97" y="1382513"/>
                <a:ext cx="6558002" cy="2371227"/>
              </a:xfrm>
              <a:prstGeom prst="roundRect">
                <a:avLst>
                  <a:gd name="adj" fmla="val 21209"/>
                </a:avLst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1C420262-9559-B03A-5098-7F4A19A52514}"/>
              </a:ext>
            </a:extLst>
          </p:cNvPr>
          <p:cNvGrpSpPr/>
          <p:nvPr/>
        </p:nvGrpSpPr>
        <p:grpSpPr>
          <a:xfrm>
            <a:off x="239696" y="3911292"/>
            <a:ext cx="5866119" cy="2929348"/>
            <a:chOff x="6957844" y="1952999"/>
            <a:chExt cx="5269268" cy="26313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702E199-E7D3-6453-49C6-1F1269340B92}"/>
                </a:ext>
              </a:extLst>
            </p:cNvPr>
            <p:cNvCxnSpPr>
              <a:cxnSpLocks/>
            </p:cNvCxnSpPr>
            <p:nvPr/>
          </p:nvCxnSpPr>
          <p:spPr>
            <a:xfrm>
              <a:off x="7645116" y="2444394"/>
              <a:ext cx="0" cy="1845935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5995C7A-6340-380C-14FF-1585CED7BE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24719" y="4125245"/>
              <a:ext cx="3567901" cy="0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D4A927E-6194-A60F-349D-B565947F20FB}"/>
                </a:ext>
              </a:extLst>
            </p:cNvPr>
            <p:cNvCxnSpPr>
              <a:cxnSpLocks/>
            </p:cNvCxnSpPr>
            <p:nvPr/>
          </p:nvCxnSpPr>
          <p:spPr>
            <a:xfrm>
              <a:off x="7632870" y="4125245"/>
              <a:ext cx="1543787" cy="0"/>
            </a:xfrm>
            <a:prstGeom prst="line">
              <a:avLst/>
            </a:prstGeom>
            <a:ln w="508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492B43A-EA62-8FA3-19CE-5B41B9AA614E}"/>
                    </a:ext>
                  </a:extLst>
                </p:cNvPr>
                <p:cNvSpPr txBox="1"/>
                <p:nvPr/>
              </p:nvSpPr>
              <p:spPr>
                <a:xfrm>
                  <a:off x="11130145" y="3927666"/>
                  <a:ext cx="1096967" cy="369332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Π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𝑈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24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492B43A-EA62-8FA3-19CE-5B41B9AA61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30145" y="3927666"/>
                  <a:ext cx="1096967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0AC9365-372D-964A-CF41-0C32BD7BCD60}"/>
                    </a:ext>
                  </a:extLst>
                </p:cNvPr>
                <p:cNvSpPr/>
                <p:nvPr/>
              </p:nvSpPr>
              <p:spPr>
                <a:xfrm>
                  <a:off x="6957844" y="1952999"/>
                  <a:ext cx="1374543" cy="509178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0AC9365-372D-964A-CF41-0C32BD7BCD6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7844" y="1952999"/>
                  <a:ext cx="1374543" cy="50917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C00AA48A-888E-7C33-1F67-DE7EFF7D897D}"/>
                    </a:ext>
                  </a:extLst>
                </p:cNvPr>
                <p:cNvSpPr txBox="1"/>
                <p:nvPr/>
              </p:nvSpPr>
              <p:spPr>
                <a:xfrm>
                  <a:off x="8493739" y="4214967"/>
                  <a:ext cx="417807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</mc:Choice>
          <mc:Fallback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C00AA48A-888E-7C33-1F67-DE7EFF7D89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93739" y="4214967"/>
                  <a:ext cx="417807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13158" r="-15789" b="-60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5290558-42EE-8214-3347-819FC1583B42}"/>
                </a:ext>
              </a:extLst>
            </p:cNvPr>
            <p:cNvCxnSpPr>
              <a:cxnSpLocks/>
            </p:cNvCxnSpPr>
            <p:nvPr/>
          </p:nvCxnSpPr>
          <p:spPr>
            <a:xfrm>
              <a:off x="8702643" y="4052236"/>
              <a:ext cx="0" cy="162731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33E857-9E5A-302E-786D-A872D3C7C0A6}"/>
                  </a:ext>
                </a:extLst>
              </p:cNvPr>
              <p:cNvSpPr txBox="1"/>
              <p:nvPr/>
            </p:nvSpPr>
            <p:spPr>
              <a:xfrm>
                <a:off x="7095280" y="1382513"/>
                <a:ext cx="5096720" cy="2498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Just take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𝝓</m:t>
                    </m:r>
                    <m:d>
                      <m:dPr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≝</m:t>
                    </m:r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𝕀</m:t>
                    </m:r>
                    <m:d>
                      <m:dPr>
                        <m:begChr m:val="["/>
                        <m:endChr m:val="]"/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3200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𝒛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!</a:t>
                </a:r>
              </a:p>
              <a:p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(with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𝝉</m:t>
                    </m:r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≝</m:t>
                    </m:r>
                    <m:r>
                      <a:rPr lang="en-US" sz="3200" b="1" i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𝚲</m:t>
                    </m:r>
                    <m:rad>
                      <m:radPr>
                        <m:degHide m:val="on"/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</m:rad>
                  </m:oMath>
                </a14:m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)</a:t>
                </a:r>
              </a:p>
              <a:p>
                <a:endParaRPr lang="en-US" sz="500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marL="460375"/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related to </a:t>
                </a:r>
                <a:r>
                  <a:rPr lang="en-US" sz="2800" b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“sliced inverse regression” </a:t>
                </a:r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from nonparametric statistics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33E857-9E5A-302E-786D-A872D3C7C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5280" y="1382513"/>
                <a:ext cx="5096720" cy="2498376"/>
              </a:xfrm>
              <a:prstGeom prst="rect">
                <a:avLst/>
              </a:prstGeom>
              <a:blipFill>
                <a:blip r:embed="rId6"/>
                <a:stretch>
                  <a:fillRect l="-3226" t="-3535" r="-248"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C8B78B9-AB20-FF61-B7B3-6DFD29F60F9A}"/>
              </a:ext>
            </a:extLst>
          </p:cNvPr>
          <p:cNvCxnSpPr>
            <a:cxnSpLocks/>
          </p:cNvCxnSpPr>
          <p:nvPr/>
        </p:nvCxnSpPr>
        <p:spPr>
          <a:xfrm>
            <a:off x="2749189" y="5425073"/>
            <a:ext cx="0" cy="904516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3B96DE5-43FD-7CC4-E010-B1B5FCEF022F}"/>
              </a:ext>
            </a:extLst>
          </p:cNvPr>
          <p:cNvCxnSpPr>
            <a:cxnSpLocks/>
          </p:cNvCxnSpPr>
          <p:nvPr/>
        </p:nvCxnSpPr>
        <p:spPr>
          <a:xfrm>
            <a:off x="2749189" y="5425073"/>
            <a:ext cx="1982303" cy="0"/>
          </a:xfrm>
          <a:prstGeom prst="line">
            <a:avLst/>
          </a:prstGeom>
          <a:ln w="508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6" name="Table 25">
                <a:extLst>
                  <a:ext uri="{FF2B5EF4-FFF2-40B4-BE49-F238E27FC236}">
                    <a16:creationId xmlns:a16="http://schemas.microsoft.com/office/drawing/2014/main" id="{2E5A6865-61D5-E97A-3B4F-BF7720D7FFB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7330776"/>
                  </p:ext>
                </p:extLst>
              </p:nvPr>
            </p:nvGraphicFramePr>
            <p:xfrm>
              <a:off x="1250177" y="4421930"/>
              <a:ext cx="8116952" cy="72694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7894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6419058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𝜙</m:t>
                                      </m:r>
                                    </m:sub>
                                  </m:s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kumimoji="0" lang="en-US" sz="2800" b="0" i="0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Π</m:t>
                                      </m:r>
                                    </m:e>
                                    <m:sub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𝑈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  </m:t>
                              </m:r>
                            </m:oMath>
                          </a14:m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28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b="1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≥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800" b="1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a:rPr lang="en-US" sz="280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  <m:d>
                                          <m:dPr>
                                            <m:ctrlPr>
                                              <a:rPr lang="en-US" sz="280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</m:e>
                                    </m:d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⋅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𝕀</m:t>
                                    </m:r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sz="28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begChr m:val="‖"/>
                                                <m:endChr m:val="‖"/>
                                                <m:ctrlPr>
                                                  <a:rPr lang="en-US" sz="2800" b="0" i="1" smtClean="0">
                                                    <a:solidFill>
                                                      <a:schemeClr val="accent1">
                                                        <a:lumMod val="40000"/>
                                                        <a:lumOff val="60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800" b="0" i="1" smtClean="0">
                                                        <a:solidFill>
                                                          <a:schemeClr val="accent1">
                                                            <a:lumMod val="40000"/>
                                                            <a:lumOff val="60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en-US" sz="2800" b="0" i="0" smtClean="0">
                                                        <a:solidFill>
                                                          <a:schemeClr val="accent1">
                                                            <a:lumMod val="40000"/>
                                                            <a:lumOff val="60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Π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800" b="0" i="1" smtClean="0">
                                                        <a:solidFill>
                                                          <a:schemeClr val="accent1">
                                                            <a:lumMod val="40000"/>
                                                            <a:lumOff val="60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𝑈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2800" b="0" i="1" smtClean="0">
                                                    <a:solidFill>
                                                      <a:schemeClr val="accent1">
                                                        <a:lumMod val="40000"/>
                                                        <a:lumOff val="60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≥2</m:t>
                                        </m:r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6" name="Table 25">
                <a:extLst>
                  <a:ext uri="{FF2B5EF4-FFF2-40B4-BE49-F238E27FC236}">
                    <a16:creationId xmlns:a16="http://schemas.microsoft.com/office/drawing/2014/main" id="{2E5A6865-61D5-E97A-3B4F-BF7720D7FFB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7330776"/>
                  </p:ext>
                </p:extLst>
              </p:nvPr>
            </p:nvGraphicFramePr>
            <p:xfrm>
              <a:off x="1250177" y="4421930"/>
              <a:ext cx="8116952" cy="72694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7894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6419058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7269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r="-377612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6482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409786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68570-71DC-9C60-667D-975540479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DIFFERENT FILTER FUNCTION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F39E4CB-4237-3CAF-6CB2-6FF3D77088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9697" y="1382513"/>
                <a:ext cx="6558002" cy="2371227"/>
              </a:xfrm>
              <a:prstGeom prst="roundRect">
                <a:avLst>
                  <a:gd name="adj" fmla="val 21209"/>
                </a:avLst>
              </a:prstGeom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91440" rIns="91440" bIns="9144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Suppose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 satisfied:</a:t>
                </a:r>
              </a:p>
              <a:p>
                <a:pPr marL="635000" lvl="1" indent="-463550">
                  <a:buFont typeface="+mj-lt"/>
                  <a:buAutoNum type="arabicPeriod"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dirty="0"/>
                  <a:t> for all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635000" lvl="1" indent="-463550">
                  <a:buFont typeface="+mj-lt"/>
                  <a:buAutoNum type="arabicPeriod"/>
                </a:pP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 not identically zero. </a:t>
                </a:r>
              </a:p>
              <a:p>
                <a:pPr marL="635000" lvl="1" indent="-463550">
                  <a:buFont typeface="+mj-lt"/>
                  <a:buAutoNum type="arabicPeriod"/>
                </a:pP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 only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sub>
                            </m:sSub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≥2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F39E4CB-4237-3CAF-6CB2-6FF3D7708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97" y="1382513"/>
                <a:ext cx="6558002" cy="2371227"/>
              </a:xfrm>
              <a:prstGeom prst="roundRect">
                <a:avLst>
                  <a:gd name="adj" fmla="val 21209"/>
                </a:avLst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1C420262-9559-B03A-5098-7F4A19A52514}"/>
              </a:ext>
            </a:extLst>
          </p:cNvPr>
          <p:cNvGrpSpPr/>
          <p:nvPr/>
        </p:nvGrpSpPr>
        <p:grpSpPr>
          <a:xfrm>
            <a:off x="239696" y="3911292"/>
            <a:ext cx="5866119" cy="2929348"/>
            <a:chOff x="6957844" y="1952999"/>
            <a:chExt cx="5269268" cy="26313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702E199-E7D3-6453-49C6-1F1269340B92}"/>
                </a:ext>
              </a:extLst>
            </p:cNvPr>
            <p:cNvCxnSpPr>
              <a:cxnSpLocks/>
            </p:cNvCxnSpPr>
            <p:nvPr/>
          </p:nvCxnSpPr>
          <p:spPr>
            <a:xfrm>
              <a:off x="7645116" y="2444394"/>
              <a:ext cx="0" cy="1845935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5995C7A-6340-380C-14FF-1585CED7BE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24719" y="4125245"/>
              <a:ext cx="3567901" cy="0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D4A927E-6194-A60F-349D-B565947F20FB}"/>
                </a:ext>
              </a:extLst>
            </p:cNvPr>
            <p:cNvCxnSpPr>
              <a:cxnSpLocks/>
            </p:cNvCxnSpPr>
            <p:nvPr/>
          </p:nvCxnSpPr>
          <p:spPr>
            <a:xfrm>
              <a:off x="7632870" y="4125245"/>
              <a:ext cx="1543787" cy="0"/>
            </a:xfrm>
            <a:prstGeom prst="line">
              <a:avLst/>
            </a:prstGeom>
            <a:ln w="508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492B43A-EA62-8FA3-19CE-5B41B9AA614E}"/>
                    </a:ext>
                  </a:extLst>
                </p:cNvPr>
                <p:cNvSpPr txBox="1"/>
                <p:nvPr/>
              </p:nvSpPr>
              <p:spPr>
                <a:xfrm>
                  <a:off x="11130145" y="3927666"/>
                  <a:ext cx="1096967" cy="369332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Π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𝑈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24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492B43A-EA62-8FA3-19CE-5B41B9AA61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30145" y="3927666"/>
                  <a:ext cx="1096967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0AC9365-372D-964A-CF41-0C32BD7BCD60}"/>
                    </a:ext>
                  </a:extLst>
                </p:cNvPr>
                <p:cNvSpPr/>
                <p:nvPr/>
              </p:nvSpPr>
              <p:spPr>
                <a:xfrm>
                  <a:off x="6957844" y="1952999"/>
                  <a:ext cx="1374543" cy="509178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0AC9365-372D-964A-CF41-0C32BD7BCD6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7844" y="1952999"/>
                  <a:ext cx="1374543" cy="50917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C00AA48A-888E-7C33-1F67-DE7EFF7D897D}"/>
                    </a:ext>
                  </a:extLst>
                </p:cNvPr>
                <p:cNvSpPr txBox="1"/>
                <p:nvPr/>
              </p:nvSpPr>
              <p:spPr>
                <a:xfrm>
                  <a:off x="8493739" y="4214967"/>
                  <a:ext cx="417807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</mc:Choice>
          <mc:Fallback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C00AA48A-888E-7C33-1F67-DE7EFF7D89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93739" y="4214967"/>
                  <a:ext cx="417807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13158" r="-15789" b="-60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5290558-42EE-8214-3347-819FC1583B42}"/>
                </a:ext>
              </a:extLst>
            </p:cNvPr>
            <p:cNvCxnSpPr>
              <a:cxnSpLocks/>
            </p:cNvCxnSpPr>
            <p:nvPr/>
          </p:nvCxnSpPr>
          <p:spPr>
            <a:xfrm>
              <a:off x="8702643" y="4052236"/>
              <a:ext cx="0" cy="162731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33E857-9E5A-302E-786D-A872D3C7C0A6}"/>
                  </a:ext>
                </a:extLst>
              </p:cNvPr>
              <p:cNvSpPr txBox="1"/>
              <p:nvPr/>
            </p:nvSpPr>
            <p:spPr>
              <a:xfrm>
                <a:off x="7095280" y="1382513"/>
                <a:ext cx="5096720" cy="2498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Just take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𝝓</m:t>
                    </m:r>
                    <m:d>
                      <m:dPr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≝</m:t>
                    </m:r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𝕀</m:t>
                    </m:r>
                    <m:d>
                      <m:dPr>
                        <m:begChr m:val="["/>
                        <m:endChr m:val="]"/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3200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𝒛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!</a:t>
                </a:r>
              </a:p>
              <a:p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(with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𝝉</m:t>
                    </m:r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≝</m:t>
                    </m:r>
                    <m:r>
                      <a:rPr lang="en-US" sz="3200" b="1" i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𝚲</m:t>
                    </m:r>
                    <m:rad>
                      <m:radPr>
                        <m:degHide m:val="on"/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</m:rad>
                  </m:oMath>
                </a14:m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)</a:t>
                </a:r>
              </a:p>
              <a:p>
                <a:endParaRPr lang="en-US" sz="500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marL="460375"/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related to </a:t>
                </a:r>
                <a:r>
                  <a:rPr lang="en-US" sz="2800" b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“sliced inverse regression” </a:t>
                </a:r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from nonparametric statistics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33E857-9E5A-302E-786D-A872D3C7C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5280" y="1382513"/>
                <a:ext cx="5096720" cy="2498376"/>
              </a:xfrm>
              <a:prstGeom prst="rect">
                <a:avLst/>
              </a:prstGeom>
              <a:blipFill>
                <a:blip r:embed="rId6"/>
                <a:stretch>
                  <a:fillRect l="-3226" t="-3535" r="-248"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C8B78B9-AB20-FF61-B7B3-6DFD29F60F9A}"/>
              </a:ext>
            </a:extLst>
          </p:cNvPr>
          <p:cNvCxnSpPr>
            <a:cxnSpLocks/>
          </p:cNvCxnSpPr>
          <p:nvPr/>
        </p:nvCxnSpPr>
        <p:spPr>
          <a:xfrm>
            <a:off x="2749189" y="5425073"/>
            <a:ext cx="0" cy="904516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3B96DE5-43FD-7CC4-E010-B1B5FCEF022F}"/>
              </a:ext>
            </a:extLst>
          </p:cNvPr>
          <p:cNvCxnSpPr>
            <a:cxnSpLocks/>
          </p:cNvCxnSpPr>
          <p:nvPr/>
        </p:nvCxnSpPr>
        <p:spPr>
          <a:xfrm>
            <a:off x="2749189" y="5425073"/>
            <a:ext cx="1982303" cy="0"/>
          </a:xfrm>
          <a:prstGeom prst="line">
            <a:avLst/>
          </a:prstGeom>
          <a:ln w="508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6" name="Table 25">
                <a:extLst>
                  <a:ext uri="{FF2B5EF4-FFF2-40B4-BE49-F238E27FC236}">
                    <a16:creationId xmlns:a16="http://schemas.microsoft.com/office/drawing/2014/main" id="{2E5A6865-61D5-E97A-3B4F-BF7720D7FFB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94039775"/>
                  </p:ext>
                </p:extLst>
              </p:nvPr>
            </p:nvGraphicFramePr>
            <p:xfrm>
              <a:off x="1250177" y="4491380"/>
              <a:ext cx="8116952" cy="58477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7894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6419058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𝜙</m:t>
                                      </m:r>
                                    </m:sub>
                                  </m:s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kumimoji="0" lang="en-US" sz="2800" b="0" i="0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Π</m:t>
                                      </m:r>
                                    </m:e>
                                    <m:sub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𝑈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  </m:t>
                              </m:r>
                            </m:oMath>
                          </a14:m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28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b="1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≥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800" b="1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a:rPr lang="en-US" sz="280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𝕀</m:t>
                                    </m:r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d>
                                          <m:dPr>
                                            <m:begChr m:val="|"/>
                                            <m:endChr m:val="|"/>
                                            <m:ctrlPr>
                                              <a:rPr lang="en-US" sz="28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𝐹</m:t>
                                            </m:r>
                                            <m:d>
                                              <m:dPr>
                                                <m:ctrlPr>
                                                  <a:rPr lang="en-US" sz="2800" b="0" i="1" smtClean="0">
                                                    <a:solidFill>
                                                      <a:schemeClr val="accent1">
                                                        <a:lumMod val="40000"/>
                                                        <a:lumOff val="60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2800" b="0" i="1" smtClean="0">
                                                    <a:solidFill>
                                                      <a:schemeClr val="accent1">
                                                        <a:lumMod val="40000"/>
                                                        <a:lumOff val="60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e>
                                        </m:d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≥</m:t>
                                        </m:r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𝜏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6" name="Table 25">
                <a:extLst>
                  <a:ext uri="{FF2B5EF4-FFF2-40B4-BE49-F238E27FC236}">
                    <a16:creationId xmlns:a16="http://schemas.microsoft.com/office/drawing/2014/main" id="{2E5A6865-61D5-E97A-3B4F-BF7720D7FFB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94039775"/>
                  </p:ext>
                </p:extLst>
              </p:nvPr>
            </p:nvGraphicFramePr>
            <p:xfrm>
              <a:off x="1250177" y="4491380"/>
              <a:ext cx="8116952" cy="58477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7894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6419058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58477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r="-377612" b="-148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6482" b="-1489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137014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68570-71DC-9C60-667D-975540479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DIFFERENT FILTER FUNCTION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F39E4CB-4237-3CAF-6CB2-6FF3D77088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9697" y="1382513"/>
                <a:ext cx="6558002" cy="2371227"/>
              </a:xfrm>
              <a:prstGeom prst="roundRect">
                <a:avLst>
                  <a:gd name="adj" fmla="val 21209"/>
                </a:avLst>
              </a:prstGeom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91440" rIns="91440" bIns="9144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Suppose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 satisfied:</a:t>
                </a:r>
              </a:p>
              <a:p>
                <a:pPr marL="635000" lvl="1" indent="-463550">
                  <a:buFont typeface="+mj-lt"/>
                  <a:buAutoNum type="arabicPeriod"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dirty="0"/>
                  <a:t> for all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635000" lvl="1" indent="-463550">
                  <a:buFont typeface="+mj-lt"/>
                  <a:buAutoNum type="arabicPeriod"/>
                </a:pP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 not identically zero. </a:t>
                </a:r>
              </a:p>
              <a:p>
                <a:pPr marL="635000" lvl="1" indent="-463550">
                  <a:buFont typeface="+mj-lt"/>
                  <a:buAutoNum type="arabicPeriod"/>
                </a:pP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 only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sub>
                            </m:sSub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≥2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F39E4CB-4237-3CAF-6CB2-6FF3D7708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97" y="1382513"/>
                <a:ext cx="6558002" cy="2371227"/>
              </a:xfrm>
              <a:prstGeom prst="roundRect">
                <a:avLst>
                  <a:gd name="adj" fmla="val 21209"/>
                </a:avLst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1C420262-9559-B03A-5098-7F4A19A52514}"/>
              </a:ext>
            </a:extLst>
          </p:cNvPr>
          <p:cNvGrpSpPr/>
          <p:nvPr/>
        </p:nvGrpSpPr>
        <p:grpSpPr>
          <a:xfrm>
            <a:off x="239696" y="3911292"/>
            <a:ext cx="5866119" cy="2929348"/>
            <a:chOff x="6957844" y="1952999"/>
            <a:chExt cx="5269268" cy="26313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702E199-E7D3-6453-49C6-1F1269340B92}"/>
                </a:ext>
              </a:extLst>
            </p:cNvPr>
            <p:cNvCxnSpPr>
              <a:cxnSpLocks/>
            </p:cNvCxnSpPr>
            <p:nvPr/>
          </p:nvCxnSpPr>
          <p:spPr>
            <a:xfrm>
              <a:off x="7645116" y="2444394"/>
              <a:ext cx="0" cy="1845935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5995C7A-6340-380C-14FF-1585CED7BE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24719" y="4125245"/>
              <a:ext cx="3567901" cy="0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D4A927E-6194-A60F-349D-B565947F20FB}"/>
                </a:ext>
              </a:extLst>
            </p:cNvPr>
            <p:cNvCxnSpPr>
              <a:cxnSpLocks/>
            </p:cNvCxnSpPr>
            <p:nvPr/>
          </p:nvCxnSpPr>
          <p:spPr>
            <a:xfrm>
              <a:off x="7632870" y="4125245"/>
              <a:ext cx="1543787" cy="0"/>
            </a:xfrm>
            <a:prstGeom prst="line">
              <a:avLst/>
            </a:prstGeom>
            <a:ln w="508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492B43A-EA62-8FA3-19CE-5B41B9AA614E}"/>
                    </a:ext>
                  </a:extLst>
                </p:cNvPr>
                <p:cNvSpPr txBox="1"/>
                <p:nvPr/>
              </p:nvSpPr>
              <p:spPr>
                <a:xfrm>
                  <a:off x="11130145" y="3927666"/>
                  <a:ext cx="1096967" cy="369332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Π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𝑈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24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492B43A-EA62-8FA3-19CE-5B41B9AA61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30145" y="3927666"/>
                  <a:ext cx="1096967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0AC9365-372D-964A-CF41-0C32BD7BCD60}"/>
                    </a:ext>
                  </a:extLst>
                </p:cNvPr>
                <p:cNvSpPr/>
                <p:nvPr/>
              </p:nvSpPr>
              <p:spPr>
                <a:xfrm>
                  <a:off x="6957844" y="1952999"/>
                  <a:ext cx="1374543" cy="509178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0AC9365-372D-964A-CF41-0C32BD7BCD6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7844" y="1952999"/>
                  <a:ext cx="1374543" cy="50917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C00AA48A-888E-7C33-1F67-DE7EFF7D897D}"/>
                    </a:ext>
                  </a:extLst>
                </p:cNvPr>
                <p:cNvSpPr txBox="1"/>
                <p:nvPr/>
              </p:nvSpPr>
              <p:spPr>
                <a:xfrm>
                  <a:off x="8493739" y="4214967"/>
                  <a:ext cx="417807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</mc:Choice>
          <mc:Fallback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C00AA48A-888E-7C33-1F67-DE7EFF7D89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93739" y="4214967"/>
                  <a:ext cx="417807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13158" r="-15789" b="-60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5290558-42EE-8214-3347-819FC1583B42}"/>
                </a:ext>
              </a:extLst>
            </p:cNvPr>
            <p:cNvCxnSpPr>
              <a:cxnSpLocks/>
            </p:cNvCxnSpPr>
            <p:nvPr/>
          </p:nvCxnSpPr>
          <p:spPr>
            <a:xfrm>
              <a:off x="8702643" y="4052236"/>
              <a:ext cx="0" cy="162731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33E857-9E5A-302E-786D-A872D3C7C0A6}"/>
                  </a:ext>
                </a:extLst>
              </p:cNvPr>
              <p:cNvSpPr txBox="1"/>
              <p:nvPr/>
            </p:nvSpPr>
            <p:spPr>
              <a:xfrm>
                <a:off x="7095280" y="1382513"/>
                <a:ext cx="5096720" cy="2498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Just take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𝝓</m:t>
                    </m:r>
                    <m:d>
                      <m:dPr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≝</m:t>
                    </m:r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𝕀</m:t>
                    </m:r>
                    <m:d>
                      <m:dPr>
                        <m:begChr m:val="["/>
                        <m:endChr m:val="]"/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3200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𝒛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!</a:t>
                </a:r>
              </a:p>
              <a:p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(with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𝝉</m:t>
                    </m:r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≝</m:t>
                    </m:r>
                    <m:r>
                      <a:rPr lang="en-US" sz="3200" b="1" i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𝚲</m:t>
                    </m:r>
                    <m:rad>
                      <m:radPr>
                        <m:degHide m:val="on"/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</m:rad>
                  </m:oMath>
                </a14:m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)</a:t>
                </a:r>
              </a:p>
              <a:p>
                <a:endParaRPr lang="en-US" sz="500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marL="460375"/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related to </a:t>
                </a:r>
                <a:r>
                  <a:rPr lang="en-US" sz="2800" b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“sliced inverse regression” </a:t>
                </a:r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from nonparametric statistics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33E857-9E5A-302E-786D-A872D3C7C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5280" y="1382513"/>
                <a:ext cx="5096720" cy="2498376"/>
              </a:xfrm>
              <a:prstGeom prst="rect">
                <a:avLst/>
              </a:prstGeom>
              <a:blipFill>
                <a:blip r:embed="rId6"/>
                <a:stretch>
                  <a:fillRect l="-3226" t="-3535" r="-248"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C8B78B9-AB20-FF61-B7B3-6DFD29F60F9A}"/>
              </a:ext>
            </a:extLst>
          </p:cNvPr>
          <p:cNvCxnSpPr>
            <a:cxnSpLocks/>
          </p:cNvCxnSpPr>
          <p:nvPr/>
        </p:nvCxnSpPr>
        <p:spPr>
          <a:xfrm>
            <a:off x="2749189" y="5425073"/>
            <a:ext cx="0" cy="904516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3B96DE5-43FD-7CC4-E010-B1B5FCEF022F}"/>
              </a:ext>
            </a:extLst>
          </p:cNvPr>
          <p:cNvCxnSpPr>
            <a:cxnSpLocks/>
          </p:cNvCxnSpPr>
          <p:nvPr/>
        </p:nvCxnSpPr>
        <p:spPr>
          <a:xfrm>
            <a:off x="2749189" y="5425073"/>
            <a:ext cx="1982303" cy="0"/>
          </a:xfrm>
          <a:prstGeom prst="line">
            <a:avLst/>
          </a:prstGeom>
          <a:ln w="508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6" name="Table 25">
                <a:extLst>
                  <a:ext uri="{FF2B5EF4-FFF2-40B4-BE49-F238E27FC236}">
                    <a16:creationId xmlns:a16="http://schemas.microsoft.com/office/drawing/2014/main" id="{2E5A6865-61D5-E97A-3B4F-BF7720D7FFB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90085457"/>
                  </p:ext>
                </p:extLst>
              </p:nvPr>
            </p:nvGraphicFramePr>
            <p:xfrm>
              <a:off x="1250177" y="4491380"/>
              <a:ext cx="8116952" cy="58477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7894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6419058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𝜙</m:t>
                                      </m:r>
                                    </m:sub>
                                  </m:s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kumimoji="0" lang="en-US" sz="2800" b="0" i="0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Π</m:t>
                                      </m:r>
                                    </m:e>
                                    <m:sub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𝑈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  </m:t>
                              </m:r>
                            </m:oMath>
                          </a14:m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28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b="1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≥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800" b="1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a:rPr kumimoji="0" lang="en-US" sz="2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ℙ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kumimoji="0" lang="en-US" sz="2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2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  <m:t>𝐹</m:t>
                                        </m:r>
                                        <m:d>
                                          <m:dPr>
                                            <m:ctrlPr>
                                              <a:rPr kumimoji="0" lang="en-US" sz="2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kumimoji="0" lang="en-US" sz="2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</m:e>
                                    </m:d>
                                    <m: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≥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𝜏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6" name="Table 25">
                <a:extLst>
                  <a:ext uri="{FF2B5EF4-FFF2-40B4-BE49-F238E27FC236}">
                    <a16:creationId xmlns:a16="http://schemas.microsoft.com/office/drawing/2014/main" id="{2E5A6865-61D5-E97A-3B4F-BF7720D7FFB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90085457"/>
                  </p:ext>
                </p:extLst>
              </p:nvPr>
            </p:nvGraphicFramePr>
            <p:xfrm>
              <a:off x="1250177" y="4491380"/>
              <a:ext cx="8116952" cy="58477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7894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6419058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58477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r="-377612" b="-148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6482" b="-1489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45A0A424-F983-C5F6-A824-D29AB4716E52}"/>
              </a:ext>
            </a:extLst>
          </p:cNvPr>
          <p:cNvGrpSpPr/>
          <p:nvPr/>
        </p:nvGrpSpPr>
        <p:grpSpPr>
          <a:xfrm>
            <a:off x="7447724" y="3911292"/>
            <a:ext cx="3984822" cy="2764316"/>
            <a:chOff x="7658248" y="3911292"/>
            <a:chExt cx="3984822" cy="276431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3706A04-6A3E-6A2F-773B-1AB6C6241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 bright="6000" contrast="21000"/>
            </a:blip>
            <a:stretch>
              <a:fillRect/>
            </a:stretch>
          </p:blipFill>
          <p:spPr>
            <a:xfrm>
              <a:off x="7658248" y="3911292"/>
              <a:ext cx="3984822" cy="2764316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64E72E8-2969-497F-E4D6-C339BF3FC31F}"/>
                </a:ext>
              </a:extLst>
            </p:cNvPr>
            <p:cNvSpPr/>
            <p:nvPr/>
          </p:nvSpPr>
          <p:spPr>
            <a:xfrm>
              <a:off x="9517142" y="5159933"/>
              <a:ext cx="267034" cy="267034"/>
            </a:xfrm>
            <a:prstGeom prst="ellipse">
              <a:avLst/>
            </a:prstGeom>
            <a:noFill/>
            <a:ln w="31750"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CEE1D97-7A47-4D64-5F94-A843A193390D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flipH="1" flipV="1">
              <a:off x="9535927" y="4593568"/>
              <a:ext cx="114732" cy="566365"/>
            </a:xfrm>
            <a:prstGeom prst="line">
              <a:avLst/>
            </a:prstGeom>
            <a:ln w="25400"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FB551E2-BB8C-10C3-9716-5E2DF663F668}"/>
                    </a:ext>
                  </a:extLst>
                </p:cNvPr>
                <p:cNvSpPr txBox="1"/>
                <p:nvPr/>
              </p:nvSpPr>
              <p:spPr>
                <a:xfrm>
                  <a:off x="8525652" y="4184945"/>
                  <a:ext cx="2020550" cy="408623"/>
                </a:xfrm>
                <a:prstGeom prst="roundRect">
                  <a:avLst/>
                </a:prstGeom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: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Π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𝑈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&lt;2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FB551E2-BB8C-10C3-9716-5E2DF663F6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25652" y="4184945"/>
                  <a:ext cx="2020550" cy="408623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6949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68570-71DC-9C60-667D-975540479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DIFFERENT FILTER FUNCTION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F39E4CB-4237-3CAF-6CB2-6FF3D77088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9697" y="1382513"/>
                <a:ext cx="6558002" cy="2371227"/>
              </a:xfrm>
              <a:prstGeom prst="roundRect">
                <a:avLst>
                  <a:gd name="adj" fmla="val 21209"/>
                </a:avLst>
              </a:prstGeom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91440" rIns="91440" bIns="9144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Suppose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 satisfied:</a:t>
                </a:r>
              </a:p>
              <a:p>
                <a:pPr marL="635000" lvl="1" indent="-463550">
                  <a:buFont typeface="+mj-lt"/>
                  <a:buAutoNum type="arabicPeriod"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dirty="0"/>
                  <a:t> for all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635000" lvl="1" indent="-463550">
                  <a:buFont typeface="+mj-lt"/>
                  <a:buAutoNum type="arabicPeriod"/>
                </a:pP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 not identically zero. </a:t>
                </a:r>
              </a:p>
              <a:p>
                <a:pPr marL="635000" lvl="1" indent="-463550">
                  <a:buFont typeface="+mj-lt"/>
                  <a:buAutoNum type="arabicPeriod"/>
                </a:pP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 only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sub>
                            </m:sSub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≥2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F39E4CB-4237-3CAF-6CB2-6FF3D7708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97" y="1382513"/>
                <a:ext cx="6558002" cy="2371227"/>
              </a:xfrm>
              <a:prstGeom prst="roundRect">
                <a:avLst>
                  <a:gd name="adj" fmla="val 21209"/>
                </a:avLst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1C420262-9559-B03A-5098-7F4A19A52514}"/>
              </a:ext>
            </a:extLst>
          </p:cNvPr>
          <p:cNvGrpSpPr/>
          <p:nvPr/>
        </p:nvGrpSpPr>
        <p:grpSpPr>
          <a:xfrm>
            <a:off x="239696" y="3911292"/>
            <a:ext cx="5866119" cy="2929348"/>
            <a:chOff x="6957844" y="1952999"/>
            <a:chExt cx="5269268" cy="26313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702E199-E7D3-6453-49C6-1F1269340B92}"/>
                </a:ext>
              </a:extLst>
            </p:cNvPr>
            <p:cNvCxnSpPr>
              <a:cxnSpLocks/>
            </p:cNvCxnSpPr>
            <p:nvPr/>
          </p:nvCxnSpPr>
          <p:spPr>
            <a:xfrm>
              <a:off x="7645116" y="2444394"/>
              <a:ext cx="0" cy="1845935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5995C7A-6340-380C-14FF-1585CED7BE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24719" y="4125245"/>
              <a:ext cx="3567901" cy="0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D4A927E-6194-A60F-349D-B565947F20FB}"/>
                </a:ext>
              </a:extLst>
            </p:cNvPr>
            <p:cNvCxnSpPr>
              <a:cxnSpLocks/>
            </p:cNvCxnSpPr>
            <p:nvPr/>
          </p:nvCxnSpPr>
          <p:spPr>
            <a:xfrm>
              <a:off x="7632870" y="4125245"/>
              <a:ext cx="1543787" cy="0"/>
            </a:xfrm>
            <a:prstGeom prst="line">
              <a:avLst/>
            </a:prstGeom>
            <a:ln w="508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492B43A-EA62-8FA3-19CE-5B41B9AA614E}"/>
                    </a:ext>
                  </a:extLst>
                </p:cNvPr>
                <p:cNvSpPr txBox="1"/>
                <p:nvPr/>
              </p:nvSpPr>
              <p:spPr>
                <a:xfrm>
                  <a:off x="11130145" y="3927666"/>
                  <a:ext cx="1096967" cy="369332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Π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𝑈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24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492B43A-EA62-8FA3-19CE-5B41B9AA61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30145" y="3927666"/>
                  <a:ext cx="1096967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0AC9365-372D-964A-CF41-0C32BD7BCD60}"/>
                    </a:ext>
                  </a:extLst>
                </p:cNvPr>
                <p:cNvSpPr/>
                <p:nvPr/>
              </p:nvSpPr>
              <p:spPr>
                <a:xfrm>
                  <a:off x="6957844" y="1952999"/>
                  <a:ext cx="1374543" cy="509178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0AC9365-372D-964A-CF41-0C32BD7BCD6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7844" y="1952999"/>
                  <a:ext cx="1374543" cy="50917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C00AA48A-888E-7C33-1F67-DE7EFF7D897D}"/>
                    </a:ext>
                  </a:extLst>
                </p:cNvPr>
                <p:cNvSpPr txBox="1"/>
                <p:nvPr/>
              </p:nvSpPr>
              <p:spPr>
                <a:xfrm>
                  <a:off x="8493739" y="4214967"/>
                  <a:ext cx="417807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</mc:Choice>
          <mc:Fallback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C00AA48A-888E-7C33-1F67-DE7EFF7D89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93739" y="4214967"/>
                  <a:ext cx="417807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13158" r="-15789" b="-60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5290558-42EE-8214-3347-819FC1583B42}"/>
                </a:ext>
              </a:extLst>
            </p:cNvPr>
            <p:cNvCxnSpPr>
              <a:cxnSpLocks/>
            </p:cNvCxnSpPr>
            <p:nvPr/>
          </p:nvCxnSpPr>
          <p:spPr>
            <a:xfrm>
              <a:off x="8702643" y="4052236"/>
              <a:ext cx="0" cy="162731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33E857-9E5A-302E-786D-A872D3C7C0A6}"/>
                  </a:ext>
                </a:extLst>
              </p:cNvPr>
              <p:cNvSpPr txBox="1"/>
              <p:nvPr/>
            </p:nvSpPr>
            <p:spPr>
              <a:xfrm>
                <a:off x="7095280" y="1382513"/>
                <a:ext cx="5096720" cy="2498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Just take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𝝓</m:t>
                    </m:r>
                    <m:d>
                      <m:dPr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≝</m:t>
                    </m:r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𝕀</m:t>
                    </m:r>
                    <m:d>
                      <m:dPr>
                        <m:begChr m:val="["/>
                        <m:endChr m:val="]"/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3200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𝒛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!</a:t>
                </a:r>
              </a:p>
              <a:p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(with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𝝉</m:t>
                    </m:r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≝</m:t>
                    </m:r>
                    <m:r>
                      <a:rPr lang="en-US" sz="3200" b="1" i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𝚲</m:t>
                    </m:r>
                    <m:rad>
                      <m:radPr>
                        <m:degHide m:val="on"/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</m:rad>
                  </m:oMath>
                </a14:m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)</a:t>
                </a:r>
              </a:p>
              <a:p>
                <a:endParaRPr lang="en-US" sz="500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marL="460375"/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related to </a:t>
                </a:r>
                <a:r>
                  <a:rPr lang="en-US" sz="2800" b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“sliced inverse regression” </a:t>
                </a:r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from nonparametric statistics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33E857-9E5A-302E-786D-A872D3C7C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5280" y="1382513"/>
                <a:ext cx="5096720" cy="2498376"/>
              </a:xfrm>
              <a:prstGeom prst="rect">
                <a:avLst/>
              </a:prstGeom>
              <a:blipFill>
                <a:blip r:embed="rId6"/>
                <a:stretch>
                  <a:fillRect l="-3226" t="-3535" r="-248"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C8B78B9-AB20-FF61-B7B3-6DFD29F60F9A}"/>
              </a:ext>
            </a:extLst>
          </p:cNvPr>
          <p:cNvCxnSpPr>
            <a:cxnSpLocks/>
          </p:cNvCxnSpPr>
          <p:nvPr/>
        </p:nvCxnSpPr>
        <p:spPr>
          <a:xfrm>
            <a:off x="2749189" y="5425073"/>
            <a:ext cx="0" cy="904516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3B96DE5-43FD-7CC4-E010-B1B5FCEF022F}"/>
              </a:ext>
            </a:extLst>
          </p:cNvPr>
          <p:cNvCxnSpPr>
            <a:cxnSpLocks/>
          </p:cNvCxnSpPr>
          <p:nvPr/>
        </p:nvCxnSpPr>
        <p:spPr>
          <a:xfrm>
            <a:off x="2749189" y="5425073"/>
            <a:ext cx="1982303" cy="0"/>
          </a:xfrm>
          <a:prstGeom prst="line">
            <a:avLst/>
          </a:prstGeom>
          <a:ln w="508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6" name="Table 25">
                <a:extLst>
                  <a:ext uri="{FF2B5EF4-FFF2-40B4-BE49-F238E27FC236}">
                    <a16:creationId xmlns:a16="http://schemas.microsoft.com/office/drawing/2014/main" id="{2E5A6865-61D5-E97A-3B4F-BF7720D7FFB9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250177" y="4491380"/>
              <a:ext cx="8116952" cy="58477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7894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6419058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𝜙</m:t>
                                      </m:r>
                                    </m:sub>
                                  </m:s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kumimoji="0" lang="en-US" sz="2800" b="0" i="0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Π</m:t>
                                      </m:r>
                                    </m:e>
                                    <m:sub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𝑈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  </m:t>
                              </m:r>
                            </m:oMath>
                          </a14:m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28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b="1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≥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800" b="1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a:rPr kumimoji="0" lang="en-US" sz="2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ℙ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kumimoji="0" lang="en-US" sz="2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2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  <m:t>𝐹</m:t>
                                        </m:r>
                                        <m:d>
                                          <m:dPr>
                                            <m:ctrlPr>
                                              <a:rPr kumimoji="0" lang="en-US" sz="2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kumimoji="0" lang="en-US" sz="2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</m:e>
                                    </m:d>
                                    <m: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≥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𝜏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6" name="Table 25">
                <a:extLst>
                  <a:ext uri="{FF2B5EF4-FFF2-40B4-BE49-F238E27FC236}">
                    <a16:creationId xmlns:a16="http://schemas.microsoft.com/office/drawing/2014/main" id="{2E5A6865-61D5-E97A-3B4F-BF7720D7FFB9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250177" y="4491380"/>
              <a:ext cx="8116952" cy="58477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7894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6419058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58477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r="-377612" b="-148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6482" b="-1489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4BD4A876-D85E-82B7-BCE7-952F37C5FE79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7030A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447723" y="3911292"/>
            <a:ext cx="3984822" cy="2764316"/>
          </a:xfrm>
          <a:prstGeom prst="rect">
            <a:avLst/>
          </a:prstGeom>
          <a:ln w="57150">
            <a:noFill/>
          </a:ln>
          <a:effectLst/>
        </p:spPr>
      </p:pic>
      <p:sp>
        <p:nvSpPr>
          <p:cNvPr id="23" name="Freeform 22">
            <a:extLst>
              <a:ext uri="{FF2B5EF4-FFF2-40B4-BE49-F238E27FC236}">
                <a16:creationId xmlns:a16="http://schemas.microsoft.com/office/drawing/2014/main" id="{661E8E51-4894-3097-0CFF-91C65F822B8F}"/>
              </a:ext>
            </a:extLst>
          </p:cNvPr>
          <p:cNvSpPr/>
          <p:nvPr/>
        </p:nvSpPr>
        <p:spPr>
          <a:xfrm>
            <a:off x="8694974" y="4990616"/>
            <a:ext cx="991789" cy="1035913"/>
          </a:xfrm>
          <a:custGeom>
            <a:avLst/>
            <a:gdLst>
              <a:gd name="connsiteX0" fmla="*/ 355600 w 694267"/>
              <a:gd name="connsiteY0" fmla="*/ 0 h 1075266"/>
              <a:gd name="connsiteX1" fmla="*/ 262467 w 694267"/>
              <a:gd name="connsiteY1" fmla="*/ 67733 h 1075266"/>
              <a:gd name="connsiteX2" fmla="*/ 0 w 694267"/>
              <a:gd name="connsiteY2" fmla="*/ 1075266 h 1075266"/>
              <a:gd name="connsiteX3" fmla="*/ 668867 w 694267"/>
              <a:gd name="connsiteY3" fmla="*/ 651933 h 1075266"/>
              <a:gd name="connsiteX4" fmla="*/ 694267 w 694267"/>
              <a:gd name="connsiteY4" fmla="*/ 516466 h 1075266"/>
              <a:gd name="connsiteX5" fmla="*/ 660400 w 694267"/>
              <a:gd name="connsiteY5" fmla="*/ 127000 h 1075266"/>
              <a:gd name="connsiteX6" fmla="*/ 355600 w 694267"/>
              <a:gd name="connsiteY6" fmla="*/ 0 h 1075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4267" h="1075266">
                <a:moveTo>
                  <a:pt x="355600" y="0"/>
                </a:moveTo>
                <a:lnTo>
                  <a:pt x="262467" y="67733"/>
                </a:lnTo>
                <a:lnTo>
                  <a:pt x="0" y="1075266"/>
                </a:lnTo>
                <a:lnTo>
                  <a:pt x="668867" y="651933"/>
                </a:lnTo>
                <a:lnTo>
                  <a:pt x="694267" y="516466"/>
                </a:lnTo>
                <a:lnTo>
                  <a:pt x="660400" y="127000"/>
                </a:lnTo>
                <a:lnTo>
                  <a:pt x="355600" y="0"/>
                </a:lnTo>
                <a:close/>
              </a:path>
            </a:pathLst>
          </a:cu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7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68570-71DC-9C60-667D-975540479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DIFFERENT FILTER FUNCTION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F39E4CB-4237-3CAF-6CB2-6FF3D77088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9697" y="1615597"/>
                <a:ext cx="6558002" cy="712292"/>
              </a:xfrm>
              <a:prstGeom prst="roundRect">
                <a:avLst>
                  <a:gd name="adj" fmla="val 21209"/>
                </a:avLst>
              </a:prstGeom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91440" rIns="91440" bIns="9144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14350" indent="-514350">
                  <a:buFont typeface="+mj-lt"/>
                  <a:buAutoNum type="arabicPeriod" startAt="3"/>
                </a:pPr>
                <a:r>
                  <a:rPr lang="en-US" sz="2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28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800" dirty="0"/>
                  <a:t> only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sz="2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sub>
                            </m:sSub>
                            <m:r>
                              <a:rPr lang="en-US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≥2</m:t>
                    </m:r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800" dirty="0"/>
                  <a:t>.</a:t>
                </a:r>
              </a:p>
            </p:txBody>
          </p:sp>
        </mc:Choice>
        <mc:Fallback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F39E4CB-4237-3CAF-6CB2-6FF3D7708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97" y="1615597"/>
                <a:ext cx="6558002" cy="712292"/>
              </a:xfrm>
              <a:prstGeom prst="roundRect">
                <a:avLst>
                  <a:gd name="adj" fmla="val 21209"/>
                </a:avLst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33E857-9E5A-302E-786D-A872D3C7C0A6}"/>
                  </a:ext>
                </a:extLst>
              </p:cNvPr>
              <p:cNvSpPr txBox="1"/>
              <p:nvPr/>
            </p:nvSpPr>
            <p:spPr>
              <a:xfrm>
                <a:off x="7095280" y="1382513"/>
                <a:ext cx="5096720" cy="1205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Just take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𝝓</m:t>
                    </m:r>
                    <m:d>
                      <m:dPr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≝</m:t>
                    </m:r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𝕀</m:t>
                    </m:r>
                    <m:d>
                      <m:dPr>
                        <m:begChr m:val="["/>
                        <m:endChr m:val="]"/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3200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𝒛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!</a:t>
                </a:r>
              </a:p>
              <a:p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(with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𝝉</m:t>
                    </m:r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≝</m:t>
                    </m:r>
                    <m:r>
                      <a:rPr lang="en-US" sz="3200" b="1" i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𝚲</m:t>
                    </m:r>
                    <m:rad>
                      <m:radPr>
                        <m:degHide m:val="on"/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</m:rad>
                  </m:oMath>
                </a14:m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)</a:t>
                </a:r>
              </a:p>
              <a:p>
                <a:endParaRPr lang="en-US" sz="500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33E857-9E5A-302E-786D-A872D3C7C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5280" y="1382513"/>
                <a:ext cx="5096720" cy="1205715"/>
              </a:xfrm>
              <a:prstGeom prst="rect">
                <a:avLst/>
              </a:prstGeom>
              <a:blipFill>
                <a:blip r:embed="rId3"/>
                <a:stretch>
                  <a:fillRect l="-3226" t="-7216" r="-248" b="-123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ECC2CB93-3DB3-E763-A459-0DE7E99987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39697" y="2801126"/>
                <a:ext cx="10515600" cy="356494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, 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then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|&lt;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</m:rad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:</a:t>
                </a:r>
              </a:p>
              <a:p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endParaRPr lang="en-US" sz="40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marL="0" indent="0">
                  <a:buNone/>
                </a:pPr>
                <a:r>
                  <a:rPr lang="en-US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so Property 3 holds.</a:t>
                </a:r>
              </a:p>
            </p:txBody>
          </p:sp>
        </mc:Choice>
        <mc:Fallback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ECC2CB93-3DB3-E763-A459-0DE7E99987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9697" y="2801126"/>
                <a:ext cx="10515600" cy="3564949"/>
              </a:xfrm>
              <a:blipFill>
                <a:blip r:embed="rId4"/>
                <a:stretch>
                  <a:fillRect l="-1568" t="-24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7D0FE51-FAB2-67D4-39C6-0DB54479AAFF}"/>
                  </a:ext>
                </a:extLst>
              </p:cNvPr>
              <p:cNvSpPr txBox="1"/>
              <p:nvPr/>
            </p:nvSpPr>
            <p:spPr>
              <a:xfrm>
                <a:off x="2192109" y="3637759"/>
                <a:ext cx="6610775" cy="13374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Π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800" b="0" i="1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 Math" panose="02040503050406030204" pitchFamily="18" charset="0"/>
                </a:endParaRPr>
              </a:p>
              <a:p>
                <a:r>
                  <a:rPr lang="en-US" sz="2800" b="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			  </a:t>
                </a:r>
                <a:r>
                  <a:rPr lang="en-US" sz="2000" b="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≤</m:t>
                    </m:r>
                    <m:d>
                      <m:dPr>
                        <m:begChr m:val="|"/>
                        <m:endChr m:val="|"/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Λ</m:t>
                    </m:r>
                    <m:d>
                      <m:dPr>
                        <m:begChr m:val="‖"/>
                        <m:endChr m:val="‖"/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Π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𝑈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2800" b="0" i="1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 Math" panose="02040503050406030204" pitchFamily="18" charset="0"/>
                </a:endParaRPr>
              </a:p>
              <a:p>
                <a:r>
                  <a:rPr lang="en-US" sz="2800" b="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			  </a:t>
                </a:r>
                <a:r>
                  <a:rPr lang="en-US" sz="2000" b="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Λ</m:t>
                    </m:r>
                    <m:rad>
                      <m:radPr>
                        <m:degHide m:val="on"/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rad>
                  </m:oMath>
                </a14:m>
                <a:endParaRPr 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7D0FE51-FAB2-67D4-39C6-0DB54479AA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2109" y="3637759"/>
                <a:ext cx="6610775" cy="1337482"/>
              </a:xfrm>
              <a:prstGeom prst="rect">
                <a:avLst/>
              </a:prstGeom>
              <a:blipFill>
                <a:blip r:embed="rId5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990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68570-71DC-9C60-667D-975540479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DIFFERENT FILTER FUNCTION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F39E4CB-4237-3CAF-6CB2-6FF3D77088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9697" y="1615597"/>
                <a:ext cx="6558002" cy="712292"/>
              </a:xfrm>
              <a:prstGeom prst="roundRect">
                <a:avLst>
                  <a:gd name="adj" fmla="val 21209"/>
                </a:avLst>
              </a:prstGeom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91440" rIns="91440" bIns="9144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14350" indent="-514350">
                  <a:buFont typeface="+mj-lt"/>
                  <a:buAutoNum type="arabicPeriod" startAt="2"/>
                </a:pPr>
                <a:r>
                  <a:rPr lang="en-US" sz="2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2800" dirty="0"/>
                  <a:t> not identically zero.</a:t>
                </a:r>
              </a:p>
            </p:txBody>
          </p:sp>
        </mc:Choice>
        <mc:Fallback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F39E4CB-4237-3CAF-6CB2-6FF3D7708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97" y="1615597"/>
                <a:ext cx="6558002" cy="712292"/>
              </a:xfrm>
              <a:prstGeom prst="roundRect">
                <a:avLst>
                  <a:gd name="adj" fmla="val 21209"/>
                </a:avLst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33E857-9E5A-302E-786D-A872D3C7C0A6}"/>
                  </a:ext>
                </a:extLst>
              </p:cNvPr>
              <p:cNvSpPr txBox="1"/>
              <p:nvPr/>
            </p:nvSpPr>
            <p:spPr>
              <a:xfrm>
                <a:off x="7095280" y="1382513"/>
                <a:ext cx="5096720" cy="1205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Just take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𝝓</m:t>
                    </m:r>
                    <m:d>
                      <m:dPr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≝</m:t>
                    </m:r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𝕀</m:t>
                    </m:r>
                    <m:d>
                      <m:dPr>
                        <m:begChr m:val="["/>
                        <m:endChr m:val="]"/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3200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𝒛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!</a:t>
                </a:r>
              </a:p>
              <a:p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(with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𝝉</m:t>
                    </m:r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≝</m:t>
                    </m:r>
                    <m:r>
                      <a:rPr lang="en-US" sz="3200" b="1" i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𝚲</m:t>
                    </m:r>
                    <m:rad>
                      <m:radPr>
                        <m:degHide m:val="on"/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</m:rad>
                  </m:oMath>
                </a14:m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)</a:t>
                </a:r>
              </a:p>
              <a:p>
                <a:endParaRPr lang="en-US" sz="500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33E857-9E5A-302E-786D-A872D3C7C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5280" y="1382513"/>
                <a:ext cx="5096720" cy="1205715"/>
              </a:xfrm>
              <a:prstGeom prst="rect">
                <a:avLst/>
              </a:prstGeom>
              <a:blipFill>
                <a:blip r:embed="rId3"/>
                <a:stretch>
                  <a:fillRect l="-3226" t="-7216" r="-248" b="-123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243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68570-71DC-9C60-667D-975540479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DIFFERENT FILTER FUNCTION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F39E4CB-4237-3CAF-6CB2-6FF3D77088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9697" y="1615597"/>
                <a:ext cx="6558002" cy="734064"/>
              </a:xfrm>
              <a:prstGeom prst="roundRect">
                <a:avLst>
                  <a:gd name="adj" fmla="val 21209"/>
                </a:avLst>
              </a:prstGeom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91440" rIns="91440" bIns="91440" rtlCol="0" anchor="ctr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14350" indent="-514350">
                  <a:buFont typeface="+mj-lt"/>
                  <a:buAutoNum type="arabicPeriod" startAt="2"/>
                </a:pPr>
                <a:r>
                  <a:rPr lang="en-US" sz="2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ℙ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</m:d>
                  </m:oMath>
                </a14:m>
                <a:r>
                  <a:rPr lang="en-US" sz="2800" dirty="0"/>
                  <a:t> is large.</a:t>
                </a:r>
              </a:p>
            </p:txBody>
          </p:sp>
        </mc:Choice>
        <mc:Fallback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F39E4CB-4237-3CAF-6CB2-6FF3D7708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97" y="1615597"/>
                <a:ext cx="6558002" cy="734064"/>
              </a:xfrm>
              <a:prstGeom prst="roundRect">
                <a:avLst>
                  <a:gd name="adj" fmla="val 21209"/>
                </a:avLst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33E857-9E5A-302E-786D-A872D3C7C0A6}"/>
                  </a:ext>
                </a:extLst>
              </p:cNvPr>
              <p:cNvSpPr txBox="1"/>
              <p:nvPr/>
            </p:nvSpPr>
            <p:spPr>
              <a:xfrm>
                <a:off x="7095280" y="1382513"/>
                <a:ext cx="5096720" cy="1205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Just take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𝝓</m:t>
                    </m:r>
                    <m:d>
                      <m:dPr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≝</m:t>
                    </m:r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𝕀</m:t>
                    </m:r>
                    <m:d>
                      <m:dPr>
                        <m:begChr m:val="["/>
                        <m:endChr m:val="]"/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3200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𝒛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!</a:t>
                </a:r>
              </a:p>
              <a:p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(with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𝝉</m:t>
                    </m:r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≝</m:t>
                    </m:r>
                    <m:r>
                      <a:rPr lang="en-US" sz="3200" b="1" i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𝚲</m:t>
                    </m:r>
                    <m:rad>
                      <m:radPr>
                        <m:degHide m:val="on"/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</m:rad>
                  </m:oMath>
                </a14:m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)</a:t>
                </a:r>
              </a:p>
              <a:p>
                <a:endParaRPr lang="en-US" sz="500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33E857-9E5A-302E-786D-A872D3C7C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5280" y="1382513"/>
                <a:ext cx="5096720" cy="1205715"/>
              </a:xfrm>
              <a:prstGeom prst="rect">
                <a:avLst/>
              </a:prstGeom>
              <a:blipFill>
                <a:blip r:embed="rId3"/>
                <a:stretch>
                  <a:fillRect l="-3226" t="-7216" r="-248" b="-123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ECC2CB93-3DB3-E763-A459-0DE7E99987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39696" y="2588228"/>
                <a:ext cx="7723643" cy="426977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Strategy: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exploit piecewise-linearity of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endPara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Can assume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non-negligible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On average, a linear piece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will have some variance </a:t>
                </a:r>
                <a:r>
                  <a:rPr lang="en-US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sym typeface="Wingdings" pitchFamily="2" charset="2"/>
                  </a:rPr>
                  <a:t> </a:t>
                </a:r>
                <a:r>
                  <a:rPr lang="en-US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some level of anti-concentration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dirty="0"/>
                  <a:t>Lower bound anti-conc. probability for any piece by convex function of its variance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Jensen’s + </a:t>
                </a:r>
                <a:r>
                  <a:rPr lang="en-US" dirty="0"/>
                  <a:t>law of total variance</a:t>
                </a:r>
              </a:p>
              <a:p>
                <a:pPr marL="971550" lvl="1" indent="-514350">
                  <a:buFont typeface="+mj-lt"/>
                  <a:buAutoNum type="arabicPeriod"/>
                </a:pPr>
                <a:endParaRPr lang="en-US" sz="500" dirty="0"/>
              </a:p>
              <a:p>
                <a:pPr marL="11113" lvl="1" indent="0" algn="ctr">
                  <a:buNone/>
                </a:pPr>
                <a:r>
                  <a:rPr lang="en-US" sz="32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(see board)</a:t>
                </a:r>
              </a:p>
            </p:txBody>
          </p:sp>
        </mc:Choice>
        <mc:Fallback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ECC2CB93-3DB3-E763-A459-0DE7E99987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9696" y="2588228"/>
                <a:ext cx="7723643" cy="4269772"/>
              </a:xfrm>
              <a:blipFill>
                <a:blip r:embed="rId4"/>
                <a:stretch>
                  <a:fillRect l="-2135" t="-3571"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F1A522F2-870B-272A-7D72-A9890E3350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9626" y="3139633"/>
            <a:ext cx="3984821" cy="2764311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760757A-D9E6-B2E7-1C49-B9380BE8778B}"/>
              </a:ext>
            </a:extLst>
          </p:cNvPr>
          <p:cNvSpPr/>
          <p:nvPr/>
        </p:nvSpPr>
        <p:spPr>
          <a:xfrm>
            <a:off x="9804714" y="3212334"/>
            <a:ext cx="1888803" cy="2590688"/>
          </a:xfrm>
          <a:custGeom>
            <a:avLst/>
            <a:gdLst>
              <a:gd name="connsiteX0" fmla="*/ 0 w 1698172"/>
              <a:gd name="connsiteY0" fmla="*/ 1719943 h 3429000"/>
              <a:gd name="connsiteX1" fmla="*/ 1143000 w 1698172"/>
              <a:gd name="connsiteY1" fmla="*/ 0 h 3429000"/>
              <a:gd name="connsiteX2" fmla="*/ 1698172 w 1698172"/>
              <a:gd name="connsiteY2" fmla="*/ 0 h 3429000"/>
              <a:gd name="connsiteX3" fmla="*/ 1698172 w 1698172"/>
              <a:gd name="connsiteY3" fmla="*/ 3429000 h 3429000"/>
              <a:gd name="connsiteX4" fmla="*/ 0 w 1698172"/>
              <a:gd name="connsiteY4" fmla="*/ 1719943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8172" h="3429000">
                <a:moveTo>
                  <a:pt x="0" y="1719943"/>
                </a:moveTo>
                <a:lnTo>
                  <a:pt x="1143000" y="0"/>
                </a:lnTo>
                <a:lnTo>
                  <a:pt x="1698172" y="0"/>
                </a:lnTo>
                <a:lnTo>
                  <a:pt x="1698172" y="3429000"/>
                </a:lnTo>
                <a:lnTo>
                  <a:pt x="0" y="1719943"/>
                </a:lnTo>
                <a:close/>
              </a:path>
            </a:pathLst>
          </a:custGeom>
          <a:solidFill>
            <a:schemeClr val="bg1">
              <a:lumMod val="9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19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AD2BE-2BF5-1D0D-E9D4-8CBC455C4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1F386-D7C5-0D0B-FF05-2CA6E611CF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Pset</a:t>
            </a:r>
            <a:r>
              <a:rPr lang="en-US" dirty="0"/>
              <a:t> 4 (last one) posted Monday night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Office hours over Zoom this Thursday (out of town) ---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email me for Zoom link</a:t>
            </a:r>
            <a:r>
              <a:rPr lang="en-US" dirty="0"/>
              <a:t> if planning to attend</a:t>
            </a: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EE seminar on Thursday (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JB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Lasserre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/>
              <a:t>– CNRS,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co-inventor of SoS</a:t>
            </a:r>
            <a:r>
              <a:rPr lang="en-US" dirty="0"/>
              <a:t>) </a:t>
            </a:r>
            <a:endParaRPr lang="en-US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</a:rPr>
              <a:t>SEC LL2.224 at 10am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</a:rPr>
              <a:t>SEC 2.118 at 4pm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3759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F9236-1EE6-CB5F-B040-0E8F2D54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 RELEVANT FUNCTION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074ABF-3CAC-99B0-B850-6FB7C31C33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3877519"/>
                <a:ext cx="11704320" cy="2697163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If we form an empirical estimate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from enough samples and take its top eigenvector, will be close to relevant subspace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The full spectrum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i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dirty="0"/>
                  <a:t>need not reveal the full subspace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/>
                  <a:t>…</a:t>
                </a:r>
              </a:p>
              <a:p>
                <a:pPr marL="0" indent="0">
                  <a:buNone/>
                </a:pPr>
                <a:endParaRPr lang="en-US" sz="500" dirty="0"/>
              </a:p>
              <a:p>
                <a:pPr marL="0" indent="0" algn="ctr">
                  <a:buNone/>
                </a:pPr>
                <a:r>
                  <a:rPr lang="en-US" sz="32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How do we learn the rest of the relevant subspace?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074ABF-3CAC-99B0-B850-6FB7C31C33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3877519"/>
                <a:ext cx="11704320" cy="2697163"/>
              </a:xfrm>
              <a:blipFill>
                <a:blip r:embed="rId2"/>
                <a:stretch>
                  <a:fillRect l="-1410" t="-5164" r="-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9EAACF5A-8AE6-98E2-20C4-D1B0A82F207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39" y="1294411"/>
                <a:ext cx="11704319" cy="2322000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r>
                  <a:rPr lang="en-US" sz="3200" b="1" dirty="0"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Lemma</a:t>
                </a:r>
                <a:r>
                  <a:rPr lang="en-US" sz="3200" dirty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: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If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32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sSup>
                      <m:sSupPr>
                        <m:ctrlPr>
                          <a:rPr lang="en-US" sz="32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and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sz="32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ad>
                      <m:radPr>
                        <m:degHide m:val="on"/>
                        <m:ctrlP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</m:rad>
                  </m:oMath>
                </a14:m>
                <a:r>
                  <a:rPr lang="en-US" sz="32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,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then</a:t>
                </a:r>
              </a:p>
              <a:p>
                <a:endParaRPr lang="en-US" sz="60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endParaRPr lang="en-US" sz="50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en-US" sz="32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≝</m:t>
                      </m:r>
                      <m:r>
                        <a:rPr lang="en-US" sz="32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200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3200" b="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3200" b="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sSup>
                                <m:sSupPr>
                                  <m:ctrlPr>
                                    <a:rPr lang="en-US" sz="3200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200" b="0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⊤</m:t>
                                  </m:r>
                                </m:sup>
                              </m:sSup>
                              <m:r>
                                <a:rPr lang="en-US" sz="3200" b="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3200" b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Id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320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algn="ctr"/>
                <a:endParaRPr lang="en-US" sz="60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has kernel containing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sz="32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⊥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and </a:t>
                </a:r>
                <a:r>
                  <a:rPr lang="en-US" sz="32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top eigenvalue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≥</m:t>
                    </m:r>
                    <m:func>
                      <m:funcPr>
                        <m:ctrlPr>
                          <a:rPr lang="en-US" sz="32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sz="3200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𝑂</m:t>
                            </m:r>
                            <m:d>
                              <m:dPr>
                                <m:ctrlPr>
                                  <a:rPr lang="en-US" sz="3200" b="0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3200" b="0" i="0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200" b="0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p>
                                  <m:sSupPr>
                                    <m:ctrlP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lang="en-US" sz="32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.</a:t>
                </a:r>
                <a:endParaRPr lang="en-US" sz="320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9EAACF5A-8AE6-98E2-20C4-D1B0A82F20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1294411"/>
                <a:ext cx="11704319" cy="2322000"/>
              </a:xfrm>
              <a:prstGeom prst="roundRect">
                <a:avLst>
                  <a:gd name="adj" fmla="val 6119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16066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28B70-BF38-FD1D-4759-F1F90751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ANOTHER RELEVANT DIRECTION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03C8EC-1BD4-AC24-95B5-54FCBFBDF5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/>
                  <a:t>, how do we find another vector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𝑼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∖</m:t>
                    </m:r>
                    <m:r>
                      <a:rPr lang="en-US" b="1" i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𝐬𝐩𝐚𝐧</m:t>
                    </m:r>
                    <m:d>
                      <m:dPr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</m:d>
                  </m:oMath>
                </a14:m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?</a:t>
                </a:r>
              </a:p>
              <a:p>
                <a:pPr marL="0" indent="0" algn="ctr">
                  <a:buNone/>
                </a:pPr>
                <a:endParaRPr lang="en-US" sz="5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2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32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32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sSup>
                                <m:sSupPr>
                                  <m:ctrlPr>
                                    <a:rPr lang="en-US" sz="32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200" b="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⊤</m:t>
                                  </m:r>
                                </m:sup>
                              </m:sSup>
                              <m:r>
                                <a:rPr lang="en-US" sz="32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3200" b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Id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b="1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03C8EC-1BD4-AC24-95B5-54FCBFBDF5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37675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28B70-BF38-FD1D-4759-F1F90751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ANOTHER RELEVANT DIRECTION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03C8EC-1BD4-AC24-95B5-54FCBFBDF5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/>
                  <a:t>, how do we find another vector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𝑼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∖</m:t>
                    </m:r>
                    <m:r>
                      <a:rPr lang="en-US" b="1" i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𝐬𝐩𝐚𝐧</m:t>
                    </m:r>
                    <m:d>
                      <m:dPr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</m:d>
                  </m:oMath>
                </a14:m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?</a:t>
                </a:r>
              </a:p>
              <a:p>
                <a:pPr marL="0" indent="0" algn="ctr">
                  <a:buNone/>
                </a:pPr>
                <a:endParaRPr lang="en-US" sz="5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b="1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1" i="0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𝚷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𝒗</m:t>
                          </m:r>
                        </m:sub>
                        <m:sup>
                          <m:r>
                            <a:rPr lang="en-US" sz="3200" b="1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  <m:r>
                        <a:rPr lang="en-US" sz="3200" b="1" i="1" smtClean="0">
                          <a:solidFill>
                            <a:schemeClr val="accent3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2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32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32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sSup>
                                <m:sSupPr>
                                  <m:ctrlPr>
                                    <a:rPr lang="en-US" sz="32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200" b="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⊤</m:t>
                                  </m:r>
                                </m:sup>
                              </m:sSup>
                              <m:r>
                                <a:rPr lang="en-US" sz="32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3200" b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Id</m:t>
                              </m:r>
                            </m:e>
                          </m:d>
                        </m:e>
                      </m:d>
                      <m:r>
                        <a:rPr lang="en-US" sz="3200" b="1" i="1" smtClean="0">
                          <a:solidFill>
                            <a:schemeClr val="accent3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lang="en-US" b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𝚷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𝒗</m:t>
                          </m:r>
                        </m:sub>
                        <m:sup>
                          <m:r>
                            <a:rPr lang="en-US" b="1" i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</m:oMath>
                  </m:oMathPara>
                </a14:m>
                <a:endParaRPr lang="en-US" b="1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03C8EC-1BD4-AC24-95B5-54FCBFBDF5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5899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28B70-BF38-FD1D-4759-F1F90751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ANOTHER RELEVANT DIRECTION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03C8EC-1BD4-AC24-95B5-54FCBFBDF5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/>
                  <a:t>, how do we find another vector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𝑼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∖</m:t>
                    </m:r>
                    <m:r>
                      <a:rPr lang="en-US" b="1" i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𝐬𝐩𝐚𝐧</m:t>
                    </m:r>
                    <m:d>
                      <m:dPr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</m:d>
                  </m:oMath>
                </a14:m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?</a:t>
                </a:r>
              </a:p>
              <a:p>
                <a:pPr marL="0" indent="0" algn="ctr">
                  <a:buNone/>
                </a:pPr>
                <a:endParaRPr lang="en-US" sz="5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b="1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1" i="0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𝚷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𝒗</m:t>
                          </m:r>
                        </m:sub>
                        <m:sup>
                          <m:r>
                            <a:rPr lang="en-US" sz="3200" b="1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  <m:r>
                        <a:rPr lang="en-US" sz="3200" b="1" i="1" smtClean="0">
                          <a:solidFill>
                            <a:schemeClr val="accent3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20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32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32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sSup>
                                <m:sSupPr>
                                  <m:ctrlPr>
                                    <a:rPr lang="en-US" sz="32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200" b="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⊤</m:t>
                                  </m:r>
                                </m:sup>
                              </m:sSup>
                              <m:r>
                                <a:rPr lang="en-US" sz="32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3200" b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Id</m:t>
                              </m:r>
                            </m:e>
                          </m:d>
                        </m:e>
                      </m:d>
                      <m:r>
                        <a:rPr lang="en-US" sz="3200" b="1" i="1" smtClean="0">
                          <a:solidFill>
                            <a:schemeClr val="accent3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lang="en-US" b="1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𝚷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𝒗</m:t>
                          </m:r>
                        </m:sub>
                        <m:sup>
                          <m:r>
                            <a:rPr lang="en-US" b="1" i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</m:oMath>
                  </m:oMathPara>
                </a14:m>
                <a:endParaRPr lang="en-US" b="1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03C8EC-1BD4-AC24-95B5-54FCBFBDF5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50886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28B70-BF38-FD1D-4759-F1F90751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ANOTHER RELEVANT DIRECTION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03C8EC-1BD4-AC24-95B5-54FCBFBDF5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/>
                  <a:t>, how do we find another vector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𝑼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∖</m:t>
                    </m:r>
                    <m:r>
                      <a:rPr lang="en-US" b="1" i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𝐬𝐩𝐚𝐧</m:t>
                    </m:r>
                    <m:d>
                      <m:dPr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</m:d>
                  </m:oMath>
                </a14:m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?</a:t>
                </a:r>
              </a:p>
              <a:p>
                <a:pPr marL="0" indent="0" algn="ctr">
                  <a:buNone/>
                </a:pPr>
                <a:endParaRPr lang="en-US" sz="5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≝</m:t>
                      </m:r>
                      <m:sSubSup>
                        <m:sSubSupPr>
                          <m:ctrlPr>
                            <a:rPr lang="en-US" sz="3200" b="1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1" i="0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𝚷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𝒗</m:t>
                          </m:r>
                        </m:sub>
                        <m:sup>
                          <m:r>
                            <a:rPr lang="en-US" sz="3200" b="1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  <m:r>
                        <a:rPr lang="en-US" sz="3200" b="1" i="1" smtClean="0">
                          <a:solidFill>
                            <a:schemeClr val="accent3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2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𝒚</m:t>
                                  </m:r>
                                  <m:r>
                                    <a:rPr lang="en-US" sz="32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𝑭</m:t>
                                  </m:r>
                                  <m:d>
                                    <m:dPr>
                                      <m:ctrlPr>
                                        <a:rPr lang="en-US" sz="3200" b="1" i="1" smtClean="0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b="1" i="1" smtClean="0">
                                              <a:solidFill>
                                                <a:schemeClr val="accent5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0" smtClean="0">
                                              <a:solidFill>
                                                <a:schemeClr val="accent5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𝚷</m:t>
                                          </m:r>
                                        </m:e>
                                        <m:sub>
                                          <m:r>
                                            <a:rPr lang="en-US" sz="3200" b="1" i="1" smtClean="0">
                                              <a:solidFill>
                                                <a:schemeClr val="accent5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𝒗</m:t>
                                          </m:r>
                                        </m:sub>
                                      </m:sSub>
                                      <m:r>
                                        <a:rPr lang="en-US" sz="3200" b="1" i="1" smtClean="0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32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32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sSup>
                                <m:sSupPr>
                                  <m:ctrlPr>
                                    <a:rPr lang="en-US" sz="32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200" b="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⊤</m:t>
                                  </m:r>
                                </m:sup>
                              </m:sSup>
                              <m:r>
                                <a:rPr lang="en-US" sz="32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3200" b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Id</m:t>
                              </m:r>
                            </m:e>
                          </m:d>
                        </m:e>
                      </m:d>
                      <m:r>
                        <a:rPr lang="en-US" sz="3200" b="1" i="1" smtClean="0">
                          <a:solidFill>
                            <a:schemeClr val="accent3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lang="en-US" b="1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𝚷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𝒗</m:t>
                          </m:r>
                        </m:sub>
                        <m:sup>
                          <m:r>
                            <a:rPr lang="en-US" b="1" i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</m:oMath>
                  </m:oMathPara>
                </a14:m>
                <a:endParaRPr lang="en-US" b="1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03C8EC-1BD4-AC24-95B5-54FCBFBDF5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E02D582-D6FB-5D74-A84C-F84D495AA3D1}"/>
              </a:ext>
            </a:extLst>
          </p:cNvPr>
          <p:cNvSpPr/>
          <p:nvPr/>
        </p:nvSpPr>
        <p:spPr>
          <a:xfrm>
            <a:off x="5039360" y="1838960"/>
            <a:ext cx="1554480" cy="660400"/>
          </a:xfrm>
          <a:prstGeom prst="roundRect">
            <a:avLst/>
          </a:prstGeom>
          <a:noFill/>
          <a:ln w="508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67CAE37-39EA-FE0D-06A7-3C0A4DCE87C7}"/>
              </a:ext>
            </a:extLst>
          </p:cNvPr>
          <p:cNvCxnSpPr>
            <a:cxnSpLocks/>
            <a:endCxn id="4" idx="2"/>
          </p:cNvCxnSpPr>
          <p:nvPr/>
        </p:nvCxnSpPr>
        <p:spPr>
          <a:xfrm flipH="1" flipV="1">
            <a:off x="5816600" y="2499360"/>
            <a:ext cx="482600" cy="436880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6715B79-09F9-7807-3D38-9BA51D7BB368}"/>
              </a:ext>
            </a:extLst>
          </p:cNvPr>
          <p:cNvSpPr txBox="1"/>
          <p:nvPr/>
        </p:nvSpPr>
        <p:spPr>
          <a:xfrm>
            <a:off x="6299201" y="2882799"/>
            <a:ext cx="3820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 now, pretend we have access to this</a:t>
            </a:r>
          </a:p>
        </p:txBody>
      </p:sp>
    </p:spTree>
    <p:extLst>
      <p:ext uri="{BB962C8B-B14F-4D97-AF65-F5344CB8AC3E}">
        <p14:creationId xmlns:p14="http://schemas.microsoft.com/office/powerpoint/2010/main" val="3918388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28B70-BF38-FD1D-4759-F1F90751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ANOTHER RELEVANT DIRECTION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03C8EC-1BD4-AC24-95B5-54FCBFBDF5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/>
                  <a:t>, how do we find another vector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𝑼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∖</m:t>
                    </m:r>
                    <m:r>
                      <a:rPr lang="en-US" b="1" i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𝐬𝐩𝐚𝐧</m:t>
                    </m:r>
                    <m:d>
                      <m:dPr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</m:d>
                  </m:oMath>
                </a14:m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?</a:t>
                </a:r>
              </a:p>
              <a:p>
                <a:pPr marL="0" indent="0" algn="ctr">
                  <a:buNone/>
                </a:pPr>
                <a:endParaRPr lang="en-US" sz="5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≝</m:t>
                      </m:r>
                      <m:sSubSup>
                        <m:sSubSupPr>
                          <m:ctrlPr>
                            <a:rPr lang="en-US" sz="320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  <m:r>
                        <a:rPr lang="en-US" sz="3200" b="0" i="1" smtClean="0">
                          <a:solidFill>
                            <a:schemeClr val="accent3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sz="32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20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sz="320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i="1" smtClean="0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3200" b="0" i="0" smtClean="0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sz="3200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3200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3200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sSup>
                                <m:sSupPr>
                                  <m:ctrlPr>
                                    <a:rPr lang="en-US" sz="320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200" b="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⊤</m:t>
                                  </m:r>
                                </m:sup>
                              </m:sSup>
                              <m:r>
                                <a:rPr lang="en-US" sz="3200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3200" b="0" i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Id</m:t>
                              </m:r>
                            </m:e>
                          </m:d>
                        </m:e>
                      </m:d>
                      <m:r>
                        <a:rPr lang="en-US" sz="3200" b="0" i="1" smtClean="0">
                          <a:solidFill>
                            <a:schemeClr val="accent3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b="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  <m:sup>
                          <m:r>
                            <a:rPr lang="en-US" b="0" i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:endParaRPr lang="en-US" b="1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ker</m:t>
                    </m:r>
                    <m:d>
                      <m:dPr>
                        <m:ctrlPr>
                          <a:rPr lang="en-US" sz="32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contains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⊕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span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: </a:t>
                </a:r>
              </a:p>
              <a:p>
                <a:pPr marL="0" indent="0">
                  <a:buNone/>
                </a:pPr>
                <a:r>
                  <a:rPr lang="en-US" dirty="0"/>
                  <a:t>for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</m:sup>
                    </m:sSup>
                  </m:oMath>
                </a14:m>
                <a:r>
                  <a:rPr lang="en-US" dirty="0"/>
                  <a:t> is unit norm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⊥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endParaRPr lang="en-US" sz="5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sSup>
                        <m:sSupPr>
                          <m:ctrlPr>
                            <a:rPr lang="en-US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b="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1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b="0" i="1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b="0" i="1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b="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⊤</m:t>
                                  </m:r>
                                </m:sup>
                              </m:sSup>
                              <m:r>
                                <a:rPr lang="en-US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b="0" i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Id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03C8EC-1BD4-AC24-95B5-54FCBFBDF5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74244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28B70-BF38-FD1D-4759-F1F90751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ANOTHER RELEVANT DIRECTION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03C8EC-1BD4-AC24-95B5-54FCBFBDF5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/>
                  <a:t>, how do we find another vector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𝑼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∖</m:t>
                    </m:r>
                    <m:r>
                      <a:rPr lang="en-US" b="1" i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𝐬𝐩𝐚𝐧</m:t>
                    </m:r>
                    <m:d>
                      <m:dPr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</m:d>
                  </m:oMath>
                </a14:m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?</a:t>
                </a:r>
              </a:p>
              <a:p>
                <a:pPr marL="0" indent="0" algn="ctr">
                  <a:buNone/>
                </a:pPr>
                <a:endParaRPr lang="en-US" sz="5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≝</m:t>
                      </m:r>
                      <m:sSubSup>
                        <m:sSubSupPr>
                          <m:ctrlPr>
                            <a:rPr lang="en-US" sz="320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  <m:r>
                        <a:rPr lang="en-US" sz="3200" b="0" i="1" smtClean="0">
                          <a:solidFill>
                            <a:schemeClr val="accent3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sz="32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20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sz="320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i="1" smtClean="0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3200" b="0" i="0" smtClean="0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sz="3200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3200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3200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sSup>
                                <m:sSupPr>
                                  <m:ctrlPr>
                                    <a:rPr lang="en-US" sz="320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200" b="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⊤</m:t>
                                  </m:r>
                                </m:sup>
                              </m:sSup>
                              <m:r>
                                <a:rPr lang="en-US" sz="3200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3200" b="0" i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Id</m:t>
                              </m:r>
                            </m:e>
                          </m:d>
                        </m:e>
                      </m:d>
                      <m:r>
                        <a:rPr lang="en-US" sz="3200" b="0" i="1" smtClean="0">
                          <a:solidFill>
                            <a:schemeClr val="accent3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b="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  <m:sup>
                          <m:r>
                            <a:rPr lang="en-US" b="0" i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:endParaRPr lang="en-US" b="1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ker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contains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⊕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span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: </a:t>
                </a:r>
              </a:p>
              <a:p>
                <a:pPr marL="0" indent="0">
                  <a:buNone/>
                </a:pPr>
                <a:r>
                  <a:rPr lang="en-US" dirty="0"/>
                  <a:t>for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</m:sup>
                    </m:sSup>
                  </m:oMath>
                </a14:m>
                <a:r>
                  <a:rPr lang="en-US" dirty="0"/>
                  <a:t> is unit norm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⊥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endParaRPr lang="en-US" sz="5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sSup>
                        <m:sSupPr>
                          <m:ctrlPr>
                            <a:rPr lang="en-US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b="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1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b="0" i="1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b="0" i="1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b="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⊤</m:t>
                                  </m:r>
                                </m:sup>
                              </m:sSup>
                              <m:r>
                                <a:rPr lang="en-US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b="0" i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Id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03C8EC-1BD4-AC24-95B5-54FCBFBDF5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F892B83-ECD0-1F87-0E42-66E2358F4D52}"/>
                  </a:ext>
                </a:extLst>
              </p:cNvPr>
              <p:cNvSpPr txBox="1"/>
              <p:nvPr/>
            </p:nvSpPr>
            <p:spPr>
              <a:xfrm>
                <a:off x="1635760" y="4941054"/>
                <a:ext cx="8315960" cy="535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sz="3200" b="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 i="1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2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3200" b="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b="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sz="3200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3200" b="0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sz="3200" b="0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32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32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32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320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𝑤</m:t>
                                      </m:r>
                                      <m:r>
                                        <a:rPr lang="en-US" sz="32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32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2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F892B83-ECD0-1F87-0E42-66E2358F4D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5760" y="4941054"/>
                <a:ext cx="8315960" cy="535531"/>
              </a:xfrm>
              <a:prstGeom prst="rect">
                <a:avLst/>
              </a:prstGeom>
              <a:blipFill>
                <a:blip r:embed="rId3"/>
                <a:stretch>
                  <a:fillRect t="-1162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7B0503-E8E7-BC65-91EE-0109B621BC79}"/>
                  </a:ext>
                </a:extLst>
              </p:cNvPr>
              <p:cNvSpPr txBox="1"/>
              <p:nvPr/>
            </p:nvSpPr>
            <p:spPr>
              <a:xfrm>
                <a:off x="4333567" y="5764023"/>
                <a:ext cx="216264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depends on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2000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⊕</m:t>
                    </m:r>
                    <m:r>
                      <a:rPr lang="en-US" sz="2000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US" sz="2000" dirty="0"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7B0503-E8E7-BC65-91EE-0109B621BC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3567" y="5764023"/>
                <a:ext cx="2162643" cy="400110"/>
              </a:xfrm>
              <a:prstGeom prst="rect">
                <a:avLst/>
              </a:prstGeom>
              <a:blipFill>
                <a:blip r:embed="rId4"/>
                <a:stretch>
                  <a:fillRect l="-3509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eft Brace 7">
            <a:extLst>
              <a:ext uri="{FF2B5EF4-FFF2-40B4-BE49-F238E27FC236}">
                <a16:creationId xmlns:a16="http://schemas.microsoft.com/office/drawing/2014/main" id="{5BDBA8C3-FE77-7B14-782E-5942DA172376}"/>
              </a:ext>
            </a:extLst>
          </p:cNvPr>
          <p:cNvSpPr/>
          <p:nvPr/>
        </p:nvSpPr>
        <p:spPr>
          <a:xfrm rot="16200000">
            <a:off x="5275304" y="3967967"/>
            <a:ext cx="279170" cy="3312942"/>
          </a:xfrm>
          <a:prstGeom prst="leftBrac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3E6D6CF-2DAC-2A76-26E6-5FC90994D522}"/>
                  </a:ext>
                </a:extLst>
              </p:cNvPr>
              <p:cNvSpPr txBox="1"/>
              <p:nvPr/>
            </p:nvSpPr>
            <p:spPr>
              <a:xfrm>
                <a:off x="7249349" y="5764023"/>
                <a:ext cx="266310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depends on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20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(orthogonal to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2000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⊕</m:t>
                    </m:r>
                    <m:r>
                      <a:rPr lang="en-US" sz="2000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0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)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3E6D6CF-2DAC-2A76-26E6-5FC90994D5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9349" y="5764023"/>
                <a:ext cx="2663106" cy="707886"/>
              </a:xfrm>
              <a:prstGeom prst="rect">
                <a:avLst/>
              </a:prstGeom>
              <a:blipFill>
                <a:blip r:embed="rId5"/>
                <a:stretch>
                  <a:fillRect t="-7143" r="-474" b="-19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Left Brace 9">
            <a:extLst>
              <a:ext uri="{FF2B5EF4-FFF2-40B4-BE49-F238E27FC236}">
                <a16:creationId xmlns:a16="http://schemas.microsoft.com/office/drawing/2014/main" id="{EB407421-A8A9-3CC7-CDB7-6A5A14261574}"/>
              </a:ext>
            </a:extLst>
          </p:cNvPr>
          <p:cNvSpPr/>
          <p:nvPr/>
        </p:nvSpPr>
        <p:spPr>
          <a:xfrm rot="16200000">
            <a:off x="8442388" y="4523930"/>
            <a:ext cx="279170" cy="2201015"/>
          </a:xfrm>
          <a:prstGeom prst="leftBrac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7870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28B70-BF38-FD1D-4759-F1F90751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ANOTHER RELEVANT DIRECTION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03C8EC-1BD4-AC24-95B5-54FCBFBDF5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/>
                  <a:t>, how do we find another vector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𝑼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∖</m:t>
                    </m:r>
                    <m:r>
                      <a:rPr lang="en-US" b="1" i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𝐬𝐩𝐚𝐧</m:t>
                    </m:r>
                    <m:d>
                      <m:dPr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</m:d>
                  </m:oMath>
                </a14:m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?</a:t>
                </a:r>
              </a:p>
              <a:p>
                <a:pPr marL="0" indent="0" algn="ctr">
                  <a:buNone/>
                </a:pPr>
                <a:endParaRPr lang="en-US" sz="5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≝</m:t>
                      </m:r>
                      <m:sSubSup>
                        <m:sSubSupPr>
                          <m:ctrlPr>
                            <a:rPr lang="en-US" sz="320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  <m:r>
                        <a:rPr lang="en-US" sz="3200" b="0" i="1" smtClean="0">
                          <a:solidFill>
                            <a:schemeClr val="accent3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sz="32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20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sz="320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i="1" smtClean="0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3200" b="0" i="0" smtClean="0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sz="3200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3200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3200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sSup>
                                <m:sSupPr>
                                  <m:ctrlPr>
                                    <a:rPr lang="en-US" sz="320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200" b="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⊤</m:t>
                                  </m:r>
                                </m:sup>
                              </m:sSup>
                              <m:r>
                                <a:rPr lang="en-US" sz="3200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3200" b="0" i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Id</m:t>
                              </m:r>
                            </m:e>
                          </m:d>
                        </m:e>
                      </m:d>
                      <m:r>
                        <a:rPr lang="en-US" sz="3200" b="0" i="1" smtClean="0">
                          <a:solidFill>
                            <a:schemeClr val="accent3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b="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  <m:sup>
                          <m:r>
                            <a:rPr lang="en-US" b="0" i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:endParaRPr lang="en-US" b="1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ker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contains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⊕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span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: </a:t>
                </a:r>
              </a:p>
              <a:p>
                <a:pPr marL="0" indent="0">
                  <a:buNone/>
                </a:pPr>
                <a:r>
                  <a:rPr lang="en-US" dirty="0"/>
                  <a:t>for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</m:sup>
                    </m:sSup>
                  </m:oMath>
                </a14:m>
                <a:r>
                  <a:rPr lang="en-US" dirty="0"/>
                  <a:t> is unit norm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⊥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endParaRPr lang="en-US" sz="5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sSup>
                        <m:sSupPr>
                          <m:ctrlPr>
                            <a:rPr lang="en-US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b="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1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b="0" i="1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b="0" i="1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b="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⊤</m:t>
                                  </m:r>
                                </m:sup>
                              </m:sSup>
                              <m:r>
                                <a:rPr lang="en-US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b="0" i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Id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03C8EC-1BD4-AC24-95B5-54FCBFBDF5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F892B83-ECD0-1F87-0E42-66E2358F4D52}"/>
                  </a:ext>
                </a:extLst>
              </p:cNvPr>
              <p:cNvSpPr txBox="1"/>
              <p:nvPr/>
            </p:nvSpPr>
            <p:spPr>
              <a:xfrm>
                <a:off x="1635760" y="4941054"/>
                <a:ext cx="8315960" cy="11208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sz="3200" b="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 i="1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2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3200" b="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b="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sz="3200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3200" b="0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sz="3200" b="0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32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32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32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320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𝑤</m:t>
                                      </m:r>
                                      <m:r>
                                        <a:rPr lang="en-US" sz="32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32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2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marL="690563" lvl="0" algn="ctr">
                  <a:lnSpc>
                    <a:spcPct val="90000"/>
                  </a:lnSpc>
                  <a:spcBef>
                    <a:spcPts val="1000"/>
                  </a:spcBef>
                </a:pPr>
                <a:endParaRPr lang="en-US" sz="100" i="1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690563" lvl="0" algn="ctr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32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F892B83-ECD0-1F87-0E42-66E2358F4D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5760" y="4941054"/>
                <a:ext cx="8315960" cy="1120820"/>
              </a:xfrm>
              <a:prstGeom prst="rect">
                <a:avLst/>
              </a:prstGeom>
              <a:blipFill>
                <a:blip r:embed="rId3"/>
                <a:stretch>
                  <a:fillRect t="-5618" b="-2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68412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28B70-BF38-FD1D-4759-F1F90751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ANOTHER RELEVANT DIRECTION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03C8EC-1BD4-AC24-95B5-54FCBFBDF5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/>
                  <a:t>, how do we find another vector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𝑼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∖</m:t>
                    </m:r>
                    <m:r>
                      <a:rPr lang="en-US" b="1" i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𝐬𝐩𝐚𝐧</m:t>
                    </m:r>
                    <m:d>
                      <m:dPr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</m:d>
                  </m:oMath>
                </a14:m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?</a:t>
                </a:r>
              </a:p>
              <a:p>
                <a:pPr marL="0" indent="0" algn="ctr">
                  <a:buNone/>
                </a:pPr>
                <a:endParaRPr lang="en-US" sz="5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≝</m:t>
                      </m:r>
                      <m:sSubSup>
                        <m:sSubSupPr>
                          <m:ctrlPr>
                            <a:rPr lang="en-US" sz="320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  <m:r>
                        <a:rPr lang="en-US" sz="3200" b="0" i="1" smtClean="0">
                          <a:solidFill>
                            <a:schemeClr val="accent3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sz="32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20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sz="320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i="1" smtClean="0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3200" b="0" i="0" smtClean="0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sz="3200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3200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3200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sSup>
                                <m:sSupPr>
                                  <m:ctrlPr>
                                    <a:rPr lang="en-US" sz="320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200" b="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⊤</m:t>
                                  </m:r>
                                </m:sup>
                              </m:sSup>
                              <m:r>
                                <a:rPr lang="en-US" sz="3200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3200" b="0" i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Id</m:t>
                              </m:r>
                            </m:e>
                          </m:d>
                        </m:e>
                      </m:d>
                      <m:r>
                        <a:rPr lang="en-US" sz="3200" b="0" i="1" smtClean="0">
                          <a:solidFill>
                            <a:schemeClr val="accent3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b="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  <m:sup>
                          <m:r>
                            <a:rPr lang="en-US" b="0" i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:endParaRPr lang="en-US" b="1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ker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contains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⊕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span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	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, 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then top eigenvector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lies in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𝑼</m:t>
                    </m:r>
                    <m:r>
                      <a:rPr lang="en-US" b="1" i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∖</m:t>
                    </m:r>
                    <m:r>
                      <a:rPr lang="en-US" b="1" i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𝐬𝐩𝐚𝐧</m:t>
                    </m:r>
                    <m:d>
                      <m:dPr>
                        <m:ctrlPr>
                          <a:rPr lang="en-US" b="1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</m:d>
                  </m:oMath>
                </a14:m>
                <a:endParaRPr lang="en-US" b="1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/>
                  <a:t>	</a:t>
                </a:r>
                <a:r>
                  <a:rPr lang="en-US" dirty="0"/>
                  <a:t>Similar to before, will do so by lower bounding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p>
                            <m:r>
                              <a:rPr lang="en-US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0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𝚷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𝑼</m:t>
                            </m:r>
                            <m:r>
                              <a:rPr lang="en-US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∖</m:t>
                            </m:r>
                            <m:r>
                              <a:rPr lang="en-US" b="1" i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𝐬𝐩𝐚𝐧</m:t>
                            </m:r>
                            <m:d>
                              <m:dPr>
                                <m:ctrlPr>
                                  <a:rPr lang="en-US" b="1" i="1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𝒗</m:t>
                                </m:r>
                              </m:e>
                            </m:d>
                          </m:sub>
                        </m:sSub>
                      </m:e>
                    </m:d>
                  </m:oMath>
                </a14:m>
                <a:endParaRPr lang="en-US" b="1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b="1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span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80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sz="280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 smtClean="0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b="0" i="0" smtClean="0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2800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2800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b="0" i="0" smtClean="0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  <m:r>
                                            <a:rPr lang="en-US" sz="2800" b="0" i="1" smtClean="0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\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b="0" i="0" smtClean="0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span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2800" b="0" i="1" smtClean="0">
                                                  <a:solidFill>
                                                    <a:schemeClr val="accent2">
                                                      <a:lumMod val="60000"/>
                                                      <a:lumOff val="40000"/>
                                                    </a:schemeClr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800" b="0" i="1" smtClean="0">
                                                  <a:solidFill>
                                                    <a:schemeClr val="accent2">
                                                      <a:lumMod val="60000"/>
                                                      <a:lumOff val="40000"/>
                                                    </a:schemeClr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</m:d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800" b="0" i="0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2800" b="0" i="0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800" b="1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03C8EC-1BD4-AC24-95B5-54FCBFBDF5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41305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0" name="Table 19">
                <a:extLst>
                  <a:ext uri="{FF2B5EF4-FFF2-40B4-BE49-F238E27FC236}">
                    <a16:creationId xmlns:a16="http://schemas.microsoft.com/office/drawing/2014/main" id="{8BD42CB9-220E-792D-D6F9-71E5E5FBE94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25936741"/>
                  </p:ext>
                </p:extLst>
              </p:nvPr>
            </p:nvGraphicFramePr>
            <p:xfrm>
              <a:off x="3617649" y="5335643"/>
              <a:ext cx="4956700" cy="5181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7894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3258806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⟨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𝑀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0" lang="en-US" sz="2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Π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𝑈</m:t>
                                  </m:r>
                                </m:sub>
                              </m:s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⟩</m:t>
                              </m:r>
                            </m:oMath>
                          </a14:m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2800" b="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b="1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≥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800" b="1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a:rPr lang="en-US" sz="280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ℙ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≥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&gt;0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0" name="Table 19">
                <a:extLst>
                  <a:ext uri="{FF2B5EF4-FFF2-40B4-BE49-F238E27FC236}">
                    <a16:creationId xmlns:a16="http://schemas.microsoft.com/office/drawing/2014/main" id="{8BD42CB9-220E-792D-D6F9-71E5E5FBE94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25936741"/>
                  </p:ext>
                </p:extLst>
              </p:nvPr>
            </p:nvGraphicFramePr>
            <p:xfrm>
              <a:off x="3617649" y="5335643"/>
              <a:ext cx="4956700" cy="5181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7894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3258806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r="-192537" b="-195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51938" b="-195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7B1803D9-F8EF-221F-313A-808DCF785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ANOTHER RELEVANT DIRECTION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90E32E-EF3E-CD4A-148C-171F7AF644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endParaRPr lang="en-US" sz="5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20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32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32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32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3200" b="0" i="0" smtClean="0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</m:sub>
                                      </m:sSub>
                                      <m:r>
                                        <a:rPr lang="en-US" sz="32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2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90E32E-EF3E-CD4A-148C-171F7AF644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B7A85898-95D9-750F-5C2A-F209792C9041}"/>
              </a:ext>
            </a:extLst>
          </p:cNvPr>
          <p:cNvGrpSpPr/>
          <p:nvPr/>
        </p:nvGrpSpPr>
        <p:grpSpPr>
          <a:xfrm>
            <a:off x="5959776" y="2218505"/>
            <a:ext cx="5866119" cy="2844135"/>
            <a:chOff x="6957844" y="2029542"/>
            <a:chExt cx="5269268" cy="255475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ADB9943-AEA2-2A22-0C7C-B94C7ECFFD70}"/>
                </a:ext>
              </a:extLst>
            </p:cNvPr>
            <p:cNvCxnSpPr>
              <a:cxnSpLocks/>
            </p:cNvCxnSpPr>
            <p:nvPr/>
          </p:nvCxnSpPr>
          <p:spPr>
            <a:xfrm>
              <a:off x="7645116" y="2444394"/>
              <a:ext cx="0" cy="1845935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14FA2B5-00ED-B32F-9090-CCA8F2E684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24719" y="4125245"/>
              <a:ext cx="3567901" cy="0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A336753-C480-0B89-4AF2-F9606F21D73D}"/>
                </a:ext>
              </a:extLst>
            </p:cNvPr>
            <p:cNvCxnSpPr>
              <a:cxnSpLocks/>
            </p:cNvCxnSpPr>
            <p:nvPr/>
          </p:nvCxnSpPr>
          <p:spPr>
            <a:xfrm>
              <a:off x="7632870" y="4125245"/>
              <a:ext cx="1543787" cy="0"/>
            </a:xfrm>
            <a:prstGeom prst="line">
              <a:avLst/>
            </a:prstGeom>
            <a:ln w="508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570FFA9-4DB6-B6B8-0F1D-A7BDD51541EB}"/>
                    </a:ext>
                  </a:extLst>
                </p:cNvPr>
                <p:cNvSpPr txBox="1"/>
                <p:nvPr/>
              </p:nvSpPr>
              <p:spPr>
                <a:xfrm>
                  <a:off x="11130145" y="3927666"/>
                  <a:ext cx="1096967" cy="369332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Π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𝑈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24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570FFA9-4DB6-B6B8-0F1D-A7BDD51541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30145" y="3927666"/>
                  <a:ext cx="1096967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34F2585A-5435-E707-18EA-1B80B51C1F1D}"/>
                    </a:ext>
                  </a:extLst>
                </p:cNvPr>
                <p:cNvSpPr/>
                <p:nvPr/>
              </p:nvSpPr>
              <p:spPr>
                <a:xfrm>
                  <a:off x="6957844" y="2029542"/>
                  <a:ext cx="1364684" cy="414693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𝕀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4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≥</m:t>
                            </m:r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34F2585A-5435-E707-18EA-1B80B51C1F1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7844" y="2029542"/>
                  <a:ext cx="1364684" cy="41469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6BDDACA-901C-0528-C39D-D05FE904CE59}"/>
                    </a:ext>
                  </a:extLst>
                </p:cNvPr>
                <p:cNvSpPr txBox="1"/>
                <p:nvPr/>
              </p:nvSpPr>
              <p:spPr>
                <a:xfrm>
                  <a:off x="8493739" y="4214967"/>
                  <a:ext cx="417807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</mc:Choice>
          <mc:Fallback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6BDDACA-901C-0528-C39D-D05FE904CE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93739" y="4214967"/>
                  <a:ext cx="417807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10526" r="-18421" b="-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4CCA276-D9BB-93B3-9497-8D595733152F}"/>
                </a:ext>
              </a:extLst>
            </p:cNvPr>
            <p:cNvCxnSpPr>
              <a:cxnSpLocks/>
            </p:cNvCxnSpPr>
            <p:nvPr/>
          </p:nvCxnSpPr>
          <p:spPr>
            <a:xfrm>
              <a:off x="8702643" y="4052236"/>
              <a:ext cx="0" cy="162731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29A7F9-4DE4-2DB8-4D4F-49FFD0C12264}"/>
              </a:ext>
            </a:extLst>
          </p:cNvPr>
          <p:cNvCxnSpPr>
            <a:cxnSpLocks/>
          </p:cNvCxnSpPr>
          <p:nvPr/>
        </p:nvCxnSpPr>
        <p:spPr>
          <a:xfrm>
            <a:off x="8469269" y="3647073"/>
            <a:ext cx="0" cy="904516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72CD93-AD68-E8C4-150D-E17CDF516C4A}"/>
              </a:ext>
            </a:extLst>
          </p:cNvPr>
          <p:cNvCxnSpPr>
            <a:cxnSpLocks/>
          </p:cNvCxnSpPr>
          <p:nvPr/>
        </p:nvCxnSpPr>
        <p:spPr>
          <a:xfrm>
            <a:off x="8469269" y="3647073"/>
            <a:ext cx="1982303" cy="0"/>
          </a:xfrm>
          <a:prstGeom prst="line">
            <a:avLst/>
          </a:prstGeom>
          <a:ln w="508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1CE83AF8-C2CD-6E3F-326C-9DF9314059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9697" y="2305503"/>
                <a:ext cx="5540450" cy="1739088"/>
              </a:xfrm>
              <a:prstGeom prst="roundRect">
                <a:avLst>
                  <a:gd name="adj" fmla="val 21209"/>
                </a:avLst>
              </a:prstGeom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91440" rIns="91440" bIns="9144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Needed to check that</a:t>
                </a:r>
              </a:p>
              <a:p>
                <a:pPr marL="635000" lvl="1" indent="-46355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ℙ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is large.</a:t>
                </a:r>
              </a:p>
              <a:p>
                <a:pPr marL="635000" lvl="1" indent="-463550">
                  <a:buFont typeface="+mj-lt"/>
                  <a:buAutoNum type="arabicPeriod"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only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≥2</m:t>
                    </m:r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1CE83AF8-C2CD-6E3F-326C-9DF9314059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97" y="2305503"/>
                <a:ext cx="5540450" cy="1739088"/>
              </a:xfrm>
              <a:prstGeom prst="roundRect">
                <a:avLst>
                  <a:gd name="adj" fmla="val 21209"/>
                </a:avLst>
              </a:prstGeom>
              <a:blipFill>
                <a:blip r:embed="rId7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786D2A5-8E09-08AD-03AD-5960EA57425D}"/>
                  </a:ext>
                </a:extLst>
              </p:cNvPr>
              <p:cNvSpPr txBox="1"/>
              <p:nvPr/>
            </p:nvSpPr>
            <p:spPr>
              <a:xfrm>
                <a:off x="908480" y="4890682"/>
                <a:ext cx="10375039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Then: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 top eigenvector of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𝑀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would lie in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𝑈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786D2A5-8E09-08AD-03AD-5960EA574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480" y="4890682"/>
                <a:ext cx="10375039" cy="1569660"/>
              </a:xfrm>
              <a:prstGeom prst="rect">
                <a:avLst/>
              </a:prstGeom>
              <a:blipFill>
                <a:blip r:embed="rId8"/>
                <a:stretch>
                  <a:fillRect l="-1467" t="-4800" b="-11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E5334404-F6B0-33BC-1D92-0B7B4650ACD9}"/>
              </a:ext>
            </a:extLst>
          </p:cNvPr>
          <p:cNvSpPr txBox="1"/>
          <p:nvPr/>
        </p:nvSpPr>
        <p:spPr>
          <a:xfrm>
            <a:off x="239698" y="1239413"/>
            <a:ext cx="11704320" cy="5220929"/>
          </a:xfrm>
          <a:prstGeom prst="rect">
            <a:avLst/>
          </a:prstGeom>
          <a:solidFill>
            <a:srgbClr val="143052">
              <a:alpha val="78000"/>
            </a:srgbClr>
          </a:solidFill>
        </p:spPr>
        <p:txBody>
          <a:bodyPr wrap="square" rtlCol="0">
            <a:noAutofit/>
          </a:bodyPr>
          <a:lstStyle/>
          <a:p>
            <a:endParaRPr lang="en-US" sz="48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sz="48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sz="32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US" sz="48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Previously…</a:t>
            </a:r>
          </a:p>
        </p:txBody>
      </p:sp>
    </p:spTree>
    <p:extLst>
      <p:ext uri="{BB962C8B-B14F-4D97-AF65-F5344CB8AC3E}">
        <p14:creationId xmlns:p14="http://schemas.microsoft.com/office/powerpoint/2010/main" val="126547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4AFF1-32CE-D68C-7713-4D45D2887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MULTI-LAYER PERCEPTRONS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DDBBB2-7917-15B3-4C1E-C0FABAE3949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4417749"/>
                <a:ext cx="11704320" cy="2156923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ReLU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ReLU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ReLU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 algn="ctr">
                  <a:buNone/>
                </a:pPr>
                <a:endParaRPr lang="en-US" sz="1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Depth: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𝑳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,     Size: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≝</m:t>
                    </m:r>
                    <m:sSub>
                      <m:sSubPr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+⋯+</m:t>
                    </m:r>
                    <m:sSub>
                      <m:sSubPr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endParaRPr lang="en-US" b="1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:r>
                  <a:rPr lang="en-US" dirty="0" er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Lipschitzness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𝚲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     (i.e.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</m:d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Λ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)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DDBBB2-7917-15B3-4C1E-C0FABAE394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4417749"/>
                <a:ext cx="11704320" cy="2156923"/>
              </a:xfrm>
              <a:blipFill>
                <a:blip r:embed="rId2"/>
                <a:stretch>
                  <a:fillRect b="-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B5EC1CB1-E72C-1F83-A58C-23B66CC2EFB5}"/>
              </a:ext>
            </a:extLst>
          </p:cNvPr>
          <p:cNvGrpSpPr/>
          <p:nvPr/>
        </p:nvGrpSpPr>
        <p:grpSpPr>
          <a:xfrm>
            <a:off x="1093667" y="1294411"/>
            <a:ext cx="10004666" cy="2998806"/>
            <a:chOff x="3204746" y="4841429"/>
            <a:chExt cx="5782507" cy="17332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ounded Rectangle 4">
                  <a:extLst>
                    <a:ext uri="{FF2B5EF4-FFF2-40B4-BE49-F238E27FC236}">
                      <a16:creationId xmlns:a16="http://schemas.microsoft.com/office/drawing/2014/main" id="{544EAC14-7551-DFDE-60F1-5841FA3D8E3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04746" y="4841429"/>
                  <a:ext cx="246026" cy="1733253"/>
                </a:xfrm>
                <a:prstGeom prst="roundRect">
                  <a:avLst>
                    <a:gd name="adj" fmla="val 12228"/>
                  </a:avLst>
                </a:prstGeom>
                <a:solidFill>
                  <a:srgbClr val="446996">
                    <a:alpha val="70000"/>
                  </a:srgbClr>
                </a:solidFill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2000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" name="Rounded Rectangle 4">
                  <a:extLst>
                    <a:ext uri="{FF2B5EF4-FFF2-40B4-BE49-F238E27FC236}">
                      <a16:creationId xmlns:a16="http://schemas.microsoft.com/office/drawing/2014/main" id="{544EAC14-7551-DFDE-60F1-5841FA3D8E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4746" y="4841429"/>
                  <a:ext cx="246026" cy="1733253"/>
                </a:xfrm>
                <a:prstGeom prst="roundRect">
                  <a:avLst>
                    <a:gd name="adj" fmla="val 12228"/>
                  </a:avLst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F88EBA56-A490-44FD-0DBE-15FCFEC8E69D}"/>
                </a:ext>
              </a:extLst>
            </p:cNvPr>
            <p:cNvCxnSpPr>
              <a:cxnSpLocks/>
              <a:stCxn id="5" idx="3"/>
              <a:endCxn id="7" idx="1"/>
            </p:cNvCxnSpPr>
            <p:nvPr/>
          </p:nvCxnSpPr>
          <p:spPr>
            <a:xfrm flipV="1">
              <a:off x="3450772" y="5708050"/>
              <a:ext cx="199263" cy="5"/>
            </a:xfrm>
            <a:prstGeom prst="straightConnector1">
              <a:avLst/>
            </a:prstGeom>
            <a:ln w="12700">
              <a:solidFill>
                <a:schemeClr val="accent4">
                  <a:lumMod val="20000"/>
                  <a:lumOff val="80000"/>
                </a:schemeClr>
              </a:solidFill>
              <a:headEnd type="none" w="med" len="med"/>
              <a:tailEnd type="stealth" w="lg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ounded Rectangle 6">
                  <a:extLst>
                    <a:ext uri="{FF2B5EF4-FFF2-40B4-BE49-F238E27FC236}">
                      <a16:creationId xmlns:a16="http://schemas.microsoft.com/office/drawing/2014/main" id="{36BE53AE-B550-1E86-AEDB-94A48633035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650035" y="4841429"/>
                  <a:ext cx="498889" cy="1733242"/>
                </a:xfrm>
                <a:prstGeom prst="roundRect">
                  <a:avLst>
                    <a:gd name="adj" fmla="val 12228"/>
                  </a:avLst>
                </a:prstGeom>
                <a:solidFill>
                  <a:schemeClr val="accent3">
                    <a:lumMod val="75000"/>
                    <a:alpha val="70000"/>
                  </a:schemeClr>
                </a:solidFill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i="1" dirty="0">
                                <a:solidFill>
                                  <a:schemeClr val="accent3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solidFill>
                                  <a:schemeClr val="accent3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chemeClr val="accent3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i="1" dirty="0">
                                <a:solidFill>
                                  <a:schemeClr val="accent3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</m:oMath>
                    </m:oMathPara>
                  </a14:m>
                  <a:endParaRPr lang="en-US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" name="Rounded Rectangle 6">
                  <a:extLst>
                    <a:ext uri="{FF2B5EF4-FFF2-40B4-BE49-F238E27FC236}">
                      <a16:creationId xmlns:a16="http://schemas.microsoft.com/office/drawing/2014/main" id="{36BE53AE-B550-1E86-AEDB-94A4863303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0035" y="4841429"/>
                  <a:ext cx="498889" cy="1733242"/>
                </a:xfrm>
                <a:prstGeom prst="roundRect">
                  <a:avLst>
                    <a:gd name="adj" fmla="val 12228"/>
                  </a:avLst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5E443D4-5AA9-C7F1-D727-2A18E6C5BDEA}"/>
                </a:ext>
              </a:extLst>
            </p:cNvPr>
            <p:cNvCxnSpPr>
              <a:cxnSpLocks/>
              <a:stCxn id="7" idx="3"/>
              <a:endCxn id="9" idx="1"/>
            </p:cNvCxnSpPr>
            <p:nvPr/>
          </p:nvCxnSpPr>
          <p:spPr>
            <a:xfrm>
              <a:off x="4148925" y="5708050"/>
              <a:ext cx="126610" cy="6"/>
            </a:xfrm>
            <a:prstGeom prst="straightConnector1">
              <a:avLst/>
            </a:prstGeom>
            <a:ln w="12700">
              <a:solidFill>
                <a:schemeClr val="accent4">
                  <a:lumMod val="20000"/>
                  <a:lumOff val="80000"/>
                </a:schemeClr>
              </a:solidFill>
              <a:headEnd type="none" w="med" len="med"/>
              <a:tailEnd type="stealth" w="lg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ounded Rectangle 8">
                  <a:extLst>
                    <a:ext uri="{FF2B5EF4-FFF2-40B4-BE49-F238E27FC236}">
                      <a16:creationId xmlns:a16="http://schemas.microsoft.com/office/drawing/2014/main" id="{7195E07A-8DB5-323D-D5B7-A3DFB238EAD7}"/>
                    </a:ext>
                  </a:extLst>
                </p:cNvPr>
                <p:cNvSpPr/>
                <p:nvPr/>
              </p:nvSpPr>
              <p:spPr>
                <a:xfrm>
                  <a:off x="4275535" y="5510843"/>
                  <a:ext cx="393298" cy="394425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 anchorCtr="1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ReLU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Rounded Rectangle 8">
                  <a:extLst>
                    <a:ext uri="{FF2B5EF4-FFF2-40B4-BE49-F238E27FC236}">
                      <a16:creationId xmlns:a16="http://schemas.microsoft.com/office/drawing/2014/main" id="{7195E07A-8DB5-323D-D5B7-A3DFB238EAD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5535" y="5510843"/>
                  <a:ext cx="393298" cy="394425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8A3F5B1-9504-6A8F-B4D3-FC41BB563109}"/>
                </a:ext>
              </a:extLst>
            </p:cNvPr>
            <p:cNvCxnSpPr>
              <a:cxnSpLocks/>
              <a:stCxn id="9" idx="3"/>
              <a:endCxn id="11" idx="1"/>
            </p:cNvCxnSpPr>
            <p:nvPr/>
          </p:nvCxnSpPr>
          <p:spPr>
            <a:xfrm flipV="1">
              <a:off x="4668833" y="5708056"/>
              <a:ext cx="126078" cy="1"/>
            </a:xfrm>
            <a:prstGeom prst="straightConnector1">
              <a:avLst/>
            </a:prstGeom>
            <a:ln w="12700">
              <a:solidFill>
                <a:schemeClr val="accent4">
                  <a:lumMod val="20000"/>
                  <a:lumOff val="80000"/>
                </a:schemeClr>
              </a:solidFill>
              <a:headEnd type="none" w="med" len="med"/>
              <a:tailEnd type="stealth" w="lg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ounded Rectangle 10">
                  <a:extLst>
                    <a:ext uri="{FF2B5EF4-FFF2-40B4-BE49-F238E27FC236}">
                      <a16:creationId xmlns:a16="http://schemas.microsoft.com/office/drawing/2014/main" id="{3E3AE5DA-4AEC-1696-AB96-6D9E07ADBB5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4794911" y="5456194"/>
                  <a:ext cx="869513" cy="503724"/>
                </a:xfrm>
                <a:prstGeom prst="roundRect">
                  <a:avLst>
                    <a:gd name="adj" fmla="val 12228"/>
                  </a:avLst>
                </a:prstGeom>
                <a:solidFill>
                  <a:schemeClr val="accent3">
                    <a:lumMod val="75000"/>
                    <a:alpha val="70000"/>
                  </a:schemeClr>
                </a:solidFill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i="1" dirty="0">
                                <a:solidFill>
                                  <a:schemeClr val="accent3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solidFill>
                                  <a:schemeClr val="accent3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accent3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i="1" dirty="0">
                                <a:solidFill>
                                  <a:schemeClr val="accent3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</m:oMath>
                    </m:oMathPara>
                  </a14:m>
                  <a:endParaRPr lang="en-US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" name="Rounded Rectangle 10">
                  <a:extLst>
                    <a:ext uri="{FF2B5EF4-FFF2-40B4-BE49-F238E27FC236}">
                      <a16:creationId xmlns:a16="http://schemas.microsoft.com/office/drawing/2014/main" id="{3E3AE5DA-4AEC-1696-AB96-6D9E07ADBB5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4911" y="5456194"/>
                  <a:ext cx="869513" cy="503724"/>
                </a:xfrm>
                <a:prstGeom prst="roundRect">
                  <a:avLst>
                    <a:gd name="adj" fmla="val 12228"/>
                  </a:avLst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80191CF-6C4A-0959-6CE0-2F107980B4A9}"/>
                </a:ext>
              </a:extLst>
            </p:cNvPr>
            <p:cNvCxnSpPr>
              <a:cxnSpLocks/>
              <a:stCxn id="11" idx="3"/>
              <a:endCxn id="13" idx="1"/>
            </p:cNvCxnSpPr>
            <p:nvPr/>
          </p:nvCxnSpPr>
          <p:spPr>
            <a:xfrm>
              <a:off x="5664424" y="5708056"/>
              <a:ext cx="126610" cy="0"/>
            </a:xfrm>
            <a:prstGeom prst="straightConnector1">
              <a:avLst/>
            </a:prstGeom>
            <a:ln w="12700">
              <a:solidFill>
                <a:schemeClr val="accent4">
                  <a:lumMod val="20000"/>
                  <a:lumOff val="80000"/>
                </a:schemeClr>
              </a:solidFill>
              <a:headEnd type="none" w="med" len="med"/>
              <a:tailEnd type="stealth" w="lg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ounded Rectangle 12">
                  <a:extLst>
                    <a:ext uri="{FF2B5EF4-FFF2-40B4-BE49-F238E27FC236}">
                      <a16:creationId xmlns:a16="http://schemas.microsoft.com/office/drawing/2014/main" id="{9EFAF7B2-2270-0B31-2407-D058BA078D49}"/>
                    </a:ext>
                  </a:extLst>
                </p:cNvPr>
                <p:cNvSpPr/>
                <p:nvPr/>
              </p:nvSpPr>
              <p:spPr>
                <a:xfrm>
                  <a:off x="5791033" y="5510843"/>
                  <a:ext cx="393298" cy="394425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  <a:tailEnd w="sm" len="sm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 anchorCtr="1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ReLU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Rounded Rectangle 12">
                  <a:extLst>
                    <a:ext uri="{FF2B5EF4-FFF2-40B4-BE49-F238E27FC236}">
                      <a16:creationId xmlns:a16="http://schemas.microsoft.com/office/drawing/2014/main" id="{9EFAF7B2-2270-0B31-2407-D058BA078D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1033" y="5510843"/>
                  <a:ext cx="393298" cy="394425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bg1">
                      <a:lumMod val="95000"/>
                    </a:schemeClr>
                  </a:solidFill>
                  <a:tailEnd w="sm" len="sm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C2C2327-2435-DD2D-CD26-61F92EE0678B}"/>
                </a:ext>
              </a:extLst>
            </p:cNvPr>
            <p:cNvCxnSpPr>
              <a:cxnSpLocks/>
            </p:cNvCxnSpPr>
            <p:nvPr/>
          </p:nvCxnSpPr>
          <p:spPr>
            <a:xfrm>
              <a:off x="6184331" y="5708056"/>
              <a:ext cx="136704" cy="0"/>
            </a:xfrm>
            <a:prstGeom prst="straightConnector1">
              <a:avLst/>
            </a:prstGeom>
            <a:ln w="12700">
              <a:solidFill>
                <a:schemeClr val="accent4">
                  <a:lumMod val="20000"/>
                  <a:lumOff val="80000"/>
                </a:schemeClr>
              </a:solidFill>
              <a:headEnd type="none" w="med" len="med"/>
              <a:tailEnd type="stealth" w="lg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793C66-7468-056B-0937-34AA2367C9D7}"/>
                </a:ext>
              </a:extLst>
            </p:cNvPr>
            <p:cNvSpPr txBox="1"/>
            <p:nvPr/>
          </p:nvSpPr>
          <p:spPr>
            <a:xfrm>
              <a:off x="6343585" y="5422775"/>
              <a:ext cx="311491" cy="4091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…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AAC0FFE-EFDA-BEB3-6086-B376E1AFEF0C}"/>
                </a:ext>
              </a:extLst>
            </p:cNvPr>
            <p:cNvCxnSpPr>
              <a:cxnSpLocks/>
              <a:endCxn id="17" idx="1"/>
            </p:cNvCxnSpPr>
            <p:nvPr/>
          </p:nvCxnSpPr>
          <p:spPr>
            <a:xfrm flipV="1">
              <a:off x="6671632" y="5708050"/>
              <a:ext cx="137811" cy="6"/>
            </a:xfrm>
            <a:prstGeom prst="straightConnector1">
              <a:avLst/>
            </a:prstGeom>
            <a:ln w="12700">
              <a:solidFill>
                <a:schemeClr val="accent4">
                  <a:lumMod val="20000"/>
                  <a:lumOff val="80000"/>
                </a:schemeClr>
              </a:solidFill>
              <a:headEnd type="none" w="med" len="med"/>
              <a:tailEnd type="stealth" w="lg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ounded Rectangle 16">
                  <a:extLst>
                    <a:ext uri="{FF2B5EF4-FFF2-40B4-BE49-F238E27FC236}">
                      <a16:creationId xmlns:a16="http://schemas.microsoft.com/office/drawing/2014/main" id="{1B175B03-B07E-C99C-6778-75970E3BF76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6809444" y="5157952"/>
                  <a:ext cx="854533" cy="1100195"/>
                </a:xfrm>
                <a:prstGeom prst="roundRect">
                  <a:avLst>
                    <a:gd name="adj" fmla="val 12228"/>
                  </a:avLst>
                </a:prstGeom>
                <a:solidFill>
                  <a:schemeClr val="accent3">
                    <a:lumMod val="75000"/>
                    <a:alpha val="70000"/>
                  </a:schemeClr>
                </a:solidFill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i="1" dirty="0">
                                <a:solidFill>
                                  <a:schemeClr val="accent3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solidFill>
                                  <a:schemeClr val="accent3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accent3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b="0" i="1" dirty="0" smtClean="0">
                                <a:solidFill>
                                  <a:schemeClr val="accent3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  <m:sup>
                            <m:r>
                              <a:rPr lang="en-US" i="1" dirty="0">
                                <a:solidFill>
                                  <a:schemeClr val="accent3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</m:oMath>
                    </m:oMathPara>
                  </a14:m>
                  <a:endParaRPr lang="en-US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7" name="Rounded Rectangle 16">
                  <a:extLst>
                    <a:ext uri="{FF2B5EF4-FFF2-40B4-BE49-F238E27FC236}">
                      <a16:creationId xmlns:a16="http://schemas.microsoft.com/office/drawing/2014/main" id="{1B175B03-B07E-C99C-6778-75970E3BF76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9444" y="5157952"/>
                  <a:ext cx="854533" cy="1100195"/>
                </a:xfrm>
                <a:prstGeom prst="roundRect">
                  <a:avLst>
                    <a:gd name="adj" fmla="val 12228"/>
                  </a:avLst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69DEE77-5371-BB07-D754-91E537AD2372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>
              <a:off x="7663976" y="5708050"/>
              <a:ext cx="122996" cy="6"/>
            </a:xfrm>
            <a:prstGeom prst="straightConnector1">
              <a:avLst/>
            </a:prstGeom>
            <a:ln w="12700">
              <a:solidFill>
                <a:schemeClr val="accent4">
                  <a:lumMod val="20000"/>
                  <a:lumOff val="80000"/>
                </a:schemeClr>
              </a:solidFill>
              <a:headEnd type="none" w="med" len="med"/>
              <a:tailEnd type="stealth" w="lg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ounded Rectangle 18">
                  <a:extLst>
                    <a:ext uri="{FF2B5EF4-FFF2-40B4-BE49-F238E27FC236}">
                      <a16:creationId xmlns:a16="http://schemas.microsoft.com/office/drawing/2014/main" id="{2B85972A-64A1-0AA5-8E25-F6A5450358CA}"/>
                    </a:ext>
                  </a:extLst>
                </p:cNvPr>
                <p:cNvSpPr/>
                <p:nvPr/>
              </p:nvSpPr>
              <p:spPr>
                <a:xfrm>
                  <a:off x="7786973" y="5510843"/>
                  <a:ext cx="393298" cy="394425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 anchorCtr="1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ReLU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Rounded Rectangle 18">
                  <a:extLst>
                    <a:ext uri="{FF2B5EF4-FFF2-40B4-BE49-F238E27FC236}">
                      <a16:creationId xmlns:a16="http://schemas.microsoft.com/office/drawing/2014/main" id="{2B85972A-64A1-0AA5-8E25-F6A5450358C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86973" y="5510843"/>
                  <a:ext cx="393298" cy="394425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bg1">
                      <a:lumMod val="9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DA6A4CC-A281-428F-40F2-3AE2C41F7803}"/>
                </a:ext>
              </a:extLst>
            </p:cNvPr>
            <p:cNvCxnSpPr>
              <a:cxnSpLocks/>
            </p:cNvCxnSpPr>
            <p:nvPr/>
          </p:nvCxnSpPr>
          <p:spPr>
            <a:xfrm>
              <a:off x="8180270" y="5708056"/>
              <a:ext cx="121179" cy="2"/>
            </a:xfrm>
            <a:prstGeom prst="straightConnector1">
              <a:avLst/>
            </a:prstGeom>
            <a:ln w="12700">
              <a:solidFill>
                <a:schemeClr val="accent4">
                  <a:lumMod val="20000"/>
                  <a:lumOff val="80000"/>
                </a:schemeClr>
              </a:solidFill>
              <a:headEnd type="none" w="med" len="med"/>
              <a:tailEnd type="stealth" w="lg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ounded Rectangle 20">
                  <a:extLst>
                    <a:ext uri="{FF2B5EF4-FFF2-40B4-BE49-F238E27FC236}">
                      <a16:creationId xmlns:a16="http://schemas.microsoft.com/office/drawing/2014/main" id="{18BC5C00-9ACA-7836-4148-F946027DC535}"/>
                    </a:ext>
                  </a:extLst>
                </p:cNvPr>
                <p:cNvSpPr/>
                <p:nvPr/>
              </p:nvSpPr>
              <p:spPr>
                <a:xfrm>
                  <a:off x="8301449" y="5280368"/>
                  <a:ext cx="242358" cy="855380"/>
                </a:xfrm>
                <a:prstGeom prst="roundRect">
                  <a:avLst/>
                </a:prstGeom>
                <a:solidFill>
                  <a:schemeClr val="accent3">
                    <a:lumMod val="75000"/>
                    <a:alpha val="70000"/>
                  </a:schemeClr>
                </a:solidFill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 anchorCtr="1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bSup>
                          <m:sSubSupPr>
                            <m:ctrlPr>
                              <a:rPr lang="en-US" b="0" i="1" dirty="0" smtClean="0">
                                <a:solidFill>
                                  <a:schemeClr val="accent3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dirty="0" smtClean="0">
                                <a:solidFill>
                                  <a:schemeClr val="accent3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accent3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US" b="0" i="1" dirty="0" smtClean="0">
                                <a:solidFill>
                                  <a:schemeClr val="accent3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</m:oMath>
                    </m:oMathPara>
                  </a14:m>
                  <a:endParaRPr lang="en-US" i="1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1" name="Rounded Rectangle 20">
                  <a:extLst>
                    <a:ext uri="{FF2B5EF4-FFF2-40B4-BE49-F238E27FC236}">
                      <a16:creationId xmlns:a16="http://schemas.microsoft.com/office/drawing/2014/main" id="{18BC5C00-9ACA-7836-4148-F946027DC53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01449" y="5280368"/>
                  <a:ext cx="242358" cy="855380"/>
                </a:xfrm>
                <a:prstGeom prst="round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984F952-A0E3-42A1-2DD7-34618A307B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43807" y="5708056"/>
              <a:ext cx="201088" cy="2"/>
            </a:xfrm>
            <a:prstGeom prst="straightConnector1">
              <a:avLst/>
            </a:prstGeom>
            <a:ln w="12700">
              <a:solidFill>
                <a:schemeClr val="accent4">
                  <a:lumMod val="20000"/>
                  <a:lumOff val="80000"/>
                </a:schemeClr>
              </a:solidFill>
              <a:headEnd type="none" w="med" len="med"/>
              <a:tailEnd type="stealth" w="lg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ounded Rectangle 22">
                  <a:extLst>
                    <a:ext uri="{FF2B5EF4-FFF2-40B4-BE49-F238E27FC236}">
                      <a16:creationId xmlns:a16="http://schemas.microsoft.com/office/drawing/2014/main" id="{0C8EDF3F-F04E-2956-0075-30B45ACD6E1B}"/>
                    </a:ext>
                  </a:extLst>
                </p:cNvPr>
                <p:cNvSpPr/>
                <p:nvPr/>
              </p:nvSpPr>
              <p:spPr>
                <a:xfrm>
                  <a:off x="8744895" y="5586877"/>
                  <a:ext cx="242358" cy="242358"/>
                </a:xfrm>
                <a:prstGeom prst="roundRect">
                  <a:avLst/>
                </a:prstGeom>
                <a:solidFill>
                  <a:schemeClr val="accent2">
                    <a:lumMod val="75000"/>
                    <a:alpha val="70000"/>
                  </a:schemeClr>
                </a:solidFill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 dirty="0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sz="2400" i="1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3" name="Rounded Rectangle 22">
                  <a:extLst>
                    <a:ext uri="{FF2B5EF4-FFF2-40B4-BE49-F238E27FC236}">
                      <a16:creationId xmlns:a16="http://schemas.microsoft.com/office/drawing/2014/main" id="{0C8EDF3F-F04E-2956-0075-30B45ACD6E1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44895" y="5586877"/>
                  <a:ext cx="242358" cy="242358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713F299-E214-955D-18A1-195018C6AFA4}"/>
                  </a:ext>
                </a:extLst>
              </p:cNvPr>
              <p:cNvSpPr txBox="1"/>
              <p:nvPr/>
            </p:nvSpPr>
            <p:spPr>
              <a:xfrm>
                <a:off x="8915252" y="4086943"/>
                <a:ext cx="83708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accent3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000" b="0" i="1" smtClean="0">
                          <a:solidFill>
                            <a:schemeClr val="accent3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000" dirty="0">
                  <a:solidFill>
                    <a:schemeClr val="accent3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713F299-E214-955D-18A1-195018C6AF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252" y="4086943"/>
                <a:ext cx="837089" cy="400110"/>
              </a:xfrm>
              <a:prstGeom prst="rect">
                <a:avLst/>
              </a:prstGeom>
              <a:blipFill>
                <a:blip r:embed="rId12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52024D-BA35-FE31-6F12-93F940F1596F}"/>
                  </a:ext>
                </a:extLst>
              </p:cNvPr>
              <p:cNvSpPr txBox="1"/>
              <p:nvPr/>
            </p:nvSpPr>
            <p:spPr>
              <a:xfrm>
                <a:off x="7211154" y="4086943"/>
                <a:ext cx="94057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accent3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accent3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52024D-BA35-FE31-6F12-93F940F159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1154" y="4086943"/>
                <a:ext cx="940579" cy="400110"/>
              </a:xfrm>
              <a:prstGeom prst="rect">
                <a:avLst/>
              </a:prstGeom>
              <a:blipFill>
                <a:blip r:embed="rId13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F5D3A0B-5F25-02DA-9998-1E3A4CA103A3}"/>
                  </a:ext>
                </a:extLst>
              </p:cNvPr>
              <p:cNvSpPr txBox="1"/>
              <p:nvPr/>
            </p:nvSpPr>
            <p:spPr>
              <a:xfrm>
                <a:off x="4741713" y="4086943"/>
                <a:ext cx="14342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accent3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−2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accent3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F5D3A0B-5F25-02DA-9998-1E3A4CA10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1713" y="4086943"/>
                <a:ext cx="1434239" cy="400110"/>
              </a:xfrm>
              <a:prstGeom prst="rect">
                <a:avLst/>
              </a:prstGeom>
              <a:blipFill>
                <a:blip r:embed="rId14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0741014-7B47-949C-8870-FE72929B5D30}"/>
                  </a:ext>
                </a:extLst>
              </p:cNvPr>
              <p:cNvSpPr txBox="1"/>
              <p:nvPr/>
            </p:nvSpPr>
            <p:spPr>
              <a:xfrm>
                <a:off x="2881717" y="4086943"/>
                <a:ext cx="107234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3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1×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accent3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0741014-7B47-949C-8870-FE72929B5D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1717" y="4086943"/>
                <a:ext cx="1072345" cy="400110"/>
              </a:xfrm>
              <a:prstGeom prst="rect">
                <a:avLst/>
              </a:prstGeom>
              <a:blipFill>
                <a:blip r:embed="rId15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47245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803D9-F8EF-221F-313A-808DCF785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ANOTHER RELEVANT DIRECTION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90E32E-EF3E-CD4A-148C-171F7AF644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endParaRPr lang="en-US" sz="4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span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8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rgbClr val="D883FF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solidFill>
                                                <a:srgbClr val="D883FF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b="0" i="0" smtClean="0">
                                              <a:solidFill>
                                                <a:srgbClr val="D883FF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solidFill>
                                                <a:srgbClr val="D883FF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solidFill>
                                            <a:srgbClr val="D883FF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28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28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b="0" i="0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  <m:r>
                                            <a:rPr lang="en-US" sz="2800" b="0" i="1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\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b="0" i="1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span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2800" b="0" i="1" smtClean="0">
                                                  <a:solidFill>
                                                    <a:schemeClr val="accent3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800" b="0" i="1" smtClean="0">
                                                  <a:solidFill>
                                                    <a:schemeClr val="accent3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</m:d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90E32E-EF3E-CD4A-148C-171F7AF644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B7A85898-95D9-750F-5C2A-F209792C9041}"/>
              </a:ext>
            </a:extLst>
          </p:cNvPr>
          <p:cNvGrpSpPr/>
          <p:nvPr/>
        </p:nvGrpSpPr>
        <p:grpSpPr>
          <a:xfrm>
            <a:off x="5959776" y="2218505"/>
            <a:ext cx="5866119" cy="2844135"/>
            <a:chOff x="6957844" y="2029542"/>
            <a:chExt cx="5269268" cy="255475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ADB9943-AEA2-2A22-0C7C-B94C7ECFFD70}"/>
                </a:ext>
              </a:extLst>
            </p:cNvPr>
            <p:cNvCxnSpPr>
              <a:cxnSpLocks/>
            </p:cNvCxnSpPr>
            <p:nvPr/>
          </p:nvCxnSpPr>
          <p:spPr>
            <a:xfrm>
              <a:off x="7645116" y="2444394"/>
              <a:ext cx="0" cy="1845935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14FA2B5-00ED-B32F-9090-CCA8F2E684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24719" y="4125245"/>
              <a:ext cx="3567901" cy="0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A336753-C480-0B89-4AF2-F9606F21D73D}"/>
                </a:ext>
              </a:extLst>
            </p:cNvPr>
            <p:cNvCxnSpPr>
              <a:cxnSpLocks/>
            </p:cNvCxnSpPr>
            <p:nvPr/>
          </p:nvCxnSpPr>
          <p:spPr>
            <a:xfrm>
              <a:off x="7632870" y="4125245"/>
              <a:ext cx="1543787" cy="0"/>
            </a:xfrm>
            <a:prstGeom prst="line">
              <a:avLst/>
            </a:prstGeom>
            <a:ln w="508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570FFA9-4DB6-B6B8-0F1D-A7BDD51541EB}"/>
                    </a:ext>
                  </a:extLst>
                </p:cNvPr>
                <p:cNvSpPr txBox="1"/>
                <p:nvPr/>
              </p:nvSpPr>
              <p:spPr>
                <a:xfrm>
                  <a:off x="11130145" y="3927666"/>
                  <a:ext cx="1096967" cy="369332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Π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𝑈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24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570FFA9-4DB6-B6B8-0F1D-A7BDD51541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30145" y="3927666"/>
                  <a:ext cx="1096967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34F2585A-5435-E707-18EA-1B80B51C1F1D}"/>
                    </a:ext>
                  </a:extLst>
                </p:cNvPr>
                <p:cNvSpPr/>
                <p:nvPr/>
              </p:nvSpPr>
              <p:spPr>
                <a:xfrm>
                  <a:off x="6957844" y="2029542"/>
                  <a:ext cx="1364684" cy="414693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𝕀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4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≥</m:t>
                            </m:r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34F2585A-5435-E707-18EA-1B80B51C1F1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7844" y="2029542"/>
                  <a:ext cx="1364684" cy="41469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6BDDACA-901C-0528-C39D-D05FE904CE59}"/>
                    </a:ext>
                  </a:extLst>
                </p:cNvPr>
                <p:cNvSpPr txBox="1"/>
                <p:nvPr/>
              </p:nvSpPr>
              <p:spPr>
                <a:xfrm>
                  <a:off x="8493739" y="4214967"/>
                  <a:ext cx="417807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</mc:Choice>
          <mc:Fallback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6BDDACA-901C-0528-C39D-D05FE904CE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93739" y="4214967"/>
                  <a:ext cx="417807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10526" r="-18421" b="-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4CCA276-D9BB-93B3-9497-8D595733152F}"/>
                </a:ext>
              </a:extLst>
            </p:cNvPr>
            <p:cNvCxnSpPr>
              <a:cxnSpLocks/>
            </p:cNvCxnSpPr>
            <p:nvPr/>
          </p:nvCxnSpPr>
          <p:spPr>
            <a:xfrm>
              <a:off x="8702643" y="4052236"/>
              <a:ext cx="0" cy="162731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29A7F9-4DE4-2DB8-4D4F-49FFD0C12264}"/>
              </a:ext>
            </a:extLst>
          </p:cNvPr>
          <p:cNvCxnSpPr>
            <a:cxnSpLocks/>
          </p:cNvCxnSpPr>
          <p:nvPr/>
        </p:nvCxnSpPr>
        <p:spPr>
          <a:xfrm>
            <a:off x="8469269" y="3647073"/>
            <a:ext cx="0" cy="904516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72CD93-AD68-E8C4-150D-E17CDF516C4A}"/>
              </a:ext>
            </a:extLst>
          </p:cNvPr>
          <p:cNvCxnSpPr>
            <a:cxnSpLocks/>
          </p:cNvCxnSpPr>
          <p:nvPr/>
        </p:nvCxnSpPr>
        <p:spPr>
          <a:xfrm>
            <a:off x="8469269" y="3647073"/>
            <a:ext cx="1982303" cy="0"/>
          </a:xfrm>
          <a:prstGeom prst="line">
            <a:avLst/>
          </a:prstGeom>
          <a:ln w="508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1CE83AF8-C2CD-6E3F-326C-9DF9314059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9697" y="2305503"/>
                <a:ext cx="5540450" cy="1739088"/>
              </a:xfrm>
              <a:prstGeom prst="roundRect">
                <a:avLst>
                  <a:gd name="adj" fmla="val 21209"/>
                </a:avLst>
              </a:prstGeom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91440" rIns="91440" bIns="9144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Needed to check that</a:t>
                </a:r>
              </a:p>
              <a:p>
                <a:pPr marL="635000" lvl="1" indent="-46355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ℙ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is large.</a:t>
                </a:r>
              </a:p>
              <a:p>
                <a:pPr marL="635000" lvl="1" indent="-463550">
                  <a:buFont typeface="+mj-lt"/>
                  <a:buAutoNum type="arabicPeriod"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only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≥2</m:t>
                    </m:r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1CE83AF8-C2CD-6E3F-326C-9DF9314059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97" y="2305503"/>
                <a:ext cx="5540450" cy="1739088"/>
              </a:xfrm>
              <a:prstGeom prst="roundRect">
                <a:avLst>
                  <a:gd name="adj" fmla="val 21209"/>
                </a:avLst>
              </a:prstGeom>
              <a:blipFill>
                <a:blip r:embed="rId6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786D2A5-8E09-08AD-03AD-5960EA57425D}"/>
                  </a:ext>
                </a:extLst>
              </p:cNvPr>
              <p:cNvSpPr txBox="1"/>
              <p:nvPr/>
            </p:nvSpPr>
            <p:spPr>
              <a:xfrm>
                <a:off x="908480" y="4890682"/>
                <a:ext cx="10375039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Then: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 top eigenvector of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𝑀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would lie in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𝑈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786D2A5-8E09-08AD-03AD-5960EA574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480" y="4890682"/>
                <a:ext cx="10375039" cy="1569660"/>
              </a:xfrm>
              <a:prstGeom prst="rect">
                <a:avLst/>
              </a:prstGeom>
              <a:blipFill>
                <a:blip r:embed="rId7"/>
                <a:stretch>
                  <a:fillRect l="-1467" t="-4800" b="-11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41096265-42E1-597D-6076-8F4657C9355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37239611"/>
                  </p:ext>
                </p:extLst>
              </p:nvPr>
            </p:nvGraphicFramePr>
            <p:xfrm>
              <a:off x="3617649" y="5335643"/>
              <a:ext cx="4956700" cy="5181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7894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3258806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⟨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𝑀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0" lang="en-US" sz="2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Π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𝑈</m:t>
                                  </m:r>
                                </m:sub>
                              </m:s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⟩</m:t>
                              </m:r>
                            </m:oMath>
                          </a14:m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2800" b="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b="1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≥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800" b="1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a:rPr lang="en-US" sz="280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ℙ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≥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&gt;0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41096265-42E1-597D-6076-8F4657C9355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37239611"/>
                  </p:ext>
                </p:extLst>
              </p:nvPr>
            </p:nvGraphicFramePr>
            <p:xfrm>
              <a:off x="3617649" y="5335643"/>
              <a:ext cx="4956700" cy="5181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7894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3258806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r="-192537" b="-195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51938" b="-195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7856778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803D9-F8EF-221F-313A-808DCF785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ANOTHER RELEVANT DIRECTION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90E32E-EF3E-CD4A-148C-171F7AF644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endParaRPr lang="en-US" sz="4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span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8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rgbClr val="D883FF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solidFill>
                                                <a:srgbClr val="D883FF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b="0" i="0" smtClean="0">
                                              <a:solidFill>
                                                <a:srgbClr val="D883FF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solidFill>
                                                <a:srgbClr val="D883FF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solidFill>
                                            <a:srgbClr val="D883FF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28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28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b="0" i="0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  <m:r>
                                            <a:rPr lang="en-US" sz="2800" b="0" i="1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\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b="0" i="1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span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2800" b="0" i="1" smtClean="0">
                                                  <a:solidFill>
                                                    <a:schemeClr val="accent3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800" b="0" i="1" smtClean="0">
                                                  <a:solidFill>
                                                    <a:schemeClr val="accent3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</m:d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90E32E-EF3E-CD4A-148C-171F7AF644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B7A85898-95D9-750F-5C2A-F209792C9041}"/>
              </a:ext>
            </a:extLst>
          </p:cNvPr>
          <p:cNvGrpSpPr/>
          <p:nvPr/>
        </p:nvGrpSpPr>
        <p:grpSpPr>
          <a:xfrm>
            <a:off x="5959776" y="2218505"/>
            <a:ext cx="5866119" cy="2844135"/>
            <a:chOff x="6957844" y="2029542"/>
            <a:chExt cx="5269268" cy="255475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ADB9943-AEA2-2A22-0C7C-B94C7ECFFD70}"/>
                </a:ext>
              </a:extLst>
            </p:cNvPr>
            <p:cNvCxnSpPr>
              <a:cxnSpLocks/>
            </p:cNvCxnSpPr>
            <p:nvPr/>
          </p:nvCxnSpPr>
          <p:spPr>
            <a:xfrm>
              <a:off x="7645116" y="2444394"/>
              <a:ext cx="0" cy="1845935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14FA2B5-00ED-B32F-9090-CCA8F2E684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24719" y="4125245"/>
              <a:ext cx="3567901" cy="0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A336753-C480-0B89-4AF2-F9606F21D73D}"/>
                </a:ext>
              </a:extLst>
            </p:cNvPr>
            <p:cNvCxnSpPr>
              <a:cxnSpLocks/>
            </p:cNvCxnSpPr>
            <p:nvPr/>
          </p:nvCxnSpPr>
          <p:spPr>
            <a:xfrm>
              <a:off x="7632870" y="4125245"/>
              <a:ext cx="1543787" cy="0"/>
            </a:xfrm>
            <a:prstGeom prst="line">
              <a:avLst/>
            </a:prstGeom>
            <a:ln w="508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570FFA9-4DB6-B6B8-0F1D-A7BDD51541EB}"/>
                    </a:ext>
                  </a:extLst>
                </p:cNvPr>
                <p:cNvSpPr txBox="1"/>
                <p:nvPr/>
              </p:nvSpPr>
              <p:spPr>
                <a:xfrm>
                  <a:off x="11130145" y="3927666"/>
                  <a:ext cx="1096967" cy="369332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Π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𝑈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24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570FFA9-4DB6-B6B8-0F1D-A7BDD51541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30145" y="3927666"/>
                  <a:ext cx="1096967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34F2585A-5435-E707-18EA-1B80B51C1F1D}"/>
                    </a:ext>
                  </a:extLst>
                </p:cNvPr>
                <p:cNvSpPr/>
                <p:nvPr/>
              </p:nvSpPr>
              <p:spPr>
                <a:xfrm>
                  <a:off x="6957844" y="2029542"/>
                  <a:ext cx="1364684" cy="414693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𝕀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4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≥</m:t>
                            </m:r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34F2585A-5435-E707-18EA-1B80B51C1F1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7844" y="2029542"/>
                  <a:ext cx="1364684" cy="41469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6BDDACA-901C-0528-C39D-D05FE904CE59}"/>
                    </a:ext>
                  </a:extLst>
                </p:cNvPr>
                <p:cNvSpPr txBox="1"/>
                <p:nvPr/>
              </p:nvSpPr>
              <p:spPr>
                <a:xfrm>
                  <a:off x="8493739" y="4214967"/>
                  <a:ext cx="417807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</mc:Choice>
          <mc:Fallback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6BDDACA-901C-0528-C39D-D05FE904CE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93739" y="4214967"/>
                  <a:ext cx="417807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10526" r="-18421" b="-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4CCA276-D9BB-93B3-9497-8D595733152F}"/>
                </a:ext>
              </a:extLst>
            </p:cNvPr>
            <p:cNvCxnSpPr>
              <a:cxnSpLocks/>
            </p:cNvCxnSpPr>
            <p:nvPr/>
          </p:nvCxnSpPr>
          <p:spPr>
            <a:xfrm>
              <a:off x="8702643" y="4052236"/>
              <a:ext cx="0" cy="162731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29A7F9-4DE4-2DB8-4D4F-49FFD0C12264}"/>
              </a:ext>
            </a:extLst>
          </p:cNvPr>
          <p:cNvCxnSpPr>
            <a:cxnSpLocks/>
          </p:cNvCxnSpPr>
          <p:nvPr/>
        </p:nvCxnSpPr>
        <p:spPr>
          <a:xfrm>
            <a:off x="8469269" y="3647073"/>
            <a:ext cx="0" cy="904516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72CD93-AD68-E8C4-150D-E17CDF516C4A}"/>
              </a:ext>
            </a:extLst>
          </p:cNvPr>
          <p:cNvCxnSpPr>
            <a:cxnSpLocks/>
          </p:cNvCxnSpPr>
          <p:nvPr/>
        </p:nvCxnSpPr>
        <p:spPr>
          <a:xfrm>
            <a:off x="8469269" y="3647073"/>
            <a:ext cx="1982303" cy="0"/>
          </a:xfrm>
          <a:prstGeom prst="line">
            <a:avLst/>
          </a:prstGeom>
          <a:ln w="508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1CE83AF8-C2CD-6E3F-326C-9DF9314059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9697" y="2305503"/>
                <a:ext cx="5540450" cy="1739088"/>
              </a:xfrm>
              <a:prstGeom prst="roundRect">
                <a:avLst>
                  <a:gd name="adj" fmla="val 21209"/>
                </a:avLst>
              </a:prstGeom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91440" rIns="91440" bIns="9144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Needed to check that</a:t>
                </a:r>
              </a:p>
              <a:p>
                <a:pPr marL="635000" lvl="1" indent="-46355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ℙ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D883FF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solidFill>
                                          <a:srgbClr val="D883FF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Π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D883FF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is large.</a:t>
                </a:r>
              </a:p>
              <a:p>
                <a:pPr marL="635000" lvl="1" indent="-463550">
                  <a:buFont typeface="+mj-lt"/>
                  <a:buAutoNum type="arabicPeriod"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only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≥2</m:t>
                    </m:r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1CE83AF8-C2CD-6E3F-326C-9DF9314059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97" y="2305503"/>
                <a:ext cx="5540450" cy="1739088"/>
              </a:xfrm>
              <a:prstGeom prst="roundRect">
                <a:avLst>
                  <a:gd name="adj" fmla="val 21209"/>
                </a:avLst>
              </a:prstGeom>
              <a:blipFill>
                <a:blip r:embed="rId6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786D2A5-8E09-08AD-03AD-5960EA57425D}"/>
                  </a:ext>
                </a:extLst>
              </p:cNvPr>
              <p:cNvSpPr txBox="1"/>
              <p:nvPr/>
            </p:nvSpPr>
            <p:spPr>
              <a:xfrm>
                <a:off x="908480" y="4890682"/>
                <a:ext cx="10375039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Then: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 top eigenvector of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𝑀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would lie in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𝑈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786D2A5-8E09-08AD-03AD-5960EA574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480" y="4890682"/>
                <a:ext cx="10375039" cy="1569660"/>
              </a:xfrm>
              <a:prstGeom prst="rect">
                <a:avLst/>
              </a:prstGeom>
              <a:blipFill>
                <a:blip r:embed="rId7"/>
                <a:stretch>
                  <a:fillRect l="-1467" t="-4800" b="-11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8C08304D-338F-D677-4041-7179DCBE783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37239611"/>
                  </p:ext>
                </p:extLst>
              </p:nvPr>
            </p:nvGraphicFramePr>
            <p:xfrm>
              <a:off x="3617649" y="5335643"/>
              <a:ext cx="4956700" cy="5181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7894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3258806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⟨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𝑀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0" lang="en-US" sz="2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Π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𝑈</m:t>
                                  </m:r>
                                </m:sub>
                              </m:s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⟩</m:t>
                              </m:r>
                            </m:oMath>
                          </a14:m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2800" b="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b="1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≥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800" b="1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a:rPr lang="en-US" sz="280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ℙ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≥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&gt;0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8C08304D-338F-D677-4041-7179DCBE783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37239611"/>
                  </p:ext>
                </p:extLst>
              </p:nvPr>
            </p:nvGraphicFramePr>
            <p:xfrm>
              <a:off x="3617649" y="5335643"/>
              <a:ext cx="4956700" cy="5181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7894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3258806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r="-192537" b="-195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51938" b="-195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1661791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803D9-F8EF-221F-313A-808DCF785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ANOTHER RELEVANT DIRECTION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90E32E-EF3E-CD4A-148C-171F7AF644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endParaRPr lang="en-US" sz="4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span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8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rgbClr val="D883FF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solidFill>
                                                <a:srgbClr val="D883FF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b="0" i="0" smtClean="0">
                                              <a:solidFill>
                                                <a:srgbClr val="D883FF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solidFill>
                                                <a:srgbClr val="D883FF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solidFill>
                                            <a:srgbClr val="D883FF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28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28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b="0" i="0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  <m:r>
                                            <a:rPr lang="en-US" sz="2800" b="0" i="1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\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b="0" i="1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span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2800" b="0" i="1" smtClean="0">
                                                  <a:solidFill>
                                                    <a:schemeClr val="accent3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800" b="0" i="1" smtClean="0">
                                                  <a:solidFill>
                                                    <a:schemeClr val="accent3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</m:d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90E32E-EF3E-CD4A-148C-171F7AF644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B7A85898-95D9-750F-5C2A-F209792C9041}"/>
              </a:ext>
            </a:extLst>
          </p:cNvPr>
          <p:cNvGrpSpPr/>
          <p:nvPr/>
        </p:nvGrpSpPr>
        <p:grpSpPr>
          <a:xfrm>
            <a:off x="5959776" y="2218505"/>
            <a:ext cx="5866119" cy="2844135"/>
            <a:chOff x="6957844" y="2029542"/>
            <a:chExt cx="5269268" cy="255475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ADB9943-AEA2-2A22-0C7C-B94C7ECFFD70}"/>
                </a:ext>
              </a:extLst>
            </p:cNvPr>
            <p:cNvCxnSpPr>
              <a:cxnSpLocks/>
            </p:cNvCxnSpPr>
            <p:nvPr/>
          </p:nvCxnSpPr>
          <p:spPr>
            <a:xfrm>
              <a:off x="7645116" y="2444394"/>
              <a:ext cx="0" cy="1845935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14FA2B5-00ED-B32F-9090-CCA8F2E684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24719" y="4125245"/>
              <a:ext cx="3567901" cy="0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A336753-C480-0B89-4AF2-F9606F21D73D}"/>
                </a:ext>
              </a:extLst>
            </p:cNvPr>
            <p:cNvCxnSpPr>
              <a:cxnSpLocks/>
            </p:cNvCxnSpPr>
            <p:nvPr/>
          </p:nvCxnSpPr>
          <p:spPr>
            <a:xfrm>
              <a:off x="7632870" y="4125245"/>
              <a:ext cx="1543787" cy="0"/>
            </a:xfrm>
            <a:prstGeom prst="line">
              <a:avLst/>
            </a:prstGeom>
            <a:ln w="508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570FFA9-4DB6-B6B8-0F1D-A7BDD51541EB}"/>
                    </a:ext>
                  </a:extLst>
                </p:cNvPr>
                <p:cNvSpPr txBox="1"/>
                <p:nvPr/>
              </p:nvSpPr>
              <p:spPr>
                <a:xfrm>
                  <a:off x="11130145" y="3927666"/>
                  <a:ext cx="1096967" cy="369332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Π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𝑈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24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570FFA9-4DB6-B6B8-0F1D-A7BDD51541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30145" y="3927666"/>
                  <a:ext cx="1096967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34F2585A-5435-E707-18EA-1B80B51C1F1D}"/>
                    </a:ext>
                  </a:extLst>
                </p:cNvPr>
                <p:cNvSpPr/>
                <p:nvPr/>
              </p:nvSpPr>
              <p:spPr>
                <a:xfrm>
                  <a:off x="6957844" y="2029542"/>
                  <a:ext cx="1364684" cy="414693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𝕀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4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≥</m:t>
                            </m:r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34F2585A-5435-E707-18EA-1B80B51C1F1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7844" y="2029542"/>
                  <a:ext cx="1364684" cy="41469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6BDDACA-901C-0528-C39D-D05FE904CE59}"/>
                    </a:ext>
                  </a:extLst>
                </p:cNvPr>
                <p:cNvSpPr txBox="1"/>
                <p:nvPr/>
              </p:nvSpPr>
              <p:spPr>
                <a:xfrm>
                  <a:off x="8493739" y="4214967"/>
                  <a:ext cx="417807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</mc:Choice>
          <mc:Fallback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6BDDACA-901C-0528-C39D-D05FE904CE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93739" y="4214967"/>
                  <a:ext cx="417807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10526" r="-18421" b="-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4CCA276-D9BB-93B3-9497-8D595733152F}"/>
                </a:ext>
              </a:extLst>
            </p:cNvPr>
            <p:cNvCxnSpPr>
              <a:cxnSpLocks/>
            </p:cNvCxnSpPr>
            <p:nvPr/>
          </p:nvCxnSpPr>
          <p:spPr>
            <a:xfrm>
              <a:off x="8702643" y="4052236"/>
              <a:ext cx="0" cy="162731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29A7F9-4DE4-2DB8-4D4F-49FFD0C12264}"/>
              </a:ext>
            </a:extLst>
          </p:cNvPr>
          <p:cNvCxnSpPr>
            <a:cxnSpLocks/>
          </p:cNvCxnSpPr>
          <p:nvPr/>
        </p:nvCxnSpPr>
        <p:spPr>
          <a:xfrm>
            <a:off x="8469269" y="3647073"/>
            <a:ext cx="0" cy="904516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72CD93-AD68-E8C4-150D-E17CDF516C4A}"/>
              </a:ext>
            </a:extLst>
          </p:cNvPr>
          <p:cNvCxnSpPr>
            <a:cxnSpLocks/>
          </p:cNvCxnSpPr>
          <p:nvPr/>
        </p:nvCxnSpPr>
        <p:spPr>
          <a:xfrm>
            <a:off x="8469269" y="3647073"/>
            <a:ext cx="1982303" cy="0"/>
          </a:xfrm>
          <a:prstGeom prst="line">
            <a:avLst/>
          </a:prstGeom>
          <a:ln w="508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1CE83AF8-C2CD-6E3F-326C-9DF9314059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9696" y="2305503"/>
                <a:ext cx="5731055" cy="2178097"/>
              </a:xfrm>
              <a:prstGeom prst="roundRect">
                <a:avLst>
                  <a:gd name="adj" fmla="val 10342"/>
                </a:avLst>
              </a:prstGeom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91440" rIns="91440" bIns="9144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Needed to check that</a:t>
                </a:r>
              </a:p>
              <a:p>
                <a:pPr marL="635000" lvl="1" indent="-46355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ℙ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D883FF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solidFill>
                                          <a:srgbClr val="D883FF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Π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D883FF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is large.</a:t>
                </a:r>
              </a:p>
              <a:p>
                <a:pPr marL="635000" lvl="1" indent="-463550">
                  <a:buFont typeface="+mj-lt"/>
                  <a:buAutoNum type="arabicPeriod"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solidFill>
                              <a:srgbClr val="D883FF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D883FF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rgbClr val="D883FF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rgbClr val="D883FF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⊥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only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  <m:r>
                                  <a:rPr lang="en-US" b="0" i="1" smtClean="0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\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1" smtClean="0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span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d>
                              </m:sub>
                            </m:sSub>
                            <m: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≥2</m:t>
                    </m:r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</m:t>
                    </m:r>
                  </m:oMath>
                </a14:m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1CE83AF8-C2CD-6E3F-326C-9DF9314059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96" y="2305503"/>
                <a:ext cx="5731055" cy="2178097"/>
              </a:xfrm>
              <a:prstGeom prst="roundRect">
                <a:avLst>
                  <a:gd name="adj" fmla="val 10342"/>
                </a:avLst>
              </a:prstGeom>
              <a:blipFill>
                <a:blip r:embed="rId6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786D2A5-8E09-08AD-03AD-5960EA57425D}"/>
                  </a:ext>
                </a:extLst>
              </p:cNvPr>
              <p:cNvSpPr txBox="1"/>
              <p:nvPr/>
            </p:nvSpPr>
            <p:spPr>
              <a:xfrm>
                <a:off x="908480" y="4890682"/>
                <a:ext cx="10375039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Then: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 top eigenvector of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𝑀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would lie in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𝑈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786D2A5-8E09-08AD-03AD-5960EA574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480" y="4890682"/>
                <a:ext cx="10375039" cy="1569660"/>
              </a:xfrm>
              <a:prstGeom prst="rect">
                <a:avLst/>
              </a:prstGeom>
              <a:blipFill>
                <a:blip r:embed="rId7"/>
                <a:stretch>
                  <a:fillRect l="-1467" t="-4800" b="-11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79E205B4-0C50-275C-01F6-AE35307DEF2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37239611"/>
                  </p:ext>
                </p:extLst>
              </p:nvPr>
            </p:nvGraphicFramePr>
            <p:xfrm>
              <a:off x="3617649" y="5335643"/>
              <a:ext cx="4956700" cy="5181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7894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3258806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⟨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𝑀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0" lang="en-US" sz="2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Π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𝑈</m:t>
                                  </m:r>
                                </m:sub>
                              </m:s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⟩</m:t>
                              </m:r>
                            </m:oMath>
                          </a14:m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2800" b="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b="1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≥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800" b="1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a:rPr lang="en-US" sz="280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ℙ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≥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&gt;0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79E205B4-0C50-275C-01F6-AE35307DEF2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37239611"/>
                  </p:ext>
                </p:extLst>
              </p:nvPr>
            </p:nvGraphicFramePr>
            <p:xfrm>
              <a:off x="3617649" y="5335643"/>
              <a:ext cx="4956700" cy="5181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7894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3258806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r="-192537" b="-195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51938" b="-195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2666909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803D9-F8EF-221F-313A-808DCF785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ANOTHER RELEVANT DIRECTION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90E32E-EF3E-CD4A-148C-171F7AF644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endParaRPr lang="en-US" sz="4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span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8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rgbClr val="D883FF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solidFill>
                                                <a:srgbClr val="D883FF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b="0" i="0" smtClean="0">
                                              <a:solidFill>
                                                <a:srgbClr val="D883FF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solidFill>
                                                <a:srgbClr val="D883FF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solidFill>
                                            <a:srgbClr val="D883FF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28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28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b="0" i="0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  <m:r>
                                            <a:rPr lang="en-US" sz="2800" b="0" i="1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\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b="0" i="1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span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2800" b="0" i="1" smtClean="0">
                                                  <a:solidFill>
                                                    <a:schemeClr val="accent3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800" b="0" i="1" smtClean="0">
                                                  <a:solidFill>
                                                    <a:schemeClr val="accent3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</m:d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90E32E-EF3E-CD4A-148C-171F7AF644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B7A85898-95D9-750F-5C2A-F209792C9041}"/>
              </a:ext>
            </a:extLst>
          </p:cNvPr>
          <p:cNvGrpSpPr/>
          <p:nvPr/>
        </p:nvGrpSpPr>
        <p:grpSpPr>
          <a:xfrm>
            <a:off x="5959776" y="2218505"/>
            <a:ext cx="4491796" cy="2802301"/>
            <a:chOff x="6957844" y="2029542"/>
            <a:chExt cx="4034776" cy="2517179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ADB9943-AEA2-2A22-0C7C-B94C7ECFFD70}"/>
                </a:ext>
              </a:extLst>
            </p:cNvPr>
            <p:cNvCxnSpPr>
              <a:cxnSpLocks/>
            </p:cNvCxnSpPr>
            <p:nvPr/>
          </p:nvCxnSpPr>
          <p:spPr>
            <a:xfrm>
              <a:off x="7645116" y="2444394"/>
              <a:ext cx="0" cy="1845935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14FA2B5-00ED-B32F-9090-CCA8F2E684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24719" y="4125245"/>
              <a:ext cx="3567901" cy="0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A336753-C480-0B89-4AF2-F9606F21D73D}"/>
                </a:ext>
              </a:extLst>
            </p:cNvPr>
            <p:cNvCxnSpPr>
              <a:cxnSpLocks/>
            </p:cNvCxnSpPr>
            <p:nvPr/>
          </p:nvCxnSpPr>
          <p:spPr>
            <a:xfrm>
              <a:off x="7632870" y="4125245"/>
              <a:ext cx="1543787" cy="0"/>
            </a:xfrm>
            <a:prstGeom prst="line">
              <a:avLst/>
            </a:prstGeom>
            <a:ln w="508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34F2585A-5435-E707-18EA-1B80B51C1F1D}"/>
                    </a:ext>
                  </a:extLst>
                </p:cNvPr>
                <p:cNvSpPr/>
                <p:nvPr/>
              </p:nvSpPr>
              <p:spPr>
                <a:xfrm>
                  <a:off x="6957844" y="2029542"/>
                  <a:ext cx="2177308" cy="35940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𝕀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000" b="0" i="1" smtClean="0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000" b="0" i="1" smtClean="0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  <m:d>
                                  <m:dPr>
                                    <m:ctrlPr>
                                      <a:rPr lang="en-US" sz="2000" b="0" i="1" smtClean="0">
                                        <a:solidFill>
                                          <a:srgbClr val="D883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solidFill>
                                              <a:srgbClr val="D883FF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000" b="0" i="0" smtClean="0">
                                            <a:solidFill>
                                              <a:srgbClr val="D883FF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Π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solidFill>
                                              <a:srgbClr val="D883FF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sub>
                                    </m:sSub>
                                    <m:r>
                                      <a:rPr lang="en-US" sz="2000" b="0" i="1" smtClean="0">
                                        <a:solidFill>
                                          <a:srgbClr val="D883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d>
                            <m:r>
                              <a:rPr lang="en-US" sz="20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≥</m:t>
                            </m:r>
                            <m:r>
                              <a:rPr lang="en-US" sz="20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oMath>
                    </m:oMathPara>
                  </a14:m>
                  <a:endParaRPr lang="en-US" sz="2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34F2585A-5435-E707-18EA-1B80B51C1F1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7844" y="2029542"/>
                  <a:ext cx="2177308" cy="35940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6BDDACA-901C-0528-C39D-D05FE904CE59}"/>
                    </a:ext>
                  </a:extLst>
                </p:cNvPr>
                <p:cNvSpPr txBox="1"/>
                <p:nvPr/>
              </p:nvSpPr>
              <p:spPr>
                <a:xfrm>
                  <a:off x="8248666" y="4214967"/>
                  <a:ext cx="856743" cy="3317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</mc:Choice>
          <mc:Fallback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6BDDACA-901C-0528-C39D-D05FE904CE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48666" y="4214967"/>
                  <a:ext cx="856743" cy="331754"/>
                </a:xfrm>
                <a:prstGeom prst="rect">
                  <a:avLst/>
                </a:prstGeom>
                <a:blipFill>
                  <a:blip r:embed="rId4"/>
                  <a:stretch>
                    <a:fillRect l="-7895" r="-10526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4CCA276-D9BB-93B3-9497-8D595733152F}"/>
                </a:ext>
              </a:extLst>
            </p:cNvPr>
            <p:cNvCxnSpPr>
              <a:cxnSpLocks/>
            </p:cNvCxnSpPr>
            <p:nvPr/>
          </p:nvCxnSpPr>
          <p:spPr>
            <a:xfrm>
              <a:off x="8702643" y="4052236"/>
              <a:ext cx="0" cy="162731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29A7F9-4DE4-2DB8-4D4F-49FFD0C12264}"/>
              </a:ext>
            </a:extLst>
          </p:cNvPr>
          <p:cNvCxnSpPr>
            <a:cxnSpLocks/>
          </p:cNvCxnSpPr>
          <p:nvPr/>
        </p:nvCxnSpPr>
        <p:spPr>
          <a:xfrm>
            <a:off x="8469269" y="3647073"/>
            <a:ext cx="0" cy="904516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72CD93-AD68-E8C4-150D-E17CDF516C4A}"/>
              </a:ext>
            </a:extLst>
          </p:cNvPr>
          <p:cNvCxnSpPr>
            <a:cxnSpLocks/>
          </p:cNvCxnSpPr>
          <p:nvPr/>
        </p:nvCxnSpPr>
        <p:spPr>
          <a:xfrm>
            <a:off x="8469269" y="3647073"/>
            <a:ext cx="1982303" cy="0"/>
          </a:xfrm>
          <a:prstGeom prst="line">
            <a:avLst/>
          </a:prstGeom>
          <a:ln w="508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1CE83AF8-C2CD-6E3F-326C-9DF9314059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9696" y="2305503"/>
                <a:ext cx="5731055" cy="2178097"/>
              </a:xfrm>
              <a:prstGeom prst="roundRect">
                <a:avLst>
                  <a:gd name="adj" fmla="val 10342"/>
                </a:avLst>
              </a:prstGeom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91440" rIns="91440" bIns="9144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Needed to check that</a:t>
                </a:r>
              </a:p>
              <a:p>
                <a:pPr marL="635000" lvl="1" indent="-46355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ℙ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D883FF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solidFill>
                                          <a:srgbClr val="D883FF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Π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D883FF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is large.</a:t>
                </a:r>
              </a:p>
              <a:p>
                <a:pPr marL="635000" lvl="1" indent="-463550">
                  <a:buFont typeface="+mj-lt"/>
                  <a:buAutoNum type="arabicPeriod"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solidFill>
                              <a:srgbClr val="D883FF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D883FF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rgbClr val="D883FF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rgbClr val="D883FF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⊥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only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  <m:r>
                                  <a:rPr lang="en-US" b="0" i="1" smtClean="0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\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1" smtClean="0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span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d>
                              </m:sub>
                            </m:sSub>
                            <m: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≥2</m:t>
                    </m:r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</m:t>
                    </m:r>
                  </m:oMath>
                </a14:m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1CE83AF8-C2CD-6E3F-326C-9DF9314059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96" y="2305503"/>
                <a:ext cx="5731055" cy="2178097"/>
              </a:xfrm>
              <a:prstGeom prst="roundRect">
                <a:avLst>
                  <a:gd name="adj" fmla="val 10342"/>
                </a:avLst>
              </a:prstGeom>
              <a:blipFill>
                <a:blip r:embed="rId5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786D2A5-8E09-08AD-03AD-5960EA57425D}"/>
                  </a:ext>
                </a:extLst>
              </p:cNvPr>
              <p:cNvSpPr txBox="1"/>
              <p:nvPr/>
            </p:nvSpPr>
            <p:spPr>
              <a:xfrm>
                <a:off x="908480" y="4890682"/>
                <a:ext cx="10375039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Then: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 top eigenvector of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𝑀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would lie in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𝑈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786D2A5-8E09-08AD-03AD-5960EA574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480" y="4890682"/>
                <a:ext cx="10375039" cy="1569660"/>
              </a:xfrm>
              <a:prstGeom prst="rect">
                <a:avLst/>
              </a:prstGeom>
              <a:blipFill>
                <a:blip r:embed="rId6"/>
                <a:stretch>
                  <a:fillRect l="-1467" t="-4800" b="-11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15D8BEA4-A873-0A3B-672C-1707AF958F4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68000607"/>
                  </p:ext>
                </p:extLst>
              </p:nvPr>
            </p:nvGraphicFramePr>
            <p:xfrm>
              <a:off x="3617649" y="5335643"/>
              <a:ext cx="4956700" cy="5181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7894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3258806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⟨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𝑀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0" lang="en-US" sz="2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Π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𝑈</m:t>
                                  </m:r>
                                </m:sub>
                              </m:s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⟩</m:t>
                              </m:r>
                            </m:oMath>
                          </a14:m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2800" b="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b="1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≥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800" b="1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a:rPr lang="en-US" sz="280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ℙ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≥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&gt;0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15D8BEA4-A873-0A3B-672C-1707AF958F4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68000607"/>
                  </p:ext>
                </p:extLst>
              </p:nvPr>
            </p:nvGraphicFramePr>
            <p:xfrm>
              <a:off x="3617649" y="5335643"/>
              <a:ext cx="4956700" cy="5181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7894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3258806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r="-192537" b="-195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51938" b="-195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2434868-FDC3-3702-E290-CC22D3A21124}"/>
                  </a:ext>
                </a:extLst>
              </p:cNvPr>
              <p:cNvSpPr txBox="1"/>
              <p:nvPr/>
            </p:nvSpPr>
            <p:spPr>
              <a:xfrm>
                <a:off x="10483527" y="4331630"/>
                <a:ext cx="1696362" cy="41819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0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Π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𝑈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\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0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span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d>
                                </m:sub>
                              </m:sSub>
                              <m:r>
                                <a:rPr lang="en-US" sz="20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sz="20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2434868-FDC3-3702-E290-CC22D3A211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3527" y="4331630"/>
                <a:ext cx="1696362" cy="41819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25708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803D9-F8EF-221F-313A-808DCF785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ANOTHER RELEVANT DIRECTION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90E32E-EF3E-CD4A-148C-171F7AF644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endParaRPr lang="en-US" sz="4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span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8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rgbClr val="D883FF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solidFill>
                                                <a:srgbClr val="D883FF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b="0" i="0" smtClean="0">
                                              <a:solidFill>
                                                <a:srgbClr val="D883FF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solidFill>
                                                <a:srgbClr val="D883FF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solidFill>
                                            <a:srgbClr val="D883FF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28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28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b="0" i="0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  <m:r>
                                            <a:rPr lang="en-US" sz="2800" b="0" i="1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\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b="0" i="1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span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2800" b="0" i="1" smtClean="0">
                                                  <a:solidFill>
                                                    <a:schemeClr val="accent3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800" b="0" i="1" smtClean="0">
                                                  <a:solidFill>
                                                    <a:schemeClr val="accent3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</m:d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90E32E-EF3E-CD4A-148C-171F7AF644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B7A85898-95D9-750F-5C2A-F209792C9041}"/>
              </a:ext>
            </a:extLst>
          </p:cNvPr>
          <p:cNvGrpSpPr/>
          <p:nvPr/>
        </p:nvGrpSpPr>
        <p:grpSpPr>
          <a:xfrm>
            <a:off x="5959776" y="2218505"/>
            <a:ext cx="4491796" cy="2802301"/>
            <a:chOff x="6957844" y="2029542"/>
            <a:chExt cx="4034776" cy="2517179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ADB9943-AEA2-2A22-0C7C-B94C7ECFFD70}"/>
                </a:ext>
              </a:extLst>
            </p:cNvPr>
            <p:cNvCxnSpPr>
              <a:cxnSpLocks/>
            </p:cNvCxnSpPr>
            <p:nvPr/>
          </p:nvCxnSpPr>
          <p:spPr>
            <a:xfrm>
              <a:off x="7645116" y="2444394"/>
              <a:ext cx="0" cy="1845935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14FA2B5-00ED-B32F-9090-CCA8F2E684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24719" y="4125245"/>
              <a:ext cx="3567901" cy="0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A336753-C480-0B89-4AF2-F9606F21D73D}"/>
                </a:ext>
              </a:extLst>
            </p:cNvPr>
            <p:cNvCxnSpPr>
              <a:cxnSpLocks/>
            </p:cNvCxnSpPr>
            <p:nvPr/>
          </p:nvCxnSpPr>
          <p:spPr>
            <a:xfrm>
              <a:off x="7632870" y="4125245"/>
              <a:ext cx="1543787" cy="0"/>
            </a:xfrm>
            <a:prstGeom prst="line">
              <a:avLst/>
            </a:prstGeom>
            <a:ln w="508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34F2585A-5435-E707-18EA-1B80B51C1F1D}"/>
                    </a:ext>
                  </a:extLst>
                </p:cNvPr>
                <p:cNvSpPr/>
                <p:nvPr/>
              </p:nvSpPr>
              <p:spPr>
                <a:xfrm>
                  <a:off x="6957844" y="2029542"/>
                  <a:ext cx="2177308" cy="35940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𝕀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000" b="0" i="1" smtClean="0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000" b="0" i="1" smtClean="0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  <m:d>
                                  <m:dPr>
                                    <m:ctrlPr>
                                      <a:rPr lang="en-US" sz="2000" b="0" i="1" smtClean="0">
                                        <a:solidFill>
                                          <a:srgbClr val="D883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solidFill>
                                              <a:srgbClr val="D883FF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000" b="0" i="0" smtClean="0">
                                            <a:solidFill>
                                              <a:srgbClr val="D883FF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Π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solidFill>
                                              <a:srgbClr val="D883FF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sub>
                                    </m:sSub>
                                    <m:r>
                                      <a:rPr lang="en-US" sz="2000" b="0" i="1" smtClean="0">
                                        <a:solidFill>
                                          <a:srgbClr val="D883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d>
                            <m:r>
                              <a:rPr lang="en-US" sz="20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≥</m:t>
                            </m:r>
                            <m:r>
                              <a:rPr lang="en-US" sz="20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oMath>
                    </m:oMathPara>
                  </a14:m>
                  <a:endParaRPr lang="en-US" sz="2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34F2585A-5435-E707-18EA-1B80B51C1F1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7844" y="2029542"/>
                  <a:ext cx="2177308" cy="35940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6BDDACA-901C-0528-C39D-D05FE904CE59}"/>
                    </a:ext>
                  </a:extLst>
                </p:cNvPr>
                <p:cNvSpPr txBox="1"/>
                <p:nvPr/>
              </p:nvSpPr>
              <p:spPr>
                <a:xfrm>
                  <a:off x="8248666" y="4214967"/>
                  <a:ext cx="856743" cy="3317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</mc:Choice>
          <mc:Fallback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6BDDACA-901C-0528-C39D-D05FE904CE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48666" y="4214967"/>
                  <a:ext cx="856743" cy="331754"/>
                </a:xfrm>
                <a:prstGeom prst="rect">
                  <a:avLst/>
                </a:prstGeom>
                <a:blipFill>
                  <a:blip r:embed="rId4"/>
                  <a:stretch>
                    <a:fillRect l="-7895" r="-10526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4CCA276-D9BB-93B3-9497-8D595733152F}"/>
                </a:ext>
              </a:extLst>
            </p:cNvPr>
            <p:cNvCxnSpPr>
              <a:cxnSpLocks/>
            </p:cNvCxnSpPr>
            <p:nvPr/>
          </p:nvCxnSpPr>
          <p:spPr>
            <a:xfrm>
              <a:off x="8702643" y="4052236"/>
              <a:ext cx="0" cy="162731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29A7F9-4DE4-2DB8-4D4F-49FFD0C12264}"/>
              </a:ext>
            </a:extLst>
          </p:cNvPr>
          <p:cNvCxnSpPr>
            <a:cxnSpLocks/>
          </p:cNvCxnSpPr>
          <p:nvPr/>
        </p:nvCxnSpPr>
        <p:spPr>
          <a:xfrm>
            <a:off x="8469269" y="3647073"/>
            <a:ext cx="0" cy="904516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72CD93-AD68-E8C4-150D-E17CDF516C4A}"/>
              </a:ext>
            </a:extLst>
          </p:cNvPr>
          <p:cNvCxnSpPr>
            <a:cxnSpLocks/>
          </p:cNvCxnSpPr>
          <p:nvPr/>
        </p:nvCxnSpPr>
        <p:spPr>
          <a:xfrm>
            <a:off x="8469269" y="3647073"/>
            <a:ext cx="1982303" cy="0"/>
          </a:xfrm>
          <a:prstGeom prst="line">
            <a:avLst/>
          </a:prstGeom>
          <a:ln w="508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1CE83AF8-C2CD-6E3F-326C-9DF9314059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9696" y="2305503"/>
                <a:ext cx="5731055" cy="2178097"/>
              </a:xfrm>
              <a:prstGeom prst="roundRect">
                <a:avLst>
                  <a:gd name="adj" fmla="val 10342"/>
                </a:avLst>
              </a:prstGeom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91440" rIns="91440" bIns="9144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Needed to check that</a:t>
                </a:r>
              </a:p>
              <a:p>
                <a:pPr marL="635000" lvl="1" indent="-46355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ℙ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D883FF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solidFill>
                                          <a:srgbClr val="D883FF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Π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D883FF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is large.</a:t>
                </a:r>
              </a:p>
              <a:p>
                <a:pPr marL="635000" lvl="1" indent="-463550">
                  <a:buFont typeface="+mj-lt"/>
                  <a:buAutoNum type="arabicPeriod"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solidFill>
                              <a:srgbClr val="D883FF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D883FF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rgbClr val="D883FF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rgbClr val="D883FF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⊥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only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  <m:r>
                                  <a:rPr lang="en-US" b="0" i="1" smtClean="0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\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1" smtClean="0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span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d>
                              </m:sub>
                            </m:sSub>
                            <m: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≥2</m:t>
                    </m:r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</m:t>
                    </m:r>
                  </m:oMath>
                </a14:m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1CE83AF8-C2CD-6E3F-326C-9DF9314059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96" y="2305503"/>
                <a:ext cx="5731055" cy="2178097"/>
              </a:xfrm>
              <a:prstGeom prst="roundRect">
                <a:avLst>
                  <a:gd name="adj" fmla="val 10342"/>
                </a:avLst>
              </a:prstGeom>
              <a:blipFill>
                <a:blip r:embed="rId5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786D2A5-8E09-08AD-03AD-5960EA57425D}"/>
                  </a:ext>
                </a:extLst>
              </p:cNvPr>
              <p:cNvSpPr txBox="1"/>
              <p:nvPr/>
            </p:nvSpPr>
            <p:spPr>
              <a:xfrm>
                <a:off x="908480" y="4890682"/>
                <a:ext cx="10375039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Then: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 top eigenvector of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𝑀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would lie in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𝑈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786D2A5-8E09-08AD-03AD-5960EA574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480" y="4890682"/>
                <a:ext cx="10375039" cy="1569660"/>
              </a:xfrm>
              <a:prstGeom prst="rect">
                <a:avLst/>
              </a:prstGeom>
              <a:blipFill>
                <a:blip r:embed="rId6"/>
                <a:stretch>
                  <a:fillRect l="-1467" t="-4800" b="-11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15D8BEA4-A873-0A3B-672C-1707AF958F4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06122413"/>
                  </p:ext>
                </p:extLst>
              </p:nvPr>
            </p:nvGraphicFramePr>
            <p:xfrm>
              <a:off x="2468880" y="5335643"/>
              <a:ext cx="6105469" cy="55645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46663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3258806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⟨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𝑀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800" i="1" smtClean="0">
                                      <a:solidFill>
                                        <a:schemeClr val="accent3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solidFill>
                                        <a:schemeClr val="accent3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Π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chemeClr val="accent3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𝑈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accent3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\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800" b="0" i="1" smtClean="0">
                                      <a:solidFill>
                                        <a:schemeClr val="accent3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span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chemeClr val="accent3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accent3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d>
                                </m:sub>
                              </m:s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⟩</m:t>
                              </m:r>
                            </m:oMath>
                          </a14:m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2800" b="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b="1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≥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800" b="1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a:rPr lang="en-US" sz="280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ℙ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≥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&gt;0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15D8BEA4-A873-0A3B-672C-1707AF958F4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06122413"/>
                  </p:ext>
                </p:extLst>
              </p:nvPr>
            </p:nvGraphicFramePr>
            <p:xfrm>
              <a:off x="2468880" y="5335643"/>
              <a:ext cx="6105469" cy="55645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46663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3258806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5564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r="-114222" b="-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87549" b="-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32D59D2-172C-E0E0-236A-0A4B231E234A}"/>
                  </a:ext>
                </a:extLst>
              </p:cNvPr>
              <p:cNvSpPr txBox="1"/>
              <p:nvPr/>
            </p:nvSpPr>
            <p:spPr>
              <a:xfrm>
                <a:off x="10483527" y="4331630"/>
                <a:ext cx="1696362" cy="41819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0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Π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𝑈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\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0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span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d>
                                </m:sub>
                              </m:sSub>
                              <m:r>
                                <a:rPr lang="en-US" sz="20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sz="20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32D59D2-172C-E0E0-236A-0A4B231E23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3527" y="4331630"/>
                <a:ext cx="1696362" cy="41819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16709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803D9-F8EF-221F-313A-808DCF785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ANOTHER RELEVANT DIRECTION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90E32E-EF3E-CD4A-148C-171F7AF644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endParaRPr lang="en-US" sz="4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span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8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rgbClr val="D883FF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solidFill>
                                                <a:srgbClr val="D883FF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b="0" i="0" smtClean="0">
                                              <a:solidFill>
                                                <a:srgbClr val="D883FF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solidFill>
                                                <a:srgbClr val="D883FF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solidFill>
                                            <a:srgbClr val="D883FF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28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28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b="0" i="0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  <m:r>
                                            <a:rPr lang="en-US" sz="2800" b="0" i="1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\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b="0" i="1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span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2800" b="0" i="1" smtClean="0">
                                                  <a:solidFill>
                                                    <a:schemeClr val="accent3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800" b="0" i="1" smtClean="0">
                                                  <a:solidFill>
                                                    <a:schemeClr val="accent3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</m:d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90E32E-EF3E-CD4A-148C-171F7AF644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B7A85898-95D9-750F-5C2A-F209792C9041}"/>
              </a:ext>
            </a:extLst>
          </p:cNvPr>
          <p:cNvGrpSpPr/>
          <p:nvPr/>
        </p:nvGrpSpPr>
        <p:grpSpPr>
          <a:xfrm>
            <a:off x="5959776" y="2218505"/>
            <a:ext cx="4491796" cy="2802301"/>
            <a:chOff x="6957844" y="2029542"/>
            <a:chExt cx="4034776" cy="2517179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ADB9943-AEA2-2A22-0C7C-B94C7ECFFD70}"/>
                </a:ext>
              </a:extLst>
            </p:cNvPr>
            <p:cNvCxnSpPr>
              <a:cxnSpLocks/>
            </p:cNvCxnSpPr>
            <p:nvPr/>
          </p:nvCxnSpPr>
          <p:spPr>
            <a:xfrm>
              <a:off x="7645116" y="2444394"/>
              <a:ext cx="0" cy="1845935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14FA2B5-00ED-B32F-9090-CCA8F2E684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24719" y="4125245"/>
              <a:ext cx="3567901" cy="0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A336753-C480-0B89-4AF2-F9606F21D73D}"/>
                </a:ext>
              </a:extLst>
            </p:cNvPr>
            <p:cNvCxnSpPr>
              <a:cxnSpLocks/>
            </p:cNvCxnSpPr>
            <p:nvPr/>
          </p:nvCxnSpPr>
          <p:spPr>
            <a:xfrm>
              <a:off x="7632870" y="4125245"/>
              <a:ext cx="1543787" cy="0"/>
            </a:xfrm>
            <a:prstGeom prst="line">
              <a:avLst/>
            </a:prstGeom>
            <a:ln w="508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34F2585A-5435-E707-18EA-1B80B51C1F1D}"/>
                    </a:ext>
                  </a:extLst>
                </p:cNvPr>
                <p:cNvSpPr/>
                <p:nvPr/>
              </p:nvSpPr>
              <p:spPr>
                <a:xfrm>
                  <a:off x="6957844" y="2029542"/>
                  <a:ext cx="2177308" cy="35940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𝕀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000" b="0" i="1" smtClean="0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000" b="0" i="1" smtClean="0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  <m:d>
                                  <m:dPr>
                                    <m:ctrlPr>
                                      <a:rPr lang="en-US" sz="2000" b="0" i="1" smtClean="0">
                                        <a:solidFill>
                                          <a:srgbClr val="D883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solidFill>
                                              <a:srgbClr val="D883FF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000" b="0" i="0" smtClean="0">
                                            <a:solidFill>
                                              <a:srgbClr val="D883FF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Π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solidFill>
                                              <a:srgbClr val="D883FF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sub>
                                    </m:sSub>
                                    <m:r>
                                      <a:rPr lang="en-US" sz="2000" b="0" i="1" smtClean="0">
                                        <a:solidFill>
                                          <a:srgbClr val="D883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d>
                            <m:r>
                              <a:rPr lang="en-US" sz="20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≥</m:t>
                            </m:r>
                            <m:r>
                              <a:rPr lang="en-US" sz="20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oMath>
                    </m:oMathPara>
                  </a14:m>
                  <a:endParaRPr lang="en-US" sz="2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34F2585A-5435-E707-18EA-1B80B51C1F1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7844" y="2029542"/>
                  <a:ext cx="2177308" cy="35940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6BDDACA-901C-0528-C39D-D05FE904CE59}"/>
                    </a:ext>
                  </a:extLst>
                </p:cNvPr>
                <p:cNvSpPr txBox="1"/>
                <p:nvPr/>
              </p:nvSpPr>
              <p:spPr>
                <a:xfrm>
                  <a:off x="8248666" y="4214967"/>
                  <a:ext cx="856743" cy="3317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</mc:Choice>
          <mc:Fallback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6BDDACA-901C-0528-C39D-D05FE904CE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48666" y="4214967"/>
                  <a:ext cx="856743" cy="331754"/>
                </a:xfrm>
                <a:prstGeom prst="rect">
                  <a:avLst/>
                </a:prstGeom>
                <a:blipFill>
                  <a:blip r:embed="rId4"/>
                  <a:stretch>
                    <a:fillRect l="-7895" r="-10526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4CCA276-D9BB-93B3-9497-8D595733152F}"/>
                </a:ext>
              </a:extLst>
            </p:cNvPr>
            <p:cNvCxnSpPr>
              <a:cxnSpLocks/>
            </p:cNvCxnSpPr>
            <p:nvPr/>
          </p:nvCxnSpPr>
          <p:spPr>
            <a:xfrm>
              <a:off x="8702643" y="4052236"/>
              <a:ext cx="0" cy="162731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29A7F9-4DE4-2DB8-4D4F-49FFD0C12264}"/>
              </a:ext>
            </a:extLst>
          </p:cNvPr>
          <p:cNvCxnSpPr>
            <a:cxnSpLocks/>
          </p:cNvCxnSpPr>
          <p:nvPr/>
        </p:nvCxnSpPr>
        <p:spPr>
          <a:xfrm>
            <a:off x="8469269" y="3647073"/>
            <a:ext cx="0" cy="904516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72CD93-AD68-E8C4-150D-E17CDF516C4A}"/>
              </a:ext>
            </a:extLst>
          </p:cNvPr>
          <p:cNvCxnSpPr>
            <a:cxnSpLocks/>
          </p:cNvCxnSpPr>
          <p:nvPr/>
        </p:nvCxnSpPr>
        <p:spPr>
          <a:xfrm>
            <a:off x="8469269" y="3647073"/>
            <a:ext cx="1982303" cy="0"/>
          </a:xfrm>
          <a:prstGeom prst="line">
            <a:avLst/>
          </a:prstGeom>
          <a:ln w="508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1CE83AF8-C2CD-6E3F-326C-9DF9314059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9696" y="2305503"/>
                <a:ext cx="5731055" cy="2178097"/>
              </a:xfrm>
              <a:prstGeom prst="roundRect">
                <a:avLst>
                  <a:gd name="adj" fmla="val 10342"/>
                </a:avLst>
              </a:prstGeom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91440" rIns="91440" bIns="9144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Needed to check that</a:t>
                </a:r>
              </a:p>
              <a:p>
                <a:pPr marL="635000" lvl="1" indent="-46355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ℙ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D883FF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solidFill>
                                          <a:srgbClr val="D883FF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Π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D883FF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is large.</a:t>
                </a:r>
              </a:p>
              <a:p>
                <a:pPr marL="635000" lvl="1" indent="-463550">
                  <a:buFont typeface="+mj-lt"/>
                  <a:buAutoNum type="arabicPeriod"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solidFill>
                              <a:srgbClr val="D883FF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D883FF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rgbClr val="D883FF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rgbClr val="D883FF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⊥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only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  <m:r>
                                  <a:rPr lang="en-US" b="0" i="1" smtClean="0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\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1" smtClean="0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span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d>
                              </m:sub>
                            </m:sSub>
                            <m: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≥2</m:t>
                    </m:r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</m:t>
                    </m:r>
                  </m:oMath>
                </a14:m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1CE83AF8-C2CD-6E3F-326C-9DF9314059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96" y="2305503"/>
                <a:ext cx="5731055" cy="2178097"/>
              </a:xfrm>
              <a:prstGeom prst="roundRect">
                <a:avLst>
                  <a:gd name="adj" fmla="val 10342"/>
                </a:avLst>
              </a:prstGeom>
              <a:blipFill>
                <a:blip r:embed="rId5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786D2A5-8E09-08AD-03AD-5960EA57425D}"/>
                  </a:ext>
                </a:extLst>
              </p:cNvPr>
              <p:cNvSpPr txBox="1"/>
              <p:nvPr/>
            </p:nvSpPr>
            <p:spPr>
              <a:xfrm>
                <a:off x="908480" y="4890682"/>
                <a:ext cx="10375039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Then: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 top eigenvector of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𝑀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would lie in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𝑈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786D2A5-8E09-08AD-03AD-5960EA574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480" y="4890682"/>
                <a:ext cx="10375039" cy="1569660"/>
              </a:xfrm>
              <a:prstGeom prst="rect">
                <a:avLst/>
              </a:prstGeom>
              <a:blipFill>
                <a:blip r:embed="rId6"/>
                <a:stretch>
                  <a:fillRect l="-1467" t="-4800" b="-11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32D59D2-172C-E0E0-236A-0A4B231E234A}"/>
                  </a:ext>
                </a:extLst>
              </p:cNvPr>
              <p:cNvSpPr txBox="1"/>
              <p:nvPr/>
            </p:nvSpPr>
            <p:spPr>
              <a:xfrm>
                <a:off x="10483527" y="4331630"/>
                <a:ext cx="1696362" cy="41819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0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Π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𝑈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\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0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span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d>
                                </m:sub>
                              </m:sSub>
                              <m:r>
                                <a:rPr lang="en-US" sz="20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sz="20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32D59D2-172C-E0E0-236A-0A4B231E23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3527" y="4331630"/>
                <a:ext cx="1696362" cy="41819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15A778D2-D457-B3DA-8E53-BF8493515D4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89351494"/>
                  </p:ext>
                </p:extLst>
              </p:nvPr>
            </p:nvGraphicFramePr>
            <p:xfrm>
              <a:off x="1734292" y="5335643"/>
              <a:ext cx="8717280" cy="55645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46663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5870617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⟨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𝑀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chemeClr val="accent3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>
                                      <a:solidFill>
                                        <a:schemeClr val="accent3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𝛱</m:t>
                                  </m:r>
                                </m:e>
                                <m:sub>
                                  <m:r>
                                    <a:rPr lang="en-US" sz="2800" b="0" i="1">
                                      <a:solidFill>
                                        <a:schemeClr val="accent3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𝑈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accent3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\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solidFill>
                                        <a:schemeClr val="accent3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span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chemeClr val="accent3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accent3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d>
                                </m:sub>
                              </m:s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⟩</m:t>
                              </m:r>
                            </m:oMath>
                          </a14:m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2800" b="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≥</m:t>
                                </m:r>
                                <m:d>
                                  <m:dPr>
                                    <m:ctrlP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ℙ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2800" b="0" i="1" smtClean="0">
                                            <a:solidFill>
                                              <a:srgbClr val="D883FF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rgbClr val="D883FF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en-US" sz="2800" b="0" i="1" smtClean="0">
                                            <a:solidFill>
                                              <a:srgbClr val="D883FF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2800" b="0" i="1" smtClean="0">
                                            <a:solidFill>
                                              <a:srgbClr val="D883FF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  <m:d>
                                          <m:dPr>
                                            <m:ctrlPr>
                                              <a:rPr lang="en-US" sz="2800" b="0" i="1" smtClean="0">
                                                <a:solidFill>
                                                  <a:srgbClr val="D883FF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800" b="0" i="1" smtClean="0">
                                                    <a:solidFill>
                                                      <a:srgbClr val="D883FF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2800" b="0" i="0" smtClean="0">
                                                    <a:solidFill>
                                                      <a:srgbClr val="D883FF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Π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800" b="0" i="1" smtClean="0">
                                                    <a:solidFill>
                                                      <a:srgbClr val="D883FF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𝑣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2800" b="0" i="1" smtClean="0">
                                                <a:solidFill>
                                                  <a:srgbClr val="D883FF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</m:e>
                                    </m:d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≥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&gt;0</m:t>
                                </m:r>
                              </m:oMath>
                            </m:oMathPara>
                          </a14:m>
                          <a:endParaRPr lang="en-US" sz="2800" b="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15A778D2-D457-B3DA-8E53-BF8493515D4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89351494"/>
                  </p:ext>
                </p:extLst>
              </p:nvPr>
            </p:nvGraphicFramePr>
            <p:xfrm>
              <a:off x="1734292" y="5335643"/>
              <a:ext cx="8717280" cy="55645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46663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5870617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5564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r="-207143" b="-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48380" r="-216" b="-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267072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803D9-F8EF-221F-313A-808DCF785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ANOTHER RELEVANT DIRECTION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90E32E-EF3E-CD4A-148C-171F7AF644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endParaRPr lang="en-US" sz="4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span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8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rgbClr val="D883FF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solidFill>
                                                <a:srgbClr val="D883FF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b="0" i="0" smtClean="0">
                                              <a:solidFill>
                                                <a:srgbClr val="D883FF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solidFill>
                                                <a:srgbClr val="D883FF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solidFill>
                                            <a:srgbClr val="D883FF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28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28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b="0" i="0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  <m:r>
                                            <a:rPr lang="en-US" sz="2800" b="0" i="1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\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b="0" i="1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span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2800" b="0" i="1" smtClean="0">
                                                  <a:solidFill>
                                                    <a:schemeClr val="accent3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800" b="0" i="1" smtClean="0">
                                                  <a:solidFill>
                                                    <a:schemeClr val="accent3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</m:d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90E32E-EF3E-CD4A-148C-171F7AF644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B7A85898-95D9-750F-5C2A-F209792C9041}"/>
              </a:ext>
            </a:extLst>
          </p:cNvPr>
          <p:cNvGrpSpPr/>
          <p:nvPr/>
        </p:nvGrpSpPr>
        <p:grpSpPr>
          <a:xfrm>
            <a:off x="5959776" y="2218505"/>
            <a:ext cx="6220113" cy="2802301"/>
            <a:chOff x="6957844" y="2029542"/>
            <a:chExt cx="5587244" cy="2517179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ADB9943-AEA2-2A22-0C7C-B94C7ECFFD70}"/>
                </a:ext>
              </a:extLst>
            </p:cNvPr>
            <p:cNvCxnSpPr>
              <a:cxnSpLocks/>
            </p:cNvCxnSpPr>
            <p:nvPr/>
          </p:nvCxnSpPr>
          <p:spPr>
            <a:xfrm>
              <a:off x="7645116" y="2444394"/>
              <a:ext cx="0" cy="1845935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14FA2B5-00ED-B32F-9090-CCA8F2E684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24719" y="4125245"/>
              <a:ext cx="3567901" cy="0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A336753-C480-0B89-4AF2-F9606F21D73D}"/>
                </a:ext>
              </a:extLst>
            </p:cNvPr>
            <p:cNvCxnSpPr>
              <a:cxnSpLocks/>
            </p:cNvCxnSpPr>
            <p:nvPr/>
          </p:nvCxnSpPr>
          <p:spPr>
            <a:xfrm>
              <a:off x="7632870" y="4125245"/>
              <a:ext cx="1543787" cy="0"/>
            </a:xfrm>
            <a:prstGeom prst="line">
              <a:avLst/>
            </a:prstGeom>
            <a:ln w="508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570FFA9-4DB6-B6B8-0F1D-A7BDD51541EB}"/>
                    </a:ext>
                  </a:extLst>
                </p:cNvPr>
                <p:cNvSpPr txBox="1"/>
                <p:nvPr/>
              </p:nvSpPr>
              <p:spPr>
                <a:xfrm>
                  <a:off x="11021323" y="3927666"/>
                  <a:ext cx="1523765" cy="375642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00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20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Π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𝑈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\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000" b="0" i="1" smtClean="0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span</m:t>
                                    </m:r>
                                    <m:d>
                                      <m:dPr>
                                        <m:ctrlPr>
                                          <a:rPr lang="en-US" sz="2000" b="0" i="1" smtClean="0">
                                            <a:solidFill>
                                              <a:schemeClr val="accent3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b="0" i="1" smtClean="0">
                                            <a:solidFill>
                                              <a:schemeClr val="accent3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</m:d>
                                  </m:sub>
                                </m:sSub>
                                <m:r>
                                  <a:rPr lang="en-US" sz="20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20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570FFA9-4DB6-B6B8-0F1D-A7BDD51541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21323" y="3927666"/>
                  <a:ext cx="1523765" cy="37564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34F2585A-5435-E707-18EA-1B80B51C1F1D}"/>
                    </a:ext>
                  </a:extLst>
                </p:cNvPr>
                <p:cNvSpPr/>
                <p:nvPr/>
              </p:nvSpPr>
              <p:spPr>
                <a:xfrm>
                  <a:off x="6957844" y="2029542"/>
                  <a:ext cx="2177308" cy="35940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𝕀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000" b="0" i="1" smtClean="0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000" b="0" i="1" smtClean="0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  <m:d>
                                  <m:dPr>
                                    <m:ctrlPr>
                                      <a:rPr lang="en-US" sz="2000" b="0" i="1" smtClean="0">
                                        <a:solidFill>
                                          <a:srgbClr val="D883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solidFill>
                                              <a:srgbClr val="D883FF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000" b="0" i="0" smtClean="0">
                                            <a:solidFill>
                                              <a:srgbClr val="D883FF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Π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solidFill>
                                              <a:srgbClr val="D883FF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sub>
                                    </m:sSub>
                                    <m:r>
                                      <a:rPr lang="en-US" sz="2000" b="0" i="1" smtClean="0">
                                        <a:solidFill>
                                          <a:srgbClr val="D883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d>
                            <m:r>
                              <a:rPr lang="en-US" sz="20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≥</m:t>
                            </m:r>
                            <m:r>
                              <a:rPr lang="en-US" sz="20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oMath>
                    </m:oMathPara>
                  </a14:m>
                  <a:endParaRPr lang="en-US" sz="2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34F2585A-5435-E707-18EA-1B80B51C1F1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7844" y="2029542"/>
                  <a:ext cx="2177308" cy="35940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6BDDACA-901C-0528-C39D-D05FE904CE59}"/>
                    </a:ext>
                  </a:extLst>
                </p:cNvPr>
                <p:cNvSpPr txBox="1"/>
                <p:nvPr/>
              </p:nvSpPr>
              <p:spPr>
                <a:xfrm>
                  <a:off x="8248666" y="4214967"/>
                  <a:ext cx="856743" cy="3317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</mc:Choice>
          <mc:Fallback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6BDDACA-901C-0528-C39D-D05FE904CE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48666" y="4214967"/>
                  <a:ext cx="856743" cy="331754"/>
                </a:xfrm>
                <a:prstGeom prst="rect">
                  <a:avLst/>
                </a:prstGeom>
                <a:blipFill>
                  <a:blip r:embed="rId5"/>
                  <a:stretch>
                    <a:fillRect l="-7895" r="-10526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4CCA276-D9BB-93B3-9497-8D595733152F}"/>
                </a:ext>
              </a:extLst>
            </p:cNvPr>
            <p:cNvCxnSpPr>
              <a:cxnSpLocks/>
            </p:cNvCxnSpPr>
            <p:nvPr/>
          </p:nvCxnSpPr>
          <p:spPr>
            <a:xfrm>
              <a:off x="8702643" y="4052236"/>
              <a:ext cx="0" cy="162731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29A7F9-4DE4-2DB8-4D4F-49FFD0C12264}"/>
              </a:ext>
            </a:extLst>
          </p:cNvPr>
          <p:cNvCxnSpPr>
            <a:cxnSpLocks/>
          </p:cNvCxnSpPr>
          <p:nvPr/>
        </p:nvCxnSpPr>
        <p:spPr>
          <a:xfrm>
            <a:off x="8469269" y="3647073"/>
            <a:ext cx="0" cy="904516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72CD93-AD68-E8C4-150D-E17CDF516C4A}"/>
              </a:ext>
            </a:extLst>
          </p:cNvPr>
          <p:cNvCxnSpPr>
            <a:cxnSpLocks/>
          </p:cNvCxnSpPr>
          <p:nvPr/>
        </p:nvCxnSpPr>
        <p:spPr>
          <a:xfrm>
            <a:off x="8469269" y="3647073"/>
            <a:ext cx="1982303" cy="0"/>
          </a:xfrm>
          <a:prstGeom prst="line">
            <a:avLst/>
          </a:prstGeom>
          <a:ln w="508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1CE83AF8-C2CD-6E3F-326C-9DF9314059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9696" y="2305503"/>
                <a:ext cx="5731055" cy="2178097"/>
              </a:xfrm>
              <a:prstGeom prst="roundRect">
                <a:avLst>
                  <a:gd name="adj" fmla="val 10342"/>
                </a:avLst>
              </a:prstGeom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91440" rIns="91440" bIns="9144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Needed to check that</a:t>
                </a:r>
              </a:p>
              <a:p>
                <a:pPr marL="635000" lvl="1" indent="-46355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ℙ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D883FF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solidFill>
                                          <a:srgbClr val="D883FF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Π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D883FF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is large.</a:t>
                </a:r>
              </a:p>
              <a:p>
                <a:pPr marL="635000" lvl="1" indent="-463550">
                  <a:buFont typeface="+mj-lt"/>
                  <a:buAutoNum type="arabicPeriod"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solidFill>
                              <a:srgbClr val="D883FF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D883FF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rgbClr val="D883FF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rgbClr val="D883FF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⊥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only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  <m:r>
                                  <a:rPr lang="en-US" b="0" i="1" smtClean="0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\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1" smtClean="0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span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d>
                              </m:sub>
                            </m:sSub>
                            <m: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≥2</m:t>
                    </m:r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</m:t>
                    </m:r>
                  </m:oMath>
                </a14:m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1CE83AF8-C2CD-6E3F-326C-9DF9314059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96" y="2305503"/>
                <a:ext cx="5731055" cy="2178097"/>
              </a:xfrm>
              <a:prstGeom prst="roundRect">
                <a:avLst>
                  <a:gd name="adj" fmla="val 10342"/>
                </a:avLst>
              </a:prstGeom>
              <a:blipFill>
                <a:blip r:embed="rId6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786D2A5-8E09-08AD-03AD-5960EA57425D}"/>
                  </a:ext>
                </a:extLst>
              </p:cNvPr>
              <p:cNvSpPr txBox="1"/>
              <p:nvPr/>
            </p:nvSpPr>
            <p:spPr>
              <a:xfrm>
                <a:off x="908480" y="4890682"/>
                <a:ext cx="10375039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Then: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rPr>
                  <a:t>so top eigenvector of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𝑴</m:t>
                    </m:r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′</m:t>
                    </m:r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rPr>
                  <a:t> would lie in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𝑼</m:t>
                    </m:r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\</m:t>
                    </m:r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𝐬𝐩𝐚𝐧</m:t>
                    </m:r>
                    <m:d>
                      <m:d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𝒗</m:t>
                        </m:r>
                      </m:e>
                    </m:d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rPr>
                  <a:t>.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786D2A5-8E09-08AD-03AD-5960EA574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480" y="4890682"/>
                <a:ext cx="10375039" cy="1569660"/>
              </a:xfrm>
              <a:prstGeom prst="rect">
                <a:avLst/>
              </a:prstGeom>
              <a:blipFill>
                <a:blip r:embed="rId7"/>
                <a:stretch>
                  <a:fillRect l="-1467" t="-4800" b="-11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15D8BEA4-A873-0A3B-672C-1707AF958F4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20359985"/>
                  </p:ext>
                </p:extLst>
              </p:nvPr>
            </p:nvGraphicFramePr>
            <p:xfrm>
              <a:off x="1734292" y="5335643"/>
              <a:ext cx="8717280" cy="55645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46663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5870617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⟨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𝑀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chemeClr val="accent3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>
                                      <a:solidFill>
                                        <a:schemeClr val="accent3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𝛱</m:t>
                                  </m:r>
                                </m:e>
                                <m:sub>
                                  <m:r>
                                    <a:rPr lang="en-US" sz="2800" b="0" i="1">
                                      <a:solidFill>
                                        <a:schemeClr val="accent3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𝑈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accent3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\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solidFill>
                                        <a:schemeClr val="accent3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span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chemeClr val="accent3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accent3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d>
                                </m:sub>
                              </m:s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⟩</m:t>
                              </m:r>
                            </m:oMath>
                          </a14:m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2800" b="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≥</m:t>
                                </m:r>
                                <m:d>
                                  <m:dPr>
                                    <m:ctrlP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ℙ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2800" b="0" i="1" smtClean="0">
                                            <a:solidFill>
                                              <a:srgbClr val="D883FF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rgbClr val="D883FF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en-US" sz="2800" b="0" i="1" smtClean="0">
                                            <a:solidFill>
                                              <a:srgbClr val="D883FF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2800" b="0" i="1" smtClean="0">
                                            <a:solidFill>
                                              <a:srgbClr val="D883FF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  <m:d>
                                          <m:dPr>
                                            <m:ctrlPr>
                                              <a:rPr lang="en-US" sz="2800" b="0" i="1" smtClean="0">
                                                <a:solidFill>
                                                  <a:srgbClr val="D883FF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800" b="0" i="1" smtClean="0">
                                                    <a:solidFill>
                                                      <a:srgbClr val="D883FF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2800" b="0" i="0" smtClean="0">
                                                    <a:solidFill>
                                                      <a:srgbClr val="D883FF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Π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800" b="0" i="1" smtClean="0">
                                                    <a:solidFill>
                                                      <a:srgbClr val="D883FF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𝑣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2800" b="0" i="1" smtClean="0">
                                                <a:solidFill>
                                                  <a:srgbClr val="D883FF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</m:e>
                                    </m:d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≥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&gt;0</m:t>
                                </m:r>
                              </m:oMath>
                            </m:oMathPara>
                          </a14:m>
                          <a:endParaRPr lang="en-US" sz="2800" b="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15D8BEA4-A873-0A3B-672C-1707AF958F4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20359985"/>
                  </p:ext>
                </p:extLst>
              </p:nvPr>
            </p:nvGraphicFramePr>
            <p:xfrm>
              <a:off x="1734292" y="5335643"/>
              <a:ext cx="8717280" cy="55645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46663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5870617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5564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r="-207143" b="-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48380" r="-216" b="-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5538711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8A5E8-73C7-945A-63F0-5AE80B61A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ANOTHER RELEVANT DIRECTION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E3A521-E477-B391-A39F-50803362BC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2305503"/>
                <a:ext cx="11704320" cy="4269179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Take any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⊥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  <m:r>
                                  <a:rPr lang="en-US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\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span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d>
                              </m:sub>
                            </m:sSub>
                            <m: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, then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US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en-US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)−</m:t>
                    </m:r>
                    <m:r>
                      <a:rPr lang="en-US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Π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|&lt;</m:t>
                    </m:r>
                    <m:r>
                      <m:rPr>
                        <m:sty m:val="p"/>
                      </m:rPr>
                      <a:rPr lang="en-US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ad>
                      <m:radPr>
                        <m:degHide m:val="on"/>
                        <m:ctrlP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e>
                    </m:rad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:</a:t>
                </a:r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E3A521-E477-B391-A39F-50803362BC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2305503"/>
                <a:ext cx="11704320" cy="4269179"/>
              </a:xfrm>
              <a:blipFill>
                <a:blip r:embed="rId2"/>
                <a:stretch>
                  <a:fillRect l="-1518" t="-3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92EA5232-22EC-BA01-EFFF-84E451D8026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78560" y="1294411"/>
                <a:ext cx="9834880" cy="752897"/>
              </a:xfrm>
              <a:prstGeom prst="roundRect">
                <a:avLst>
                  <a:gd name="adj" fmla="val 10342"/>
                </a:avLst>
              </a:prstGeom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91440" rIns="91440" bIns="9144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1450" lvl="1" indent="0" algn="ctr">
                  <a:buNone/>
                </a:pPr>
                <a:r>
                  <a:rPr lang="en-US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ea typeface="Cambria Math" panose="02040503050406030204" pitchFamily="18" charset="0"/>
                  </a:rPr>
                  <a:t>2.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solidFill>
                              <a:srgbClr val="D883FF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D883FF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rgbClr val="D883FF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rgbClr val="D883FF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⊥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only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  <m:r>
                                  <a:rPr lang="en-US" b="0" i="1" smtClean="0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\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1" smtClean="0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span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d>
                              </m:sub>
                            </m:sSub>
                            <m: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≥2</m:t>
                    </m:r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</m:t>
                    </m:r>
                  </m:oMath>
                </a14:m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92EA5232-22EC-BA01-EFFF-84E451D802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560" y="1294411"/>
                <a:ext cx="9834880" cy="752897"/>
              </a:xfrm>
              <a:prstGeom prst="roundRect">
                <a:avLst>
                  <a:gd name="adj" fmla="val 10342"/>
                </a:avLst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4B02D04-0EC2-A0BD-0A11-F2B0E31FD008}"/>
              </a:ext>
            </a:extLst>
          </p:cNvPr>
          <p:cNvSpPr txBox="1">
            <a:spLocks/>
          </p:cNvSpPr>
          <p:nvPr/>
        </p:nvSpPr>
        <p:spPr>
          <a:xfrm>
            <a:off x="838200" y="2701936"/>
            <a:ext cx="10515600" cy="3548962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0E5BD7-5F56-8523-F5DB-CE0A1B2830E9}"/>
                  </a:ext>
                </a:extLst>
              </p:cNvPr>
              <p:cNvSpPr txBox="1"/>
              <p:nvPr/>
            </p:nvSpPr>
            <p:spPr>
              <a:xfrm>
                <a:off x="1642658" y="3862863"/>
                <a:ext cx="8906684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Π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Π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3200" b="0" i="1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sz="3200" b="0" i="1" dirty="0">
                    <a:latin typeface="Cambria Math" panose="02040503050406030204" pitchFamily="18" charset="0"/>
                  </a:rPr>
                  <a:t>			    	</a:t>
                </a:r>
                <a:endParaRPr lang="en-US" sz="32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0E5BD7-5F56-8523-F5DB-CE0A1B2830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2658" y="3862863"/>
                <a:ext cx="8906684" cy="984885"/>
              </a:xfrm>
              <a:prstGeom prst="rect">
                <a:avLst/>
              </a:prstGeom>
              <a:blipFill>
                <a:blip r:embed="rId4"/>
                <a:stretch>
                  <a:fillRect t="-1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82935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8A5E8-73C7-945A-63F0-5AE80B61A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ANOTHER RELEVANT DIRECTION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E3A521-E477-B391-A39F-50803362BC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2305503"/>
                <a:ext cx="11704320" cy="4269179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Take any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⊥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  <m:r>
                                  <a:rPr lang="en-US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\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span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d>
                              </m:sub>
                            </m:sSub>
                            <m: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, then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US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en-US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)−</m:t>
                    </m:r>
                    <m:r>
                      <a:rPr lang="en-US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Π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|&lt;</m:t>
                    </m:r>
                    <m:r>
                      <m:rPr>
                        <m:sty m:val="p"/>
                      </m:rPr>
                      <a:rPr lang="en-US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ad>
                      <m:radPr>
                        <m:degHide m:val="on"/>
                        <m:ctrlP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e>
                    </m:rad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:</a:t>
                </a:r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E3A521-E477-B391-A39F-50803362BC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2305503"/>
                <a:ext cx="11704320" cy="4269179"/>
              </a:xfrm>
              <a:blipFill>
                <a:blip r:embed="rId2"/>
                <a:stretch>
                  <a:fillRect l="-1518" t="-3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92EA5232-22EC-BA01-EFFF-84E451D8026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78560" y="1294411"/>
                <a:ext cx="9834880" cy="752897"/>
              </a:xfrm>
              <a:prstGeom prst="roundRect">
                <a:avLst>
                  <a:gd name="adj" fmla="val 10342"/>
                </a:avLst>
              </a:prstGeom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91440" rIns="91440" bIns="9144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1450" lvl="1" indent="0" algn="ctr">
                  <a:buNone/>
                </a:pPr>
                <a:r>
                  <a:rPr lang="en-US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ea typeface="Cambria Math" panose="02040503050406030204" pitchFamily="18" charset="0"/>
                  </a:rPr>
                  <a:t>2.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solidFill>
                              <a:srgbClr val="D883FF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D883FF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rgbClr val="D883FF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rgbClr val="D883FF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⊥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only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  <m:r>
                                  <a:rPr lang="en-US" b="0" i="1" smtClean="0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\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1" smtClean="0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span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d>
                              </m:sub>
                            </m:sSub>
                            <m: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≥2</m:t>
                    </m:r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</m:t>
                    </m:r>
                  </m:oMath>
                </a14:m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92EA5232-22EC-BA01-EFFF-84E451D802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560" y="1294411"/>
                <a:ext cx="9834880" cy="752897"/>
              </a:xfrm>
              <a:prstGeom prst="roundRect">
                <a:avLst>
                  <a:gd name="adj" fmla="val 10342"/>
                </a:avLst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4B02D04-0EC2-A0BD-0A11-F2B0E31FD008}"/>
              </a:ext>
            </a:extLst>
          </p:cNvPr>
          <p:cNvSpPr txBox="1">
            <a:spLocks/>
          </p:cNvSpPr>
          <p:nvPr/>
        </p:nvSpPr>
        <p:spPr>
          <a:xfrm>
            <a:off x="838200" y="2701936"/>
            <a:ext cx="10515600" cy="3548962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0E5BD7-5F56-8523-F5DB-CE0A1B2830E9}"/>
                  </a:ext>
                </a:extLst>
              </p:cNvPr>
              <p:cNvSpPr txBox="1"/>
              <p:nvPr/>
            </p:nvSpPr>
            <p:spPr>
              <a:xfrm>
                <a:off x="1642658" y="3862863"/>
                <a:ext cx="8906684" cy="10642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Π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Π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3200" b="0" i="1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sz="3200" b="0" i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mbria Math" panose="02040503050406030204" pitchFamily="18" charset="0"/>
                  </a:rPr>
                  <a:t>			    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sz="32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‖"/>
                        <m:endChr m:val="‖"/>
                        <m:ctrlP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Π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\</m:t>
                            </m:r>
                            <m:r>
                              <m:rPr>
                                <m:sty m:val="p"/>
                              </m:rP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span</m:t>
                            </m:r>
                            <m:d>
                              <m:dPr>
                                <m:ctrlPr>
                                  <a:rPr lang="en-US" sz="32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d>
                          </m:sub>
                        </m:sSub>
                        <m: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32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0E5BD7-5F56-8523-F5DB-CE0A1B2830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2658" y="3862863"/>
                <a:ext cx="8906684" cy="1064266"/>
              </a:xfrm>
              <a:prstGeom prst="rect">
                <a:avLst/>
              </a:prstGeom>
              <a:blipFill>
                <a:blip r:embed="rId4"/>
                <a:stretch>
                  <a:fillRect t="-1190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54672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8A5E8-73C7-945A-63F0-5AE80B61A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ANOTHER RELEVANT DIRECTION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E3A521-E477-B391-A39F-50803362BC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2305503"/>
                <a:ext cx="11704320" cy="4269179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Take any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⊥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  <m:r>
                                  <a:rPr lang="en-US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\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span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d>
                              </m:sub>
                            </m:sSub>
                            <m: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, then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US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en-US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)−</m:t>
                    </m:r>
                    <m:r>
                      <a:rPr lang="en-US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Π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|&lt;</m:t>
                    </m:r>
                    <m:r>
                      <m:rPr>
                        <m:sty m:val="p"/>
                      </m:rPr>
                      <a:rPr lang="en-US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ad>
                      <m:radPr>
                        <m:degHide m:val="on"/>
                        <m:ctrlP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e>
                    </m:rad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: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/>
                  <a:t>so Property 2 holds for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≝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Λ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rad>
                  </m:oMath>
                </a14:m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E3A521-E477-B391-A39F-50803362BC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2305503"/>
                <a:ext cx="11704320" cy="4269179"/>
              </a:xfrm>
              <a:blipFill>
                <a:blip r:embed="rId2"/>
                <a:stretch>
                  <a:fillRect l="-1518" t="-3264" b="-26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92EA5232-22EC-BA01-EFFF-84E451D8026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78560" y="1294411"/>
                <a:ext cx="9834880" cy="752897"/>
              </a:xfrm>
              <a:prstGeom prst="roundRect">
                <a:avLst>
                  <a:gd name="adj" fmla="val 10342"/>
                </a:avLst>
              </a:prstGeom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91440" rIns="91440" bIns="9144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1450" lvl="1" indent="0" algn="ctr">
                  <a:buNone/>
                </a:pPr>
                <a:r>
                  <a:rPr lang="en-US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ea typeface="Cambria Math" panose="02040503050406030204" pitchFamily="18" charset="0"/>
                  </a:rPr>
                  <a:t>2.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solidFill>
                              <a:srgbClr val="D883FF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D883FF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rgbClr val="D883FF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rgbClr val="D883FF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⊥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only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  <m:r>
                                  <a:rPr lang="en-US" b="0" i="1" smtClean="0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\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1" smtClean="0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span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d>
                              </m:sub>
                            </m:sSub>
                            <m: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≥2</m:t>
                    </m:r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</m:t>
                    </m:r>
                  </m:oMath>
                </a14:m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92EA5232-22EC-BA01-EFFF-84E451D802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560" y="1294411"/>
                <a:ext cx="9834880" cy="752897"/>
              </a:xfrm>
              <a:prstGeom prst="roundRect">
                <a:avLst>
                  <a:gd name="adj" fmla="val 10342"/>
                </a:avLst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4B02D04-0EC2-A0BD-0A11-F2B0E31FD008}"/>
              </a:ext>
            </a:extLst>
          </p:cNvPr>
          <p:cNvSpPr txBox="1">
            <a:spLocks/>
          </p:cNvSpPr>
          <p:nvPr/>
        </p:nvSpPr>
        <p:spPr>
          <a:xfrm>
            <a:off x="838200" y="2701936"/>
            <a:ext cx="10515600" cy="3548962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0E5BD7-5F56-8523-F5DB-CE0A1B2830E9}"/>
                  </a:ext>
                </a:extLst>
              </p:cNvPr>
              <p:cNvSpPr txBox="1"/>
              <p:nvPr/>
            </p:nvSpPr>
            <p:spPr>
              <a:xfrm>
                <a:off x="1642658" y="3862863"/>
                <a:ext cx="8906684" cy="15935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Π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Π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3200" b="0" i="1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sz="3200" b="0" i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mbria Math" panose="02040503050406030204" pitchFamily="18" charset="0"/>
                  </a:rPr>
                  <a:t>			    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sz="32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‖"/>
                        <m:endChr m:val="‖"/>
                        <m:ctrlP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Π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\</m:t>
                            </m:r>
                            <m:r>
                              <m:rPr>
                                <m:sty m:val="p"/>
                              </m:rP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span</m:t>
                            </m:r>
                            <m:d>
                              <m:dPr>
                                <m:ctrlPr>
                                  <a:rPr lang="en-US" sz="32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d>
                          </m:sub>
                        </m:sSub>
                        <m: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32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r>
                  <a:rPr lang="en-US" sz="3200" b="0" i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mbria Math" panose="02040503050406030204" pitchFamily="18" charset="0"/>
                  </a:rPr>
                  <a:t>			    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sz="32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rad>
                  </m:oMath>
                </a14:m>
                <a:endParaRPr lang="en-US" sz="32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0E5BD7-5F56-8523-F5DB-CE0A1B2830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2658" y="3862863"/>
                <a:ext cx="8906684" cy="1593513"/>
              </a:xfrm>
              <a:prstGeom prst="rect">
                <a:avLst/>
              </a:prstGeom>
              <a:blipFill>
                <a:blip r:embed="rId4"/>
                <a:stretch>
                  <a:fillRect t="-794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2060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D2258-C6CE-1366-FACE-C86C6A079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CSQ: FILTERED PCA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940EFF-091D-BC63-6AA9-6180F1D791B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3834712"/>
                <a:ext cx="11704320" cy="273996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sz="800" b="0" i="1" dirty="0">
                  <a:solidFill>
                    <a:schemeClr val="accent6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poly</m:t>
                        </m:r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8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800" dirty="0"/>
                  <a:t>vs.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poly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exp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⁡(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poly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>
                    <a:solidFill>
                      <a:srgbClr val="00B050"/>
                    </a:solidFill>
                  </a:rPr>
                  <a:t>--- ”fixed parameter tractable” (FPT)</a:t>
                </a:r>
              </a:p>
              <a:p>
                <a:pPr marL="0" indent="0">
                  <a:buNone/>
                </a:pPr>
                <a:endParaRPr lang="en-US" sz="200" dirty="0">
                  <a:solidFill>
                    <a:srgbClr val="00B050"/>
                  </a:solidFill>
                </a:endParaRPr>
              </a:p>
              <a:p>
                <a:pPr marL="0" indent="0">
                  <a:buNone/>
                </a:pP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Provably not achievable by correlational statistical query algorithms</a:t>
                </a:r>
                <a:r>
                  <a:rPr lang="en-US" sz="2800" dirty="0"/>
                  <a:t> (e.g. tensor methods, kernel methods, noisy gradient descent on square loss)</a:t>
                </a:r>
              </a:p>
              <a:p>
                <a:pPr marL="0" indent="0">
                  <a:buNone/>
                </a:pPr>
                <a:endParaRPr lang="en-US" sz="200" dirty="0">
                  <a:solidFill>
                    <a:srgbClr val="00B050"/>
                  </a:solidFill>
                </a:endParaRPr>
              </a:p>
              <a:p>
                <a:pPr marL="0" indent="0">
                  <a:buNone/>
                </a:pPr>
                <a:r>
                  <a:rPr lang="en-US" sz="2800" dirty="0"/>
                  <a:t>Some dependence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2800" dirty="0"/>
                  <a:t> necessary, even for one-hidden-layer MLPs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940EFF-091D-BC63-6AA9-6180F1D791B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3834712"/>
                <a:ext cx="11704320" cy="2739969"/>
              </a:xfrm>
              <a:blipFill>
                <a:blip r:embed="rId2"/>
                <a:stretch>
                  <a:fillRect l="-1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084F35BE-290B-8634-487B-9D11778E60F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39" y="1294411"/>
                <a:ext cx="11704319" cy="2322000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lvl="0">
                  <a:defRPr/>
                </a:pPr>
                <a:r>
                  <a:rPr lang="en-US" sz="2800" b="1" dirty="0" err="1"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Thm</a:t>
                </a:r>
                <a:r>
                  <a:rPr lang="en-US" sz="28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 </a:t>
                </a:r>
                <a:r>
                  <a:rPr lang="en-US" sz="28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[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</a:t>
                </a:r>
                <a:r>
                  <a:rPr lang="en-US" sz="28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</a:t>
                </a:r>
                <a:r>
                  <a:rPr lang="en-US" sz="2800" b="1" dirty="0" err="1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Meka</a:t>
                </a:r>
                <a:r>
                  <a:rPr lang="en-US" sz="28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</a:t>
                </a:r>
                <a:r>
                  <a:rPr lang="en-US" sz="2800" b="1" dirty="0" err="1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Klivans</a:t>
                </a:r>
                <a:r>
                  <a:rPr lang="en-US" sz="28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‘21]</a:t>
                </a:r>
                <a:r>
                  <a:rPr lang="en-US" sz="2800" dirty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: </a:t>
                </a:r>
                <a:r>
                  <a:rPr lang="en-US" sz="28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There is a 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proper</a:t>
                </a:r>
                <a:r>
                  <a:rPr lang="en-US" sz="28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algorithm (“Filtered PCA”) for learning MLPs of 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any depth </a:t>
                </a:r>
                <a:r>
                  <a:rPr lang="en-US" sz="28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over Gaussian inputs to error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800" b="1" dirty="0"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2800" dirty="0"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in time/samples </a:t>
                </a:r>
              </a:p>
              <a:p>
                <a:pPr lvl="0">
                  <a:defRPr/>
                </a:pPr>
                <a:endParaRPr lang="en-US" sz="900" dirty="0">
                  <a:solidFill>
                    <a:srgbClr val="A6B727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𝐩𝐨𝐥𝐲</m:t>
                      </m:r>
                      <m:d>
                        <m:dPr>
                          <m:ctrlPr>
                            <a:rPr lang="en-US" sz="28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⋅</m:t>
                      </m:r>
                      <m:func>
                        <m:funcPr>
                          <m:ctrlP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poly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unc>
                                <m:funcPr>
                                  <m:ctrlP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func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,1</m:t>
                              </m:r>
                              <m:r>
                                <m:rPr>
                                  <m:lit/>
                                </m:r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</m:d>
                        </m:e>
                      </m:func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lvl="0" algn="ctr">
                  <a:defRPr/>
                </a:pPr>
                <a:endParaRPr lang="en-US" sz="1100" dirty="0">
                  <a:solidFill>
                    <a:srgbClr val="A6B727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lvl="0">
                  <a:defRPr/>
                </a:pPr>
                <a:r>
                  <a:rPr lang="en-US" sz="2800" dirty="0"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where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supHide m:val="on"/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op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2800" dirty="0"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.</a:t>
                </a:r>
              </a:p>
            </p:txBody>
          </p:sp>
        </mc:Choice>
        <mc:Fallback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084F35BE-290B-8634-487B-9D11778E60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1294411"/>
                <a:ext cx="11704319" cy="2322000"/>
              </a:xfrm>
              <a:prstGeom prst="roundRect">
                <a:avLst>
                  <a:gd name="adj" fmla="val 6119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68732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8A5E8-73C7-945A-63F0-5AE80B61A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ANOTHER RELEVANT DIRECTION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E3A521-E477-B391-A39F-50803362BC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2508703"/>
                <a:ext cx="11704320" cy="3648257"/>
              </a:xfrm>
            </p:spPr>
            <p:txBody>
              <a:bodyPr>
                <a:normAutofit/>
              </a:bodyPr>
              <a:lstStyle/>
              <a:p>
                <a:pPr marL="514350" lvl="0" indent="-514350">
                  <a:buFont typeface="+mj-lt"/>
                  <a:buAutoNum type="alphaUcPeriod"/>
                </a:pPr>
                <a:r>
                  <a:rPr lang="en-US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/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b="0" i="1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>
                                            <a:solidFill>
                                              <a:schemeClr val="accent5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>
                                            <a:solidFill>
                                              <a:schemeClr val="accent5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Π</m:t>
                                        </m:r>
                                      </m:e>
                                      <m:sub>
                                        <m:r>
                                          <a:rPr lang="en-US" b="0" i="1">
                                            <a:solidFill>
                                              <a:schemeClr val="accent5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sub>
                                    </m:sSub>
                                    <m:r>
                                      <a:rPr lang="en-US" b="0" i="1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b="0" i="1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/>
                  </a:rPr>
                  <a:t> large:</a:t>
                </a:r>
              </a:p>
              <a:p>
                <a:pPr marL="690563" lvl="1" indent="0">
                  <a:spcBef>
                    <a:spcPts val="1000"/>
                  </a:spcBef>
                  <a:buNone/>
                </a:pPr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Because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sz="32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32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32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sz="32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Π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 sz="32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is piecewise-linear, we can apply anti-concentration argument from earlier.</a:t>
                </a:r>
              </a:p>
              <a:p>
                <a:pPr marL="690563" lvl="1" indent="0">
                  <a:spcBef>
                    <a:spcPts val="1000"/>
                  </a:spcBef>
                  <a:buNone/>
                </a:pPr>
                <a:endParaRPr lang="en-US" sz="1000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/>
                </a:endParaRPr>
              </a:p>
              <a:p>
                <a:pPr marL="514350" lvl="0" indent="-514350">
                  <a:buFont typeface="+mj-lt"/>
                  <a:buAutoNum type="alphaUcPeriod"/>
                </a:pPr>
                <a:r>
                  <a:rPr lang="en-US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/>
                  </a:rPr>
                  <a:t>If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i="1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chemeClr val="accent5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>
                                            <a:solidFill>
                                              <a:schemeClr val="accent5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Π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chemeClr val="accent5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i="1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/>
                  </a:rPr>
                  <a:t> small: </a:t>
                </a:r>
              </a:p>
              <a:p>
                <a:pPr marL="690563" lvl="1" indent="0">
                  <a:spcBef>
                    <a:spcPts val="1000"/>
                  </a:spcBef>
                  <a:buNone/>
                </a:pP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sz="32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Π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 sz="32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/>
                  </a:rPr>
                  <a:t> </a:t>
                </a:r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</a:rPr>
                  <a:t>already achieves low test loss, so we’re done!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E3A521-E477-B391-A39F-50803362BC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2508703"/>
                <a:ext cx="11704320" cy="3648257"/>
              </a:xfrm>
              <a:blipFill>
                <a:blip r:embed="rId2"/>
                <a:stretch>
                  <a:fillRect l="-1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92EA5232-22EC-BA01-EFFF-84E451D8026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1200" y="1294411"/>
                <a:ext cx="10769600" cy="778229"/>
              </a:xfrm>
              <a:prstGeom prst="roundRect">
                <a:avLst>
                  <a:gd name="adj" fmla="val 10342"/>
                </a:avLst>
              </a:prstGeom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91440" rIns="91440" bIns="91440" rtlCol="0" anchor="ctr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1450" lvl="1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1</a:t>
                </a:r>
                <a:r>
                  <a:rPr lang="en-US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ea typeface="Cambria Math" panose="020405030504060302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ℙ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i="1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d>
                              <m:dPr>
                                <m:ctrlPr>
                                  <a:rPr lang="en-US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D883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solidFill>
                                          <a:srgbClr val="D883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Π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D883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</m:d>
                  </m:oMath>
                </a14:m>
                <a:r>
                  <a:rPr lang="en-US" dirty="0"/>
                  <a:t> is large </a:t>
                </a:r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(anti-concentration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Π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)</a:t>
                </a:r>
                <a:endParaRPr lang="en-US" dirty="0"/>
              </a:p>
            </p:txBody>
          </p:sp>
        </mc:Choice>
        <mc:Fallback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92EA5232-22EC-BA01-EFFF-84E451D802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200" y="1294411"/>
                <a:ext cx="10769600" cy="778229"/>
              </a:xfrm>
              <a:prstGeom prst="roundRect">
                <a:avLst>
                  <a:gd name="adj" fmla="val 10342"/>
                </a:avLst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98875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26B99-E935-FDBD-CFEB-7D331E817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ANOTHER RELEVANT DIRECTION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89C0F6-CD76-19DA-B376-AA40E207164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Say we’ve found orthogonal vectors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dirty="0"/>
                  <a:t>so far. Let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 denote their span.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If we form an empirical estimate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from enough samples and take its top eigenvector, we recover a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new direction in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𝑼</m:t>
                    </m:r>
                  </m:oMath>
                </a14:m>
                <a:r>
                  <a:rPr lang="en-US" b="1" i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.</a:t>
                </a:r>
                <a:endParaRPr lang="en-US" b="1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89C0F6-CD76-19DA-B376-AA40E20716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 r="-2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FB32BE2A-5B80-6B2A-91B1-7737170D46C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39" y="2430560"/>
                <a:ext cx="11704319" cy="2322000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r>
                  <a:rPr lang="en-US" sz="3200" b="1" dirty="0"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Lemma</a:t>
                </a:r>
                <a:r>
                  <a:rPr lang="en-US" sz="3200" dirty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: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If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32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d>
                              <m:dPr>
                                <m:ctrlPr>
                                  <a:rPr lang="en-US" sz="32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3200" b="0" i="0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Π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32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sSup>
                      <m:sSupPr>
                        <m:ctrlPr>
                          <a:rPr lang="en-US" sz="32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and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sz="32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ad>
                      <m:radPr>
                        <m:degHide m:val="on"/>
                        <m:ctrlP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d>
                          <m:dPr>
                            <m:ctrlP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e>
                    </m:rad>
                  </m:oMath>
                </a14:m>
                <a:r>
                  <a:rPr lang="en-US" sz="32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,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then</a:t>
                </a:r>
              </a:p>
              <a:p>
                <a:endParaRPr lang="en-US" sz="60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endParaRPr lang="en-US" sz="50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noFill/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noFill/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sz="3200" b="0" i="1" smtClean="0">
                              <a:noFill/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b="0" i="1" smtClean="0">
                          <a:noFill/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≝</m:t>
                      </m:r>
                      <m:sSubSup>
                        <m:sSubSupPr>
                          <m:ctrlPr>
                            <a:rPr lang="en-US" sz="3200" b="0" i="1" smtClean="0">
                              <a:noFill/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noFill/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3200" b="0" i="1" smtClean="0">
                              <a:noFill/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>
                          <m:r>
                            <a:rPr lang="en-US" sz="3200" b="0" i="1" smtClean="0">
                              <a:noFill/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  <m:r>
                        <a:rPr lang="en-US" sz="3200" b="0" i="1" smtClean="0">
                          <a:noFill/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sz="3200" b="0" i="1" smtClean="0">
                          <a:noFill/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noFill/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>
                              <a:noFill/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>
                                  <a:noFill/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200" i="1">
                                      <a:noFill/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noFill/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3200" b="0" i="1" smtClean="0">
                                      <a:noFill/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b="0" i="1" smtClean="0">
                                      <a:noFill/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sz="3200" b="0" i="1" smtClean="0">
                                          <a:noFill/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noFill/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3200" b="0" i="0" smtClean="0">
                                              <a:noFill/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noFill/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sub>
                                      </m:sSub>
                                      <m:r>
                                        <a:rPr lang="en-US" sz="3200" b="0" i="1" smtClean="0">
                                          <a:noFill/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3200" b="0" i="1">
                                  <a:noFill/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3200" b="0" i="1">
                                  <a:noFill/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3200" b="0" i="1" smtClean="0">
                              <a:noFill/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3200" i="1">
                                  <a:noFill/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>
                                  <a:noFill/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sSup>
                                <m:sSupPr>
                                  <m:ctrlPr>
                                    <a:rPr lang="en-US" sz="3200" i="1">
                                      <a:noFill/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>
                                      <a:noFill/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200" b="0" i="1">
                                      <a:noFill/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⊤</m:t>
                                  </m:r>
                                </m:sup>
                              </m:sSup>
                              <m:r>
                                <a:rPr lang="en-US" sz="3200" b="0" i="1">
                                  <a:noFill/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3200" b="0">
                                  <a:noFill/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Id</m:t>
                              </m:r>
                            </m:e>
                          </m:d>
                        </m:e>
                      </m:d>
                      <m:r>
                        <a:rPr lang="en-US" sz="3200" b="0" i="1" smtClean="0">
                          <a:noFill/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lang="en-US" sz="3200" b="0" i="1" smtClean="0">
                              <a:noFill/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noFill/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3200" b="0" i="1" smtClean="0">
                              <a:noFill/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>
                          <m:r>
                            <a:rPr lang="en-US" sz="3200" b="0" i="1" smtClean="0">
                              <a:noFill/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</m:oMath>
                  </m:oMathPara>
                </a14:m>
                <a:endParaRPr lang="en-US" sz="3200" dirty="0">
                  <a:noFill/>
                  <a:effectLst/>
                </a:endParaRPr>
              </a:p>
              <a:p>
                <a:pPr algn="ctr"/>
                <a:endParaRPr lang="en-US" sz="60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has kernel containing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sz="32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⊥</m:t>
                        </m:r>
                      </m:sup>
                    </m:sSup>
                    <m:r>
                      <a:rPr lang="en-US" sz="3200" b="0" i="1" dirty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⊕</m:t>
                    </m:r>
                    <m:r>
                      <a:rPr lang="en-US" sz="3200" b="0" i="1" dirty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32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and </a:t>
                </a:r>
                <a:r>
                  <a:rPr lang="en-US" sz="32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top </a:t>
                </a:r>
                <a:r>
                  <a:rPr lang="en-US" sz="3200" dirty="0" err="1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eigval</a:t>
                </a:r>
                <a:r>
                  <a:rPr lang="en-US" sz="32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≥</m:t>
                    </m:r>
                    <m:func>
                      <m:funcPr>
                        <m:ctrlPr>
                          <a:rPr lang="en-US" sz="32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sz="3200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𝑂</m:t>
                            </m:r>
                            <m:d>
                              <m:dPr>
                                <m:ctrlPr>
                                  <a:rPr lang="en-US" sz="3200" b="0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3200" b="0" i="0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200" b="0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p>
                                  <m:sSupPr>
                                    <m:ctrlP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lang="en-US" sz="32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.</a:t>
                </a:r>
                <a:endParaRPr lang="en-US" sz="320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FB32BE2A-5B80-6B2A-91B1-7737170D46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2430560"/>
                <a:ext cx="11704319" cy="2322000"/>
              </a:xfrm>
              <a:prstGeom prst="roundRect">
                <a:avLst>
                  <a:gd name="adj" fmla="val 6119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AAEF955-6817-00C2-F951-22C1FC39EB9B}"/>
                  </a:ext>
                </a:extLst>
              </p:cNvPr>
              <p:cNvSpPr txBox="1"/>
              <p:nvPr/>
            </p:nvSpPr>
            <p:spPr>
              <a:xfrm>
                <a:off x="1393188" y="3418840"/>
                <a:ext cx="9486900" cy="5934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i="1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≝</m:t>
                      </m:r>
                      <m:sSubSup>
                        <m:sSubSupPr>
                          <m:ctrlP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3200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  <m:r>
                        <a:rPr lang="en-US" sz="3200" i="1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sz="3200" i="1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200" i="1"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3200" i="1"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i="1"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sz="3200" i="1"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i="1">
                                              <a:solidFill>
                                                <a:srgbClr val="FEC306">
                                                  <a:lumMod val="60000"/>
                                                  <a:lumOff val="4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3200">
                                              <a:solidFill>
                                                <a:srgbClr val="FEC306">
                                                  <a:lumMod val="60000"/>
                                                  <a:lumOff val="4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3200" i="1">
                                              <a:solidFill>
                                                <a:srgbClr val="FEC306">
                                                  <a:lumMod val="60000"/>
                                                  <a:lumOff val="4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sub>
                                      </m:sSub>
                                      <m:r>
                                        <a:rPr lang="en-US" sz="3200" i="1"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3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3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sSup>
                                <m:sSupPr>
                                  <m:ctrlPr>
                                    <a:rPr lang="en-US" sz="3200" i="1"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⊤</m:t>
                                  </m:r>
                                </m:sup>
                              </m:sSup>
                              <m:r>
                                <a:rPr lang="en-US" sz="3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Id</m:t>
                              </m:r>
                            </m:e>
                          </m:d>
                        </m:e>
                      </m:d>
                      <m:r>
                        <a:rPr lang="en-US" sz="3200" i="1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3200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</m:oMath>
                  </m:oMathPara>
                </a14:m>
                <a:endParaRPr lang="en-US" sz="3200" dirty="0"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AAEF955-6817-00C2-F951-22C1FC39E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3188" y="3418840"/>
                <a:ext cx="9486900" cy="593496"/>
              </a:xfrm>
              <a:prstGeom prst="rect">
                <a:avLst/>
              </a:prstGeom>
              <a:blipFill>
                <a:blip r:embed="rId4"/>
                <a:stretch>
                  <a:fillRect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80465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26B99-E935-FDBD-CFEB-7D331E817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CHICKEN AND EGG PROBLEM?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9C0F6-CD76-19DA-B376-AA40E2071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2072640"/>
            <a:ext cx="11704320" cy="4502042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AAEF955-6817-00C2-F951-22C1FC39EB9B}"/>
                  </a:ext>
                </a:extLst>
              </p:cNvPr>
              <p:cNvSpPr txBox="1"/>
              <p:nvPr/>
            </p:nvSpPr>
            <p:spPr>
              <a:xfrm>
                <a:off x="1393188" y="1294411"/>
                <a:ext cx="9486900" cy="5934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i="1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≝</m:t>
                      </m:r>
                      <m:sSubSup>
                        <m:sSubSupPr>
                          <m:ctrlP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3200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  <m:r>
                        <a:rPr lang="en-US" sz="3200" i="1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sz="3200" i="1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200" i="1"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3200" i="1"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i="1"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sz="3200" i="1"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i="1">
                                              <a:solidFill>
                                                <a:srgbClr val="FEC306">
                                                  <a:lumMod val="60000"/>
                                                  <a:lumOff val="4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3200">
                                              <a:solidFill>
                                                <a:srgbClr val="FEC306">
                                                  <a:lumMod val="60000"/>
                                                  <a:lumOff val="4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3200" i="1">
                                              <a:solidFill>
                                                <a:srgbClr val="FEC306">
                                                  <a:lumMod val="60000"/>
                                                  <a:lumOff val="4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sub>
                                      </m:sSub>
                                      <m:r>
                                        <a:rPr lang="en-US" sz="3200" i="1"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3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3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sSup>
                                <m:sSupPr>
                                  <m:ctrlPr>
                                    <a:rPr lang="en-US" sz="3200" i="1"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⊤</m:t>
                                  </m:r>
                                </m:sup>
                              </m:sSup>
                              <m:r>
                                <a:rPr lang="en-US" sz="3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Id</m:t>
                              </m:r>
                            </m:e>
                          </m:d>
                        </m:e>
                      </m:d>
                      <m:r>
                        <a:rPr lang="en-US" sz="3200" i="1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3200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</m:oMath>
                  </m:oMathPara>
                </a14:m>
                <a:endParaRPr lang="en-US" sz="3200" dirty="0"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AAEF955-6817-00C2-F951-22C1FC39E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3188" y="1294411"/>
                <a:ext cx="9486900" cy="593496"/>
              </a:xfrm>
              <a:prstGeom prst="rect">
                <a:avLst/>
              </a:prstGeom>
              <a:blipFill>
                <a:blip r:embed="rId2"/>
                <a:stretch>
                  <a:fillRect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56034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26B99-E935-FDBD-CFEB-7D331E817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CHICKEN AND EGG PROBLEM?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89C0F6-CD76-19DA-B376-AA40E207164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2072640"/>
                <a:ext cx="11704320" cy="4502042"/>
              </a:xfrm>
            </p:spPr>
            <p:txBody>
              <a:bodyPr>
                <a:normAutofit lnSpcReduction="10000"/>
              </a:bodyPr>
              <a:lstStyle/>
              <a:p>
                <a:pPr marL="406400" indent="-406400">
                  <a:buClr>
                    <a:schemeClr val="accent5">
                      <a:lumMod val="20000"/>
                      <a:lumOff val="80000"/>
                    </a:schemeClr>
                  </a:buClr>
                  <a:buFont typeface="+mj-lt"/>
                  <a:buAutoNum type="arabicPeriod"/>
                </a:pPr>
                <a:r>
                  <a:rPr lang="en-US" dirty="0">
                    <a:solidFill>
                      <a:schemeClr val="accent6"/>
                    </a:solidFill>
                  </a:rPr>
                  <a:t> </a:t>
                </a:r>
                <a:r>
                  <a:rPr lang="en-US" b="1" dirty="0">
                    <a:solidFill>
                      <a:schemeClr val="accent6"/>
                    </a:solidFill>
                  </a:rPr>
                  <a:t>We don’t have access to the function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↦</m:t>
                    </m:r>
                    <m:r>
                      <a:rPr lang="en-US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𝑭</m:t>
                    </m:r>
                    <m:d>
                      <m:dPr>
                        <m:ctrlPr>
                          <a:rPr lang="en-US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𝚷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sub>
                        </m:sSub>
                        <m:r>
                          <a:rPr lang="en-US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endParaRPr lang="en-US" b="1" dirty="0">
                  <a:solidFill>
                    <a:schemeClr val="accent6"/>
                  </a:solidFill>
                </a:endParaRPr>
              </a:p>
              <a:p>
                <a:pPr marL="517525" indent="0">
                  <a:buNone/>
                </a:pP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…but it’s computable by size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MLP over a </a:t>
                </a:r>
                <a:r>
                  <a:rPr lang="en-US" i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known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subspace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!</a:t>
                </a:r>
              </a:p>
              <a:p>
                <a:pPr marL="406400" indent="-406400">
                  <a:buNone/>
                </a:pPr>
                <a:r>
                  <a:rPr lang="en-US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     we can construct an epsilon-net (</a:t>
                </a:r>
                <a:r>
                  <a:rPr lang="en-US" b="1" dirty="0" err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pset</a:t>
                </a:r>
                <a:r>
                  <a:rPr lang="en-US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4) over possible networks</a:t>
                </a:r>
              </a:p>
              <a:p>
                <a:pPr marL="406400" indent="-406400">
                  <a:buNone/>
                </a:pPr>
                <a:r>
                  <a:rPr lang="en-US" dirty="0"/>
                  <a:t>	 subtle point: what if we guess wrong?</a:t>
                </a:r>
              </a:p>
              <a:p>
                <a:pPr marL="406400" indent="-406400">
                  <a:buNone/>
                </a:pPr>
                <a:endParaRPr 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marL="406400" indent="-406400">
                  <a:buFont typeface="+mj-lt"/>
                  <a:buAutoNum type="arabicPeriod" startAt="2"/>
                </a:pPr>
                <a:r>
                  <a:rPr lang="en-US" dirty="0"/>
                  <a:t>Directions we’ve recovered so far are only </a:t>
                </a:r>
                <a:r>
                  <a:rPr lang="en-US" b="1" dirty="0">
                    <a:solidFill>
                      <a:schemeClr val="accent6"/>
                    </a:solidFill>
                  </a:rPr>
                  <a:t>close </a:t>
                </a:r>
                <a:r>
                  <a:rPr lang="en-US" dirty="0"/>
                  <a:t>to a subspace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/>
                  <a:t> (because we estimated various matrices from samples)</a:t>
                </a:r>
              </a:p>
              <a:p>
                <a:pPr marL="406400" indent="0">
                  <a:buNone/>
                </a:pP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To understand how robust our approach is to this, need to understand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stability of thresholds of MLPs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89C0F6-CD76-19DA-B376-AA40E20716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2072640"/>
                <a:ext cx="11704320" cy="4502042"/>
              </a:xfrm>
              <a:blipFill>
                <a:blip r:embed="rId2"/>
                <a:stretch>
                  <a:fillRect l="-1518" t="-4225" b="-25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AAEF955-6817-00C2-F951-22C1FC39EB9B}"/>
                  </a:ext>
                </a:extLst>
              </p:cNvPr>
              <p:cNvSpPr txBox="1"/>
              <p:nvPr/>
            </p:nvSpPr>
            <p:spPr>
              <a:xfrm>
                <a:off x="1393188" y="1294411"/>
                <a:ext cx="9486900" cy="5934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i="1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≝</m:t>
                      </m:r>
                      <m:sSubSup>
                        <m:sSubSupPr>
                          <m:ctrlP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3200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  <m:r>
                        <a:rPr lang="en-US" sz="3200" i="1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sz="3200" i="1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200" i="1"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3200" i="1"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b="1" i="1" smtClean="0">
                                      <a:solidFill>
                                        <a:schemeClr val="accent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𝑭</m:t>
                                  </m:r>
                                  <m:d>
                                    <m:dPr>
                                      <m:ctrlPr>
                                        <a:rPr lang="en-US" sz="3200" b="1" i="1">
                                          <a:solidFill>
                                            <a:schemeClr val="accent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b="1" i="1">
                                              <a:solidFill>
                                                <a:schemeClr val="accent6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0">
                                              <a:solidFill>
                                                <a:schemeClr val="accent6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𝚷</m:t>
                                          </m:r>
                                        </m:e>
                                        <m:sub>
                                          <m:r>
                                            <a:rPr lang="en-US" sz="3200" b="1" i="1">
                                              <a:solidFill>
                                                <a:schemeClr val="accent6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𝑽</m:t>
                                          </m:r>
                                        </m:sub>
                                      </m:sSub>
                                      <m:r>
                                        <a:rPr lang="en-US" sz="3200" b="1" i="1">
                                          <a:solidFill>
                                            <a:schemeClr val="accent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3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3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sSup>
                                <m:sSupPr>
                                  <m:ctrlPr>
                                    <a:rPr lang="en-US" sz="3200" i="1"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⊤</m:t>
                                  </m:r>
                                </m:sup>
                              </m:sSup>
                              <m:r>
                                <a:rPr lang="en-US" sz="3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Id</m:t>
                              </m:r>
                            </m:e>
                          </m:d>
                        </m:e>
                      </m:d>
                      <m:r>
                        <a:rPr lang="en-US" sz="3200" i="1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3200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</m:oMath>
                  </m:oMathPara>
                </a14:m>
                <a:endParaRPr lang="en-US" sz="3200" dirty="0"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AAEF955-6817-00C2-F951-22C1FC39E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3188" y="1294411"/>
                <a:ext cx="9486900" cy="593496"/>
              </a:xfrm>
              <a:prstGeom prst="rect">
                <a:avLst/>
              </a:prstGeom>
              <a:blipFill>
                <a:blip r:embed="rId3"/>
                <a:stretch>
                  <a:fillRect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58382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6E272-2F48-C8B4-CC5E-F0A53F4FF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STABILITY RESULT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2B5F03-DEC2-38C8-D17E-C6783F813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690688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5034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EEDF3-1725-30AF-A90C-0EA2803C9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STABILITY RESULT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822963-792B-0BA3-D091-19E08679F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690688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206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EEDF3-1725-30AF-A90C-0EA2803C9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STABILITY RESULT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C541FA-BD72-9254-CDF6-CD3B4AFD3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690688"/>
            <a:ext cx="4572000" cy="457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233BFB-6C50-2D43-9700-29B6CE9E591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20000" contrast="-40000"/>
            <a:alphaModFix amt="65000"/>
          </a:blip>
          <a:stretch>
            <a:fillRect/>
          </a:stretch>
        </p:blipFill>
        <p:spPr>
          <a:xfrm>
            <a:off x="3810000" y="1690688"/>
            <a:ext cx="4572000" cy="4572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CCE69E0-70D4-EA47-9CCE-59BCF62D435D}"/>
              </a:ext>
            </a:extLst>
          </p:cNvPr>
          <p:cNvCxnSpPr>
            <a:cxnSpLocks/>
          </p:cNvCxnSpPr>
          <p:nvPr/>
        </p:nvCxnSpPr>
        <p:spPr>
          <a:xfrm>
            <a:off x="3124200" y="3429000"/>
            <a:ext cx="2362200" cy="547688"/>
          </a:xfrm>
          <a:prstGeom prst="line">
            <a:avLst/>
          </a:prstGeom>
          <a:ln w="38100">
            <a:solidFill>
              <a:srgbClr val="D883FF"/>
            </a:solidFill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2A3A464-A9DC-D32F-EF80-4E377D5855CE}"/>
              </a:ext>
            </a:extLst>
          </p:cNvPr>
          <p:cNvSpPr txBox="1"/>
          <p:nvPr/>
        </p:nvSpPr>
        <p:spPr>
          <a:xfrm>
            <a:off x="436881" y="2644170"/>
            <a:ext cx="2687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D883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Want to bound the (Gaussian volume of this area of disagreement.</a:t>
            </a:r>
          </a:p>
        </p:txBody>
      </p:sp>
    </p:spTree>
    <p:extLst>
      <p:ext uri="{BB962C8B-B14F-4D97-AF65-F5344CB8AC3E}">
        <p14:creationId xmlns:p14="http://schemas.microsoft.com/office/powerpoint/2010/main" val="226065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533BD-5363-4D65-6603-5FC85C128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STABILITY RESULT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012B70-31BE-6546-8BB3-A0F49E13E84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3429000"/>
                <a:ext cx="11704320" cy="3145682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∼ </m:t>
                    </m:r>
                  </m:oMath>
                </a14:m>
                <a:r>
                  <a:rPr lang="en-US" dirty="0"/>
                  <a:t>granularity of the epsilon-net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dirty="0"/>
                  <a:t> subspace distance between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span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1000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Linear dependence on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is crucial. </a:t>
                </a:r>
                <a:r>
                  <a:rPr lang="en-US" dirty="0"/>
                  <a:t>If we instead had a bound scaling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𝟗𝟗</m:t>
                        </m:r>
                      </m:sup>
                    </m:sSup>
                  </m:oMath>
                </a14:m>
                <a:r>
                  <a:rPr lang="en-US" dirty="0"/>
                  <a:t>, then if we iterate this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dim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</m:func>
                  </m:oMath>
                </a14:m>
                <a:r>
                  <a:rPr lang="en-US" dirty="0"/>
                  <a:t> times, would yield sample complexity </a:t>
                </a:r>
                <a:r>
                  <a:rPr lang="en-US" b="1" dirty="0">
                    <a:solidFill>
                      <a:schemeClr val="accent6"/>
                    </a:solidFill>
                  </a:rPr>
                  <a:t>doubly exponential in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𝐝𝐢𝐦</m:t>
                        </m:r>
                      </m:fName>
                      <m:e>
                        <m:d>
                          <m:dPr>
                            <m:ctrlPr>
                              <a:rPr lang="en-US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𝑼</m:t>
                            </m:r>
                          </m:e>
                        </m:d>
                      </m:e>
                    </m:func>
                  </m:oMath>
                </a14:m>
                <a:endParaRPr lang="en-US" b="1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012B70-31BE-6546-8BB3-A0F49E13E84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3429000"/>
                <a:ext cx="11704320" cy="3145682"/>
              </a:xfrm>
              <a:blipFill>
                <a:blip r:embed="rId2"/>
                <a:stretch>
                  <a:fillRect l="-1410" t="-4839" r="-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265A5130-E7D5-3B74-C506-EF05F2D105B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39" y="1294411"/>
                <a:ext cx="11704319" cy="1865349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r>
                  <a:rPr lang="en-US" sz="3200" b="1" dirty="0"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Lemma</a:t>
                </a:r>
                <a:r>
                  <a:rPr lang="en-US" sz="3200" dirty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: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For depth-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MLPs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with the same architecture and whose weight matrices are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-close in operator norm,</a:t>
                </a:r>
              </a:p>
              <a:p>
                <a:endParaRPr lang="en-US" sz="50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ℙ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&gt;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and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sup>
                      </m:sSup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en-US" sz="32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265A5130-E7D5-3B74-C506-EF05F2D105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1294411"/>
                <a:ext cx="11704319" cy="1865349"/>
              </a:xfrm>
              <a:prstGeom prst="roundRect">
                <a:avLst>
                  <a:gd name="adj" fmla="val 6119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7155EB-4C15-5416-8905-989073C0E095}"/>
                  </a:ext>
                </a:extLst>
              </p:cNvPr>
              <p:cNvSpPr txBox="1"/>
              <p:nvPr/>
            </p:nvSpPr>
            <p:spPr>
              <a:xfrm>
                <a:off x="9667240" y="43570"/>
                <a:ext cx="2433320" cy="9885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∏"/>
                          <m:supHide m:val="on"/>
                          <m:ctrlPr>
                            <a:rPr lang="en-US" sz="2400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4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op</m:t>
                              </m:r>
                            </m:sub>
                          </m:sSub>
                        </m:e>
                      </m:nary>
                      <m:r>
                        <a:rPr lang="en-US" sz="2400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2400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8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7155EB-4C15-5416-8905-989073C0E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7240" y="43570"/>
                <a:ext cx="2433320" cy="988540"/>
              </a:xfrm>
              <a:prstGeom prst="rect">
                <a:avLst/>
              </a:prstGeom>
              <a:blipFill>
                <a:blip r:embed="rId4"/>
                <a:stretch>
                  <a:fillRect l="-40625" t="-132911" b="-1873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56398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01987-DF3C-0A34-676D-ACEEDAFE6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STABILITY RESULT – DEPTH REDUCTION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CAE5DEB6-B721-50B4-DD47-58368A8BB0C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1294411"/>
                <a:ext cx="11704320" cy="1326870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Theorem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[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Ovchinnikov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‘03]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Any continuous piecewise-linear function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𝐹</m:t>
                    </m:r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can be written as a depth-2 max-min formula.</a:t>
                </a:r>
              </a:p>
            </p:txBody>
          </p:sp>
        </mc:Choice>
        <mc:Fallback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CAE5DEB6-B721-50B4-DD47-58368A8BB0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294411"/>
                <a:ext cx="11704320" cy="1326870"/>
              </a:xfrm>
              <a:prstGeom prst="roundRect">
                <a:avLst>
                  <a:gd name="adj" fmla="val 6119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CE4DE6DD-7299-48E7-D8E5-0613641DBB31}"/>
              </a:ext>
            </a:extLst>
          </p:cNvPr>
          <p:cNvGrpSpPr/>
          <p:nvPr/>
        </p:nvGrpSpPr>
        <p:grpSpPr>
          <a:xfrm>
            <a:off x="1738064" y="4814144"/>
            <a:ext cx="8715871" cy="1200332"/>
            <a:chOff x="1841793" y="4303156"/>
            <a:chExt cx="8715871" cy="12003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Rounded Rectangle 5">
                  <a:extLst>
                    <a:ext uri="{FF2B5EF4-FFF2-40B4-BE49-F238E27FC236}">
                      <a16:creationId xmlns:a16="http://schemas.microsoft.com/office/drawing/2014/main" id="{FFC475D5-6FA9-FEF9-E15A-3335933043D8}"/>
                    </a:ext>
                  </a:extLst>
                </p:cNvPr>
                <p:cNvSpPr/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6" name="Rounded Rectangle 5">
                  <a:extLst>
                    <a:ext uri="{FF2B5EF4-FFF2-40B4-BE49-F238E27FC236}">
                      <a16:creationId xmlns:a16="http://schemas.microsoft.com/office/drawing/2014/main" id="{FFC475D5-6FA9-FEF9-E15A-3335933043D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blipFill>
                  <a:blip r:embed="rId3"/>
                  <a:stretch>
                    <a:fillRect b="-555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Rounded Rectangle 6">
                  <a:extLst>
                    <a:ext uri="{FF2B5EF4-FFF2-40B4-BE49-F238E27FC236}">
                      <a16:creationId xmlns:a16="http://schemas.microsoft.com/office/drawing/2014/main" id="{750DF874-8DEE-623F-DDA2-E53B537CA7B4}"/>
                    </a:ext>
                  </a:extLst>
                </p:cNvPr>
                <p:cNvSpPr/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7" name="Rounded Rectangle 6">
                  <a:extLst>
                    <a:ext uri="{FF2B5EF4-FFF2-40B4-BE49-F238E27FC236}">
                      <a16:creationId xmlns:a16="http://schemas.microsoft.com/office/drawing/2014/main" id="{750DF874-8DEE-623F-DDA2-E53B537CA7B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blipFill>
                  <a:blip r:embed="rId4"/>
                  <a:stretch>
                    <a:fillRect b="-555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Rounded Rectangle 7">
                  <a:extLst>
                    <a:ext uri="{FF2B5EF4-FFF2-40B4-BE49-F238E27FC236}">
                      <a16:creationId xmlns:a16="http://schemas.microsoft.com/office/drawing/2014/main" id="{421100DC-BA35-924F-2658-B787D36C50CF}"/>
                    </a:ext>
                  </a:extLst>
                </p:cNvPr>
                <p:cNvSpPr/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8" name="Rounded Rectangle 7">
                  <a:extLst>
                    <a:ext uri="{FF2B5EF4-FFF2-40B4-BE49-F238E27FC236}">
                      <a16:creationId xmlns:a16="http://schemas.microsoft.com/office/drawing/2014/main" id="{421100DC-BA35-924F-2658-B787D36C50C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blipFill>
                  <a:blip r:embed="rId5"/>
                  <a:stretch>
                    <a:fillRect l="-1681" b="-555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D4707F-506A-0399-C146-9F8C5BDCB37B}"/>
                </a:ext>
              </a:extLst>
            </p:cNvPr>
            <p:cNvSpPr txBox="1"/>
            <p:nvPr/>
          </p:nvSpPr>
          <p:spPr>
            <a:xfrm>
              <a:off x="5893202" y="4303156"/>
              <a:ext cx="279595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…………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CE3ECBC-562F-EEE2-690D-A23A0B32F718}"/>
              </a:ext>
            </a:extLst>
          </p:cNvPr>
          <p:cNvGrpSpPr/>
          <p:nvPr/>
        </p:nvGrpSpPr>
        <p:grpSpPr>
          <a:xfrm>
            <a:off x="2818311" y="3571044"/>
            <a:ext cx="6555378" cy="1200329"/>
            <a:chOff x="2818311" y="3571044"/>
            <a:chExt cx="6555378" cy="12003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Rounded Rectangle 10">
                  <a:extLst>
                    <a:ext uri="{FF2B5EF4-FFF2-40B4-BE49-F238E27FC236}">
                      <a16:creationId xmlns:a16="http://schemas.microsoft.com/office/drawing/2014/main" id="{47ACB422-2317-7855-1E30-C24FE30B0D98}"/>
                    </a:ext>
                  </a:extLst>
                </p:cNvPr>
                <p:cNvSpPr/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1"/>
                <a:lstStyle/>
                <a:p>
                  <a:pPr algn="ctr"/>
                  <a:r>
                    <a:rPr lang="en-US" sz="400" b="0" i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min</m:t>
                      </m:r>
                    </m:oMath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11" name="Rounded Rectangle 10">
                  <a:extLst>
                    <a:ext uri="{FF2B5EF4-FFF2-40B4-BE49-F238E27FC236}">
                      <a16:creationId xmlns:a16="http://schemas.microsoft.com/office/drawing/2014/main" id="{47ACB422-2317-7855-1E30-C24FE30B0D9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Rounded Rectangle 11">
                  <a:extLst>
                    <a:ext uri="{FF2B5EF4-FFF2-40B4-BE49-F238E27FC236}">
                      <a16:creationId xmlns:a16="http://schemas.microsoft.com/office/drawing/2014/main" id="{7C9A94D2-7587-AB41-6F8D-51431743EA59}"/>
                    </a:ext>
                  </a:extLst>
                </p:cNvPr>
                <p:cNvSpPr/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2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2800" dirty="0">
                    <a:solidFill>
                      <a:prstClr val="black"/>
                    </a:solidFill>
                  </a:endParaRPr>
                </a:p>
              </p:txBody>
            </p:sp>
          </mc:Choice>
          <mc:Fallback>
            <p:sp>
              <p:nvSpPr>
                <p:cNvPr id="12" name="Rounded Rectangle 11">
                  <a:extLst>
                    <a:ext uri="{FF2B5EF4-FFF2-40B4-BE49-F238E27FC236}">
                      <a16:creationId xmlns:a16="http://schemas.microsoft.com/office/drawing/2014/main" id="{7C9A94D2-7587-AB41-6F8D-51431743EA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Rounded Rectangle 12">
                  <a:extLst>
                    <a:ext uri="{FF2B5EF4-FFF2-40B4-BE49-F238E27FC236}">
                      <a16:creationId xmlns:a16="http://schemas.microsoft.com/office/drawing/2014/main" id="{D800967A-181A-CA22-64CD-419AF0C6604A}"/>
                    </a:ext>
                  </a:extLst>
                </p:cNvPr>
                <p:cNvSpPr/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2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2800" dirty="0">
                    <a:solidFill>
                      <a:prstClr val="black"/>
                    </a:solidFill>
                  </a:endParaRPr>
                </a:p>
              </p:txBody>
            </p:sp>
          </mc:Choice>
          <mc:Fallback>
            <p:sp>
              <p:nvSpPr>
                <p:cNvPr id="13" name="Rounded Rectangle 12">
                  <a:extLst>
                    <a:ext uri="{FF2B5EF4-FFF2-40B4-BE49-F238E27FC236}">
                      <a16:creationId xmlns:a16="http://schemas.microsoft.com/office/drawing/2014/main" id="{D800967A-181A-CA22-64CD-419AF0C6604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525D9BF-205E-A83A-3DB0-98567BECE353}"/>
                </a:ext>
              </a:extLst>
            </p:cNvPr>
            <p:cNvSpPr txBox="1"/>
            <p:nvPr/>
          </p:nvSpPr>
          <p:spPr>
            <a:xfrm>
              <a:off x="6291708" y="3571044"/>
              <a:ext cx="146065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……</a:t>
              </a: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91F636C-BCD2-38FE-F138-7315B974110A}"/>
              </a:ext>
            </a:extLst>
          </p:cNvPr>
          <p:cNvCxnSpPr>
            <a:cxnSpLocks/>
            <a:stCxn id="11" idx="2"/>
            <a:endCxn id="6" idx="0"/>
          </p:cNvCxnSpPr>
          <p:nvPr/>
        </p:nvCxnSpPr>
        <p:spPr>
          <a:xfrm flipH="1">
            <a:off x="2487479" y="4728605"/>
            <a:ext cx="1080247" cy="613518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B3B89E4-1036-0369-0006-EBD7CA2D6F5A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3567726" y="4728605"/>
            <a:ext cx="3204474" cy="613516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CD908F-B904-0716-D2A1-9078CB022C98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3567726" y="4728605"/>
            <a:ext cx="4554312" cy="613516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92842C2-91CD-9EAC-E06A-BC533B5B6CE8}"/>
              </a:ext>
            </a:extLst>
          </p:cNvPr>
          <p:cNvCxnSpPr>
            <a:cxnSpLocks/>
            <a:stCxn id="12" idx="2"/>
            <a:endCxn id="7" idx="0"/>
          </p:cNvCxnSpPr>
          <p:nvPr/>
        </p:nvCxnSpPr>
        <p:spPr>
          <a:xfrm flipH="1">
            <a:off x="4670385" y="4728604"/>
            <a:ext cx="749414" cy="613518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AFA05C0-BAE2-C3B6-7B35-4079E0999391}"/>
              </a:ext>
            </a:extLst>
          </p:cNvPr>
          <p:cNvCxnSpPr>
            <a:cxnSpLocks/>
            <a:stCxn id="12" idx="2"/>
            <a:endCxn id="8" idx="0"/>
          </p:cNvCxnSpPr>
          <p:nvPr/>
        </p:nvCxnSpPr>
        <p:spPr>
          <a:xfrm>
            <a:off x="5419799" y="4728604"/>
            <a:ext cx="4284722" cy="613517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FF4599B-E282-017F-055A-D05AA8248B18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7125444" y="4728603"/>
            <a:ext cx="1498831" cy="613518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2533D5E-A35B-F6BE-36E9-7B86A5557C36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8286923" y="4728603"/>
            <a:ext cx="337352" cy="656289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D7376DF-E7D9-0256-BF85-F3C24C633625}"/>
              </a:ext>
            </a:extLst>
          </p:cNvPr>
          <p:cNvCxnSpPr>
            <a:cxnSpLocks/>
            <a:stCxn id="13" idx="2"/>
            <a:endCxn id="6" idx="0"/>
          </p:cNvCxnSpPr>
          <p:nvPr/>
        </p:nvCxnSpPr>
        <p:spPr>
          <a:xfrm flipH="1">
            <a:off x="2487479" y="4728603"/>
            <a:ext cx="6136796" cy="613520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89F92C14-C3B8-B9B7-86AC-7A1174FFB05C}"/>
                  </a:ext>
                </a:extLst>
              </p:cNvPr>
              <p:cNvSpPr/>
              <p:nvPr/>
            </p:nvSpPr>
            <p:spPr>
              <a:xfrm>
                <a:off x="5346584" y="2898690"/>
                <a:ext cx="1498829" cy="672353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8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max</m:t>
                    </m:r>
                  </m:oMath>
                </a14:m>
                <a:endParaRPr lang="en-US" sz="28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89F92C14-C3B8-B9B7-86AC-7A1174FFB0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6584" y="2898690"/>
                <a:ext cx="1498829" cy="67235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0CCF24A3-CD26-73B5-B59A-A36142584CE8}"/>
              </a:ext>
            </a:extLst>
          </p:cNvPr>
          <p:cNvSpPr txBox="1"/>
          <p:nvPr/>
        </p:nvSpPr>
        <p:spPr>
          <a:xfrm>
            <a:off x="5641041" y="2971800"/>
            <a:ext cx="65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29A7580-8938-DA9A-A611-84645754E35F}"/>
              </a:ext>
            </a:extLst>
          </p:cNvPr>
          <p:cNvCxnSpPr>
            <a:stCxn id="23" idx="2"/>
            <a:endCxn id="11" idx="0"/>
          </p:cNvCxnSpPr>
          <p:nvPr/>
        </p:nvCxnSpPr>
        <p:spPr>
          <a:xfrm flipH="1">
            <a:off x="3567726" y="3571043"/>
            <a:ext cx="2528273" cy="485209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0567B78-E59F-0383-1B6F-DCE166477CEB}"/>
              </a:ext>
            </a:extLst>
          </p:cNvPr>
          <p:cNvCxnSpPr>
            <a:cxnSpLocks/>
            <a:stCxn id="23" idx="2"/>
            <a:endCxn id="12" idx="0"/>
          </p:cNvCxnSpPr>
          <p:nvPr/>
        </p:nvCxnSpPr>
        <p:spPr>
          <a:xfrm flipH="1">
            <a:off x="5419799" y="3571043"/>
            <a:ext cx="676200" cy="485208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0A17431-926A-41C1-643E-50877A180F53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6095999" y="3571043"/>
            <a:ext cx="585369" cy="485206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408F5C5-2DC5-97B4-0EEC-B0FCD48E565F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6095999" y="3571043"/>
            <a:ext cx="1175872" cy="50258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C028AEE-B9C8-0F6D-0DBF-F2B95E99FE8F}"/>
              </a:ext>
            </a:extLst>
          </p:cNvPr>
          <p:cNvCxnSpPr>
            <a:cxnSpLocks/>
            <a:stCxn id="23" idx="2"/>
            <a:endCxn id="13" idx="0"/>
          </p:cNvCxnSpPr>
          <p:nvPr/>
        </p:nvCxnSpPr>
        <p:spPr>
          <a:xfrm>
            <a:off x="6095999" y="3571043"/>
            <a:ext cx="2528276" cy="485207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672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01987-DF3C-0A34-676D-ACEEDAFE6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STABILITY RESULT – PROOF SKETCH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A69F2A1A-4B76-BEA7-2438-7716A8D177E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39" y="1294411"/>
                <a:ext cx="11704319" cy="1865349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r>
                  <a:rPr lang="en-US" sz="3200" b="1" dirty="0"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Lemma</a:t>
                </a:r>
                <a:r>
                  <a:rPr lang="en-US" sz="3200" dirty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: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For depth-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MLPs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with the same architecture and whose weight matrices are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-close in operator norm,</a:t>
                </a:r>
              </a:p>
              <a:p>
                <a:endParaRPr lang="en-US" sz="50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ℙ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&gt;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and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sup>
                      </m:sSup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en-US" sz="32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A69F2A1A-4B76-BEA7-2438-7716A8D177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1294411"/>
                <a:ext cx="11704319" cy="1865349"/>
              </a:xfrm>
              <a:prstGeom prst="roundRect">
                <a:avLst>
                  <a:gd name="adj" fmla="val 6119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932D5706-B37F-9F95-C553-B3A4B806985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3429000"/>
                <a:ext cx="11704320" cy="3145682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Consider max-min formulas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/>
                  <a:t> 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2800" dirty="0"/>
              </a:p>
              <a:p>
                <a:pPr marL="514350" indent="-514350">
                  <a:buFont typeface="+mj-lt"/>
                  <a:buAutoNum type="arabicPeriod"/>
                </a:pPr>
                <a:endParaRPr lang="en-US" sz="2800" dirty="0"/>
              </a:p>
            </p:txBody>
          </p:sp>
        </mc:Choice>
        <mc:Fallback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932D5706-B37F-9F95-C553-B3A4B80698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3429000"/>
                <a:ext cx="11704320" cy="3145682"/>
              </a:xfrm>
              <a:blipFill>
                <a:blip r:embed="rId3"/>
                <a:stretch>
                  <a:fillRect l="-1193" t="-4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6" name="Group 55">
            <a:extLst>
              <a:ext uri="{FF2B5EF4-FFF2-40B4-BE49-F238E27FC236}">
                <a16:creationId xmlns:a16="http://schemas.microsoft.com/office/drawing/2014/main" id="{BAC50C02-128B-BB45-83D5-0441549F45E2}"/>
              </a:ext>
            </a:extLst>
          </p:cNvPr>
          <p:cNvGrpSpPr/>
          <p:nvPr/>
        </p:nvGrpSpPr>
        <p:grpSpPr>
          <a:xfrm>
            <a:off x="7761072" y="3429000"/>
            <a:ext cx="4187086" cy="1501385"/>
            <a:chOff x="1738064" y="2898690"/>
            <a:chExt cx="8715871" cy="312529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1301CF0-1238-8C5F-EAE4-330747605B56}"/>
                </a:ext>
              </a:extLst>
            </p:cNvPr>
            <p:cNvGrpSpPr/>
            <p:nvPr/>
          </p:nvGrpSpPr>
          <p:grpSpPr>
            <a:xfrm>
              <a:off x="1738064" y="4814144"/>
              <a:ext cx="8715871" cy="1209840"/>
              <a:chOff x="1841793" y="4303156"/>
              <a:chExt cx="8715871" cy="120984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2" name="Rounded Rectangle 31">
                    <a:extLst>
                      <a:ext uri="{FF2B5EF4-FFF2-40B4-BE49-F238E27FC236}">
                        <a16:creationId xmlns:a16="http://schemas.microsoft.com/office/drawing/2014/main" id="{A3F9A498-FE5A-1DC7-553C-9B291FB811AA}"/>
                      </a:ext>
                    </a:extLst>
                  </p:cNvPr>
                  <p:cNvSpPr/>
                  <p:nvPr/>
                </p:nvSpPr>
                <p:spPr>
                  <a:xfrm>
                    <a:off x="1841793" y="4831135"/>
                    <a:ext cx="1498829" cy="672353"/>
                  </a:xfrm>
                  <a:prstGeom prst="roundRect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⟨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>
              <p:sp>
                <p:nvSpPr>
                  <p:cNvPr id="32" name="Rounded Rectangle 31">
                    <a:extLst>
                      <a:ext uri="{FF2B5EF4-FFF2-40B4-BE49-F238E27FC236}">
                        <a16:creationId xmlns:a16="http://schemas.microsoft.com/office/drawing/2014/main" id="{A3F9A498-FE5A-1DC7-553C-9B291FB811A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41793" y="4831135"/>
                    <a:ext cx="1498829" cy="672353"/>
                  </a:xfrm>
                  <a:prstGeom prst="round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3" name="Rounded Rectangle 32">
                    <a:extLst>
                      <a:ext uri="{FF2B5EF4-FFF2-40B4-BE49-F238E27FC236}">
                        <a16:creationId xmlns:a16="http://schemas.microsoft.com/office/drawing/2014/main" id="{32FAAC98-1381-F75E-CCA5-8368672E3463}"/>
                      </a:ext>
                    </a:extLst>
                  </p:cNvPr>
                  <p:cNvSpPr/>
                  <p:nvPr/>
                </p:nvSpPr>
                <p:spPr>
                  <a:xfrm>
                    <a:off x="4024699" y="4831134"/>
                    <a:ext cx="1498829" cy="672353"/>
                  </a:xfrm>
                  <a:prstGeom prst="roundRect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⟨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>
              <p:sp>
                <p:nvSpPr>
                  <p:cNvPr id="33" name="Rounded Rectangle 32">
                    <a:extLst>
                      <a:ext uri="{FF2B5EF4-FFF2-40B4-BE49-F238E27FC236}">
                        <a16:creationId xmlns:a16="http://schemas.microsoft.com/office/drawing/2014/main" id="{32FAAC98-1381-F75E-CCA5-8368672E346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24699" y="4831134"/>
                    <a:ext cx="1498829" cy="672353"/>
                  </a:xfrm>
                  <a:prstGeom prst="round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4" name="Rounded Rectangle 33">
                    <a:extLst>
                      <a:ext uri="{FF2B5EF4-FFF2-40B4-BE49-F238E27FC236}">
                        <a16:creationId xmlns:a16="http://schemas.microsoft.com/office/drawing/2014/main" id="{161D277B-C49C-494D-2CD4-DF97277D66F0}"/>
                      </a:ext>
                    </a:extLst>
                  </p:cNvPr>
                  <p:cNvSpPr/>
                  <p:nvPr/>
                </p:nvSpPr>
                <p:spPr>
                  <a:xfrm>
                    <a:off x="9058835" y="4831133"/>
                    <a:ext cx="1498829" cy="672353"/>
                  </a:xfrm>
                  <a:prstGeom prst="roundRect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⟨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>
              <p:sp>
                <p:nvSpPr>
                  <p:cNvPr id="34" name="Rounded Rectangle 33">
                    <a:extLst>
                      <a:ext uri="{FF2B5EF4-FFF2-40B4-BE49-F238E27FC236}">
                        <a16:creationId xmlns:a16="http://schemas.microsoft.com/office/drawing/2014/main" id="{161D277B-C49C-494D-2CD4-DF97277D66F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58835" y="4831133"/>
                    <a:ext cx="1498829" cy="672353"/>
                  </a:xfrm>
                  <a:prstGeom prst="round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2D23E44-4FAB-AE43-AA9C-A4A7F78C5EF3}"/>
                  </a:ext>
                </a:extLst>
              </p:cNvPr>
              <p:cNvSpPr txBox="1"/>
              <p:nvPr/>
            </p:nvSpPr>
            <p:spPr>
              <a:xfrm>
                <a:off x="5893204" y="4303156"/>
                <a:ext cx="2725105" cy="1209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…………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91417F7-7D21-025A-E44D-529555544A76}"/>
                </a:ext>
              </a:extLst>
            </p:cNvPr>
            <p:cNvGrpSpPr/>
            <p:nvPr/>
          </p:nvGrpSpPr>
          <p:grpSpPr>
            <a:xfrm>
              <a:off x="2818311" y="3571044"/>
              <a:ext cx="6555378" cy="1209840"/>
              <a:chOff x="2818311" y="3571044"/>
              <a:chExt cx="6555378" cy="120984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7" name="Rounded Rectangle 36">
                    <a:extLst>
                      <a:ext uri="{FF2B5EF4-FFF2-40B4-BE49-F238E27FC236}">
                        <a16:creationId xmlns:a16="http://schemas.microsoft.com/office/drawing/2014/main" id="{6ACCED51-E97E-DDE3-9F42-F68CDB986EE2}"/>
                      </a:ext>
                    </a:extLst>
                  </p:cNvPr>
                  <p:cNvSpPr/>
                  <p:nvPr/>
                </p:nvSpPr>
                <p:spPr>
                  <a:xfrm>
                    <a:off x="2818311" y="4056252"/>
                    <a:ext cx="1498829" cy="672353"/>
                  </a:xfrm>
                  <a:prstGeom prst="roundRect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 anchorCtr="1"/>
                  <a:lstStyle/>
                  <a:p>
                    <a:pPr algn="ctr"/>
                    <a:r>
                      <a:rPr lang="en-US" sz="200" b="0" i="1" dirty="0">
                        <a:solidFill>
                          <a:schemeClr val="tx1"/>
                        </a:solidFill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a14:m>
                    <a:endParaRPr lang="en-US" sz="10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37" name="Rounded Rectangle 36">
                    <a:extLst>
                      <a:ext uri="{FF2B5EF4-FFF2-40B4-BE49-F238E27FC236}">
                        <a16:creationId xmlns:a16="http://schemas.microsoft.com/office/drawing/2014/main" id="{6ACCED51-E97E-DDE3-9F42-F68CDB986EE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18311" y="4056252"/>
                    <a:ext cx="1498829" cy="672353"/>
                  </a:xfrm>
                  <a:prstGeom prst="round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8" name="Rounded Rectangle 37">
                    <a:extLst>
                      <a:ext uri="{FF2B5EF4-FFF2-40B4-BE49-F238E27FC236}">
                        <a16:creationId xmlns:a16="http://schemas.microsoft.com/office/drawing/2014/main" id="{29A0AEDC-647F-1DD4-D721-4C52FA202C2E}"/>
                      </a:ext>
                    </a:extLst>
                  </p:cNvPr>
                  <p:cNvSpPr/>
                  <p:nvPr/>
                </p:nvSpPr>
                <p:spPr>
                  <a:xfrm>
                    <a:off x="4670384" y="4056251"/>
                    <a:ext cx="1498829" cy="672353"/>
                  </a:xfrm>
                  <a:prstGeom prst="roundRect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140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min</m:t>
                          </m:r>
                        </m:oMath>
                      </m:oMathPara>
                    </a14:m>
                    <a:endParaRPr lang="en-US" sz="1200" dirty="0">
                      <a:solidFill>
                        <a:prstClr val="black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38" name="Rounded Rectangle 37">
                    <a:extLst>
                      <a:ext uri="{FF2B5EF4-FFF2-40B4-BE49-F238E27FC236}">
                        <a16:creationId xmlns:a16="http://schemas.microsoft.com/office/drawing/2014/main" id="{29A0AEDC-647F-1DD4-D721-4C52FA202C2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70384" y="4056251"/>
                    <a:ext cx="1498829" cy="672353"/>
                  </a:xfrm>
                  <a:prstGeom prst="round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9" name="Rounded Rectangle 38">
                    <a:extLst>
                      <a:ext uri="{FF2B5EF4-FFF2-40B4-BE49-F238E27FC236}">
                        <a16:creationId xmlns:a16="http://schemas.microsoft.com/office/drawing/2014/main" id="{161648E0-BF7A-6ECF-423B-9D59CEA820BA}"/>
                      </a:ext>
                    </a:extLst>
                  </p:cNvPr>
                  <p:cNvSpPr/>
                  <p:nvPr/>
                </p:nvSpPr>
                <p:spPr>
                  <a:xfrm>
                    <a:off x="7874860" y="4056250"/>
                    <a:ext cx="1498829" cy="672353"/>
                  </a:xfrm>
                  <a:prstGeom prst="roundRect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140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min</m:t>
                          </m:r>
                        </m:oMath>
                      </m:oMathPara>
                    </a14:m>
                    <a:endParaRPr lang="en-US" sz="1200" dirty="0">
                      <a:solidFill>
                        <a:prstClr val="black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39" name="Rounded Rectangle 38">
                    <a:extLst>
                      <a:ext uri="{FF2B5EF4-FFF2-40B4-BE49-F238E27FC236}">
                        <a16:creationId xmlns:a16="http://schemas.microsoft.com/office/drawing/2014/main" id="{161648E0-BF7A-6ECF-423B-9D59CEA820B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74860" y="4056250"/>
                    <a:ext cx="1498829" cy="672353"/>
                  </a:xfrm>
                  <a:prstGeom prst="round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CD0B651-54A7-E53E-658D-E37711295B7A}"/>
                  </a:ext>
                </a:extLst>
              </p:cNvPr>
              <p:cNvSpPr txBox="1"/>
              <p:nvPr/>
            </p:nvSpPr>
            <p:spPr>
              <a:xfrm>
                <a:off x="6291708" y="3571044"/>
                <a:ext cx="1576054" cy="1209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……</a:t>
                </a:r>
              </a:p>
            </p:txBody>
          </p:sp>
        </p:grp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BA6066F-C931-8CB0-E362-6E7C1482E0AC}"/>
                </a:ext>
              </a:extLst>
            </p:cNvPr>
            <p:cNvCxnSpPr>
              <a:cxnSpLocks/>
              <a:stCxn id="38" idx="2"/>
              <a:endCxn id="32" idx="0"/>
            </p:cNvCxnSpPr>
            <p:nvPr/>
          </p:nvCxnSpPr>
          <p:spPr>
            <a:xfrm flipH="1">
              <a:off x="2487478" y="4728606"/>
              <a:ext cx="2932319" cy="613516"/>
            </a:xfrm>
            <a:prstGeom prst="line">
              <a:avLst/>
            </a:prstGeom>
            <a:ln w="254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FAB00B8-D3A2-8555-8D13-BCD2A312EF56}"/>
                </a:ext>
              </a:extLst>
            </p:cNvPr>
            <p:cNvCxnSpPr>
              <a:cxnSpLocks/>
              <a:stCxn id="37" idx="2"/>
            </p:cNvCxnSpPr>
            <p:nvPr/>
          </p:nvCxnSpPr>
          <p:spPr>
            <a:xfrm>
              <a:off x="3567726" y="4728605"/>
              <a:ext cx="3204474" cy="613516"/>
            </a:xfrm>
            <a:prstGeom prst="line">
              <a:avLst/>
            </a:prstGeom>
            <a:ln w="254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7A1C6E0-6A8C-05FA-14C6-F43DE26325F6}"/>
                </a:ext>
              </a:extLst>
            </p:cNvPr>
            <p:cNvCxnSpPr>
              <a:cxnSpLocks/>
            </p:cNvCxnSpPr>
            <p:nvPr/>
          </p:nvCxnSpPr>
          <p:spPr>
            <a:xfrm>
              <a:off x="7846396" y="4814139"/>
              <a:ext cx="275642" cy="527983"/>
            </a:xfrm>
            <a:prstGeom prst="line">
              <a:avLst/>
            </a:prstGeom>
            <a:ln w="254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3C3A3E5-AEF8-52B4-A0A7-F3F3A80BCF68}"/>
                </a:ext>
              </a:extLst>
            </p:cNvPr>
            <p:cNvCxnSpPr>
              <a:cxnSpLocks/>
              <a:stCxn id="37" idx="2"/>
              <a:endCxn id="33" idx="0"/>
            </p:cNvCxnSpPr>
            <p:nvPr/>
          </p:nvCxnSpPr>
          <p:spPr>
            <a:xfrm>
              <a:off x="3567724" y="4728606"/>
              <a:ext cx="1102659" cy="613516"/>
            </a:xfrm>
            <a:prstGeom prst="line">
              <a:avLst/>
            </a:prstGeom>
            <a:ln w="254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7B6A005-6223-1B9A-5F5A-8F0D93504A7F}"/>
                </a:ext>
              </a:extLst>
            </p:cNvPr>
            <p:cNvCxnSpPr>
              <a:cxnSpLocks/>
              <a:stCxn id="39" idx="2"/>
              <a:endCxn id="34" idx="0"/>
            </p:cNvCxnSpPr>
            <p:nvPr/>
          </p:nvCxnSpPr>
          <p:spPr>
            <a:xfrm>
              <a:off x="8624275" y="4728604"/>
              <a:ext cx="1080246" cy="613516"/>
            </a:xfrm>
            <a:prstGeom prst="line">
              <a:avLst/>
            </a:prstGeom>
            <a:ln w="254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60B39F1-338D-E44F-6787-ABE6F776BFC7}"/>
                </a:ext>
              </a:extLst>
            </p:cNvPr>
            <p:cNvCxnSpPr>
              <a:cxnSpLocks/>
              <a:stCxn id="39" idx="2"/>
            </p:cNvCxnSpPr>
            <p:nvPr/>
          </p:nvCxnSpPr>
          <p:spPr>
            <a:xfrm flipH="1">
              <a:off x="7125444" y="4728603"/>
              <a:ext cx="1498831" cy="613518"/>
            </a:xfrm>
            <a:prstGeom prst="line">
              <a:avLst/>
            </a:prstGeom>
            <a:ln w="254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3C518C3-3953-F548-756F-244F9889EBAF}"/>
                </a:ext>
              </a:extLst>
            </p:cNvPr>
            <p:cNvCxnSpPr>
              <a:cxnSpLocks/>
              <a:stCxn id="35" idx="0"/>
            </p:cNvCxnSpPr>
            <p:nvPr/>
          </p:nvCxnSpPr>
          <p:spPr>
            <a:xfrm>
              <a:off x="7152028" y="4814143"/>
              <a:ext cx="1134895" cy="570750"/>
            </a:xfrm>
            <a:prstGeom prst="line">
              <a:avLst/>
            </a:prstGeom>
            <a:ln w="254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91E5A8A-2AD5-C7CC-767D-E2CC7527D0C6}"/>
                </a:ext>
              </a:extLst>
            </p:cNvPr>
            <p:cNvCxnSpPr>
              <a:cxnSpLocks/>
              <a:endCxn id="32" idx="0"/>
            </p:cNvCxnSpPr>
            <p:nvPr/>
          </p:nvCxnSpPr>
          <p:spPr>
            <a:xfrm flipH="1">
              <a:off x="2487478" y="4685831"/>
              <a:ext cx="4357931" cy="656291"/>
            </a:xfrm>
            <a:prstGeom prst="line">
              <a:avLst/>
            </a:prstGeom>
            <a:ln w="254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9" name="Rounded Rectangle 48">
                  <a:extLst>
                    <a:ext uri="{FF2B5EF4-FFF2-40B4-BE49-F238E27FC236}">
                      <a16:creationId xmlns:a16="http://schemas.microsoft.com/office/drawing/2014/main" id="{8A87E676-A0CF-38E9-F6F5-EBE4D9260012}"/>
                    </a:ext>
                  </a:extLst>
                </p:cNvPr>
                <p:cNvSpPr/>
                <p:nvPr/>
              </p:nvSpPr>
              <p:spPr>
                <a:xfrm>
                  <a:off x="5346584" y="2898690"/>
                  <a:ext cx="1498829" cy="672353"/>
                </a:xfrm>
                <a:prstGeom prst="round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:r>
                    <a:rPr lang="en-US" sz="200" dirty="0">
                      <a:solidFill>
                        <a:prstClr val="black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max</m:t>
                      </m:r>
                    </m:oMath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>
            <p:sp>
              <p:nvSpPr>
                <p:cNvPr id="49" name="Rounded Rectangle 48">
                  <a:extLst>
                    <a:ext uri="{FF2B5EF4-FFF2-40B4-BE49-F238E27FC236}">
                      <a16:creationId xmlns:a16="http://schemas.microsoft.com/office/drawing/2014/main" id="{8A87E676-A0CF-38E9-F6F5-EBE4D926001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6584" y="2898690"/>
                  <a:ext cx="1498829" cy="672353"/>
                </a:xfrm>
                <a:prstGeom prst="round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DC70239-7A03-65DC-1918-81917FB70F97}"/>
                </a:ext>
              </a:extLst>
            </p:cNvPr>
            <p:cNvSpPr txBox="1"/>
            <p:nvPr/>
          </p:nvSpPr>
          <p:spPr>
            <a:xfrm>
              <a:off x="5641041" y="2971798"/>
              <a:ext cx="150" cy="35583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>
              <a:spAutoFit/>
            </a:bodyPr>
            <a:lstStyle/>
            <a:p>
              <a:endParaRPr lang="en-US" sz="1000" dirty="0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715E08B-D06A-5D74-7919-F64FB6009C6C}"/>
                </a:ext>
              </a:extLst>
            </p:cNvPr>
            <p:cNvCxnSpPr>
              <a:stCxn id="49" idx="2"/>
              <a:endCxn id="37" idx="0"/>
            </p:cNvCxnSpPr>
            <p:nvPr/>
          </p:nvCxnSpPr>
          <p:spPr>
            <a:xfrm flipH="1">
              <a:off x="3567726" y="3571043"/>
              <a:ext cx="2528273" cy="485209"/>
            </a:xfrm>
            <a:prstGeom prst="line">
              <a:avLst/>
            </a:prstGeom>
            <a:ln w="254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099C5C3-9DB9-FF78-CD8C-5C99F82FA875}"/>
                </a:ext>
              </a:extLst>
            </p:cNvPr>
            <p:cNvCxnSpPr>
              <a:cxnSpLocks/>
              <a:stCxn id="49" idx="2"/>
              <a:endCxn id="38" idx="0"/>
            </p:cNvCxnSpPr>
            <p:nvPr/>
          </p:nvCxnSpPr>
          <p:spPr>
            <a:xfrm flipH="1">
              <a:off x="5419799" y="3571043"/>
              <a:ext cx="676200" cy="485208"/>
            </a:xfrm>
            <a:prstGeom prst="line">
              <a:avLst/>
            </a:prstGeom>
            <a:ln w="254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622D620-CC36-A7EF-9B90-04F00E7DDF0B}"/>
                </a:ext>
              </a:extLst>
            </p:cNvPr>
            <p:cNvCxnSpPr>
              <a:cxnSpLocks/>
              <a:stCxn id="49" idx="2"/>
            </p:cNvCxnSpPr>
            <p:nvPr/>
          </p:nvCxnSpPr>
          <p:spPr>
            <a:xfrm>
              <a:off x="6095999" y="3571043"/>
              <a:ext cx="585369" cy="485206"/>
            </a:xfrm>
            <a:prstGeom prst="line">
              <a:avLst/>
            </a:prstGeom>
            <a:ln w="254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A815249-0965-4A56-F646-64CA959CA1AF}"/>
                </a:ext>
              </a:extLst>
            </p:cNvPr>
            <p:cNvCxnSpPr>
              <a:cxnSpLocks/>
              <a:stCxn id="49" idx="2"/>
            </p:cNvCxnSpPr>
            <p:nvPr/>
          </p:nvCxnSpPr>
          <p:spPr>
            <a:xfrm>
              <a:off x="6095999" y="3571043"/>
              <a:ext cx="1175872" cy="502582"/>
            </a:xfrm>
            <a:prstGeom prst="line">
              <a:avLst/>
            </a:prstGeom>
            <a:ln w="254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D1D47C1-02A2-C483-F8F5-B8DB55828ABB}"/>
                </a:ext>
              </a:extLst>
            </p:cNvPr>
            <p:cNvCxnSpPr>
              <a:cxnSpLocks/>
              <a:stCxn id="49" idx="2"/>
              <a:endCxn id="39" idx="0"/>
            </p:cNvCxnSpPr>
            <p:nvPr/>
          </p:nvCxnSpPr>
          <p:spPr>
            <a:xfrm>
              <a:off x="6095999" y="3571043"/>
              <a:ext cx="2528276" cy="485207"/>
            </a:xfrm>
            <a:prstGeom prst="line">
              <a:avLst/>
            </a:prstGeom>
            <a:ln w="254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2E631CF-BA70-564B-9E19-5FDEC759F246}"/>
              </a:ext>
            </a:extLst>
          </p:cNvPr>
          <p:cNvGrpSpPr/>
          <p:nvPr/>
        </p:nvGrpSpPr>
        <p:grpSpPr>
          <a:xfrm>
            <a:off x="7761071" y="5073295"/>
            <a:ext cx="4187086" cy="1501385"/>
            <a:chOff x="1738064" y="2898690"/>
            <a:chExt cx="8715871" cy="3125294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7224050D-ABCC-B514-AD1C-032AD6916AFF}"/>
                </a:ext>
              </a:extLst>
            </p:cNvPr>
            <p:cNvGrpSpPr/>
            <p:nvPr/>
          </p:nvGrpSpPr>
          <p:grpSpPr>
            <a:xfrm>
              <a:off x="1738064" y="4814144"/>
              <a:ext cx="8715871" cy="1209840"/>
              <a:chOff x="1841793" y="4303156"/>
              <a:chExt cx="8715871" cy="120984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9" name="Rounded Rectangle 78">
                    <a:extLst>
                      <a:ext uri="{FF2B5EF4-FFF2-40B4-BE49-F238E27FC236}">
                        <a16:creationId xmlns:a16="http://schemas.microsoft.com/office/drawing/2014/main" id="{6937F2BB-E36B-8D63-9254-28BE441CF6D6}"/>
                      </a:ext>
                    </a:extLst>
                  </p:cNvPr>
                  <p:cNvSpPr/>
                  <p:nvPr/>
                </p:nvSpPr>
                <p:spPr>
                  <a:xfrm>
                    <a:off x="1841793" y="4831135"/>
                    <a:ext cx="1498829" cy="672353"/>
                  </a:xfrm>
                  <a:prstGeom prst="round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⟨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>
              <p:sp>
                <p:nvSpPr>
                  <p:cNvPr id="79" name="Rounded Rectangle 78">
                    <a:extLst>
                      <a:ext uri="{FF2B5EF4-FFF2-40B4-BE49-F238E27FC236}">
                        <a16:creationId xmlns:a16="http://schemas.microsoft.com/office/drawing/2014/main" id="{6937F2BB-E36B-8D63-9254-28BE441CF6D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41793" y="4831135"/>
                    <a:ext cx="1498829" cy="672353"/>
                  </a:xfrm>
                  <a:prstGeom prst="round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80" name="Rounded Rectangle 79">
                    <a:extLst>
                      <a:ext uri="{FF2B5EF4-FFF2-40B4-BE49-F238E27FC236}">
                        <a16:creationId xmlns:a16="http://schemas.microsoft.com/office/drawing/2014/main" id="{A7DBE69F-3B11-9F72-5751-C8DB768B14C3}"/>
                      </a:ext>
                    </a:extLst>
                  </p:cNvPr>
                  <p:cNvSpPr/>
                  <p:nvPr/>
                </p:nvSpPr>
                <p:spPr>
                  <a:xfrm>
                    <a:off x="4024699" y="4831134"/>
                    <a:ext cx="1498829" cy="672353"/>
                  </a:xfrm>
                  <a:prstGeom prst="round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⟨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>
              <p:sp>
                <p:nvSpPr>
                  <p:cNvPr id="80" name="Rounded Rectangle 79">
                    <a:extLst>
                      <a:ext uri="{FF2B5EF4-FFF2-40B4-BE49-F238E27FC236}">
                        <a16:creationId xmlns:a16="http://schemas.microsoft.com/office/drawing/2014/main" id="{A7DBE69F-3B11-9F72-5751-C8DB768B14C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24699" y="4831134"/>
                    <a:ext cx="1498829" cy="672353"/>
                  </a:xfrm>
                  <a:prstGeom prst="round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81" name="Rounded Rectangle 80">
                    <a:extLst>
                      <a:ext uri="{FF2B5EF4-FFF2-40B4-BE49-F238E27FC236}">
                        <a16:creationId xmlns:a16="http://schemas.microsoft.com/office/drawing/2014/main" id="{69621916-4D7A-EC9F-F367-1F946E3D55B5}"/>
                      </a:ext>
                    </a:extLst>
                  </p:cNvPr>
                  <p:cNvSpPr/>
                  <p:nvPr/>
                </p:nvSpPr>
                <p:spPr>
                  <a:xfrm>
                    <a:off x="9058835" y="4831133"/>
                    <a:ext cx="1498829" cy="672353"/>
                  </a:xfrm>
                  <a:prstGeom prst="round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⟨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>
              <p:sp>
                <p:nvSpPr>
                  <p:cNvPr id="81" name="Rounded Rectangle 80">
                    <a:extLst>
                      <a:ext uri="{FF2B5EF4-FFF2-40B4-BE49-F238E27FC236}">
                        <a16:creationId xmlns:a16="http://schemas.microsoft.com/office/drawing/2014/main" id="{69621916-4D7A-EC9F-F367-1F946E3D55B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58835" y="4831133"/>
                    <a:ext cx="1498829" cy="672353"/>
                  </a:xfrm>
                  <a:prstGeom prst="round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C32CEF9F-F535-7FC8-26A0-07218E684FD0}"/>
                  </a:ext>
                </a:extLst>
              </p:cNvPr>
              <p:cNvSpPr txBox="1"/>
              <p:nvPr/>
            </p:nvSpPr>
            <p:spPr>
              <a:xfrm>
                <a:off x="5893204" y="4303156"/>
                <a:ext cx="2725105" cy="1209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…………</a:t>
                </a: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639EFC9E-E7F5-1C8F-0279-A8B44976A008}"/>
                </a:ext>
              </a:extLst>
            </p:cNvPr>
            <p:cNvGrpSpPr/>
            <p:nvPr/>
          </p:nvGrpSpPr>
          <p:grpSpPr>
            <a:xfrm>
              <a:off x="2818311" y="3571044"/>
              <a:ext cx="6555378" cy="1209840"/>
              <a:chOff x="2818311" y="3571044"/>
              <a:chExt cx="6555378" cy="120984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5" name="Rounded Rectangle 74">
                    <a:extLst>
                      <a:ext uri="{FF2B5EF4-FFF2-40B4-BE49-F238E27FC236}">
                        <a16:creationId xmlns:a16="http://schemas.microsoft.com/office/drawing/2014/main" id="{150CA40C-407C-3149-9C0E-93A52A4E4816}"/>
                      </a:ext>
                    </a:extLst>
                  </p:cNvPr>
                  <p:cNvSpPr/>
                  <p:nvPr/>
                </p:nvSpPr>
                <p:spPr>
                  <a:xfrm>
                    <a:off x="2818311" y="4056252"/>
                    <a:ext cx="1498829" cy="672353"/>
                  </a:xfrm>
                  <a:prstGeom prst="roundRect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 anchorCtr="1"/>
                  <a:lstStyle/>
                  <a:p>
                    <a:pPr algn="ctr"/>
                    <a:r>
                      <a:rPr lang="en-US" sz="200" b="0" i="1" dirty="0">
                        <a:solidFill>
                          <a:schemeClr val="tx1"/>
                        </a:solidFill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a14:m>
                    <a:endParaRPr lang="en-US" sz="10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75" name="Rounded Rectangle 74">
                    <a:extLst>
                      <a:ext uri="{FF2B5EF4-FFF2-40B4-BE49-F238E27FC236}">
                        <a16:creationId xmlns:a16="http://schemas.microsoft.com/office/drawing/2014/main" id="{150CA40C-407C-3149-9C0E-93A52A4E481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18311" y="4056252"/>
                    <a:ext cx="1498829" cy="672353"/>
                  </a:xfrm>
                  <a:prstGeom prst="round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6" name="Rounded Rectangle 75">
                    <a:extLst>
                      <a:ext uri="{FF2B5EF4-FFF2-40B4-BE49-F238E27FC236}">
                        <a16:creationId xmlns:a16="http://schemas.microsoft.com/office/drawing/2014/main" id="{E952B0B9-2C24-0F9C-32F3-4C57F45110A3}"/>
                      </a:ext>
                    </a:extLst>
                  </p:cNvPr>
                  <p:cNvSpPr/>
                  <p:nvPr/>
                </p:nvSpPr>
                <p:spPr>
                  <a:xfrm>
                    <a:off x="4670384" y="4056251"/>
                    <a:ext cx="1498829" cy="672353"/>
                  </a:xfrm>
                  <a:prstGeom prst="roundRect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140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min</m:t>
                          </m:r>
                        </m:oMath>
                      </m:oMathPara>
                    </a14:m>
                    <a:endParaRPr lang="en-US" sz="1200" dirty="0">
                      <a:solidFill>
                        <a:prstClr val="black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76" name="Rounded Rectangle 75">
                    <a:extLst>
                      <a:ext uri="{FF2B5EF4-FFF2-40B4-BE49-F238E27FC236}">
                        <a16:creationId xmlns:a16="http://schemas.microsoft.com/office/drawing/2014/main" id="{E952B0B9-2C24-0F9C-32F3-4C57F45110A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70384" y="4056251"/>
                    <a:ext cx="1498829" cy="672353"/>
                  </a:xfrm>
                  <a:prstGeom prst="round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7" name="Rounded Rectangle 76">
                    <a:extLst>
                      <a:ext uri="{FF2B5EF4-FFF2-40B4-BE49-F238E27FC236}">
                        <a16:creationId xmlns:a16="http://schemas.microsoft.com/office/drawing/2014/main" id="{500E69E8-FF36-405E-8CFB-B7D1F6970992}"/>
                      </a:ext>
                    </a:extLst>
                  </p:cNvPr>
                  <p:cNvSpPr/>
                  <p:nvPr/>
                </p:nvSpPr>
                <p:spPr>
                  <a:xfrm>
                    <a:off x="7874860" y="4056250"/>
                    <a:ext cx="1498829" cy="672353"/>
                  </a:xfrm>
                  <a:prstGeom prst="roundRect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140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min</m:t>
                          </m:r>
                        </m:oMath>
                      </m:oMathPara>
                    </a14:m>
                    <a:endParaRPr lang="en-US" sz="1200" dirty="0">
                      <a:solidFill>
                        <a:prstClr val="black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77" name="Rounded Rectangle 76">
                    <a:extLst>
                      <a:ext uri="{FF2B5EF4-FFF2-40B4-BE49-F238E27FC236}">
                        <a16:creationId xmlns:a16="http://schemas.microsoft.com/office/drawing/2014/main" id="{500E69E8-FF36-405E-8CFB-B7D1F697099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74860" y="4056250"/>
                    <a:ext cx="1498829" cy="672353"/>
                  </a:xfrm>
                  <a:prstGeom prst="round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24C9FD56-7F7D-AAF4-B28A-E7385D2AFAE3}"/>
                  </a:ext>
                </a:extLst>
              </p:cNvPr>
              <p:cNvSpPr txBox="1"/>
              <p:nvPr/>
            </p:nvSpPr>
            <p:spPr>
              <a:xfrm>
                <a:off x="6291708" y="3571044"/>
                <a:ext cx="1576054" cy="1209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……</a:t>
                </a:r>
              </a:p>
            </p:txBody>
          </p:sp>
        </p:grp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D8E4391-A634-FDC5-9D7B-817B593F2A78}"/>
                </a:ext>
              </a:extLst>
            </p:cNvPr>
            <p:cNvCxnSpPr>
              <a:cxnSpLocks/>
              <a:stCxn id="75" idx="2"/>
              <a:endCxn id="79" idx="0"/>
            </p:cNvCxnSpPr>
            <p:nvPr/>
          </p:nvCxnSpPr>
          <p:spPr>
            <a:xfrm flipH="1">
              <a:off x="2487479" y="4728605"/>
              <a:ext cx="1080247" cy="613518"/>
            </a:xfrm>
            <a:prstGeom prst="line">
              <a:avLst/>
            </a:prstGeom>
            <a:ln w="254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57772D0-6C7B-81A5-981C-220FDC9154B3}"/>
                </a:ext>
              </a:extLst>
            </p:cNvPr>
            <p:cNvCxnSpPr>
              <a:cxnSpLocks/>
              <a:stCxn id="75" idx="2"/>
            </p:cNvCxnSpPr>
            <p:nvPr/>
          </p:nvCxnSpPr>
          <p:spPr>
            <a:xfrm>
              <a:off x="3567726" y="4728605"/>
              <a:ext cx="3204474" cy="613516"/>
            </a:xfrm>
            <a:prstGeom prst="line">
              <a:avLst/>
            </a:prstGeom>
            <a:ln w="254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607D732-60C0-BE51-A153-60390A85380A}"/>
                </a:ext>
              </a:extLst>
            </p:cNvPr>
            <p:cNvCxnSpPr>
              <a:cxnSpLocks/>
              <a:stCxn id="75" idx="2"/>
            </p:cNvCxnSpPr>
            <p:nvPr/>
          </p:nvCxnSpPr>
          <p:spPr>
            <a:xfrm>
              <a:off x="3567726" y="4728605"/>
              <a:ext cx="4554312" cy="613516"/>
            </a:xfrm>
            <a:prstGeom prst="line">
              <a:avLst/>
            </a:prstGeom>
            <a:ln w="254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F7A118E-CDD9-422E-23A0-23F0E9F70DBC}"/>
                </a:ext>
              </a:extLst>
            </p:cNvPr>
            <p:cNvCxnSpPr>
              <a:cxnSpLocks/>
              <a:stCxn id="76" idx="2"/>
              <a:endCxn id="80" idx="0"/>
            </p:cNvCxnSpPr>
            <p:nvPr/>
          </p:nvCxnSpPr>
          <p:spPr>
            <a:xfrm flipH="1">
              <a:off x="4670385" y="4728604"/>
              <a:ext cx="749414" cy="613518"/>
            </a:xfrm>
            <a:prstGeom prst="line">
              <a:avLst/>
            </a:prstGeom>
            <a:ln w="254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E5C4B67-AECD-BBC1-4CAB-80C0367F1D04}"/>
                </a:ext>
              </a:extLst>
            </p:cNvPr>
            <p:cNvCxnSpPr>
              <a:cxnSpLocks/>
              <a:stCxn id="76" idx="2"/>
              <a:endCxn id="81" idx="0"/>
            </p:cNvCxnSpPr>
            <p:nvPr/>
          </p:nvCxnSpPr>
          <p:spPr>
            <a:xfrm>
              <a:off x="5419799" y="4728604"/>
              <a:ext cx="4284722" cy="613517"/>
            </a:xfrm>
            <a:prstGeom prst="line">
              <a:avLst/>
            </a:prstGeom>
            <a:ln w="254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216F8E2-B6C5-F854-85D9-BA1EE42AAB8F}"/>
                </a:ext>
              </a:extLst>
            </p:cNvPr>
            <p:cNvCxnSpPr>
              <a:cxnSpLocks/>
              <a:stCxn id="77" idx="2"/>
            </p:cNvCxnSpPr>
            <p:nvPr/>
          </p:nvCxnSpPr>
          <p:spPr>
            <a:xfrm flipH="1">
              <a:off x="7125444" y="4728603"/>
              <a:ext cx="1498831" cy="613518"/>
            </a:xfrm>
            <a:prstGeom prst="line">
              <a:avLst/>
            </a:prstGeom>
            <a:ln w="254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1DF878E-36C5-B652-0621-00A7D1A2F459}"/>
                </a:ext>
              </a:extLst>
            </p:cNvPr>
            <p:cNvCxnSpPr>
              <a:cxnSpLocks/>
              <a:stCxn id="77" idx="2"/>
            </p:cNvCxnSpPr>
            <p:nvPr/>
          </p:nvCxnSpPr>
          <p:spPr>
            <a:xfrm flipH="1">
              <a:off x="8286923" y="4728603"/>
              <a:ext cx="337352" cy="656289"/>
            </a:xfrm>
            <a:prstGeom prst="line">
              <a:avLst/>
            </a:prstGeom>
            <a:ln w="254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F59028D-91A7-0DAC-1A5B-8FEFAC9A0E00}"/>
                </a:ext>
              </a:extLst>
            </p:cNvPr>
            <p:cNvCxnSpPr>
              <a:cxnSpLocks/>
              <a:stCxn id="77" idx="2"/>
              <a:endCxn id="79" idx="0"/>
            </p:cNvCxnSpPr>
            <p:nvPr/>
          </p:nvCxnSpPr>
          <p:spPr>
            <a:xfrm flipH="1">
              <a:off x="2487479" y="4728603"/>
              <a:ext cx="6136796" cy="613520"/>
            </a:xfrm>
            <a:prstGeom prst="line">
              <a:avLst/>
            </a:prstGeom>
            <a:ln w="254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8" name="Rounded Rectangle 67">
                  <a:extLst>
                    <a:ext uri="{FF2B5EF4-FFF2-40B4-BE49-F238E27FC236}">
                      <a16:creationId xmlns:a16="http://schemas.microsoft.com/office/drawing/2014/main" id="{14083255-93C4-2F61-17F4-6585FEDC7FFE}"/>
                    </a:ext>
                  </a:extLst>
                </p:cNvPr>
                <p:cNvSpPr/>
                <p:nvPr/>
              </p:nvSpPr>
              <p:spPr>
                <a:xfrm>
                  <a:off x="5346584" y="2898690"/>
                  <a:ext cx="1498829" cy="672353"/>
                </a:xfrm>
                <a:prstGeom prst="round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:r>
                    <a:rPr lang="en-US" sz="200" dirty="0">
                      <a:solidFill>
                        <a:prstClr val="black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max</m:t>
                      </m:r>
                    </m:oMath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>
            <p:sp>
              <p:nvSpPr>
                <p:cNvPr id="68" name="Rounded Rectangle 67">
                  <a:extLst>
                    <a:ext uri="{FF2B5EF4-FFF2-40B4-BE49-F238E27FC236}">
                      <a16:creationId xmlns:a16="http://schemas.microsoft.com/office/drawing/2014/main" id="{14083255-93C4-2F61-17F4-6585FEDC7FF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6584" y="2898690"/>
                  <a:ext cx="1498829" cy="672353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48C62D7-8DDD-D8FC-6CE9-B36422E7C319}"/>
                </a:ext>
              </a:extLst>
            </p:cNvPr>
            <p:cNvSpPr txBox="1"/>
            <p:nvPr/>
          </p:nvSpPr>
          <p:spPr>
            <a:xfrm>
              <a:off x="5641041" y="2971798"/>
              <a:ext cx="150" cy="35583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>
              <a:spAutoFit/>
            </a:bodyPr>
            <a:lstStyle/>
            <a:p>
              <a:endParaRPr lang="en-US" sz="1000" dirty="0"/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E809C2E-5D72-DA9A-5260-9CEE4F5C040E}"/>
                </a:ext>
              </a:extLst>
            </p:cNvPr>
            <p:cNvCxnSpPr>
              <a:stCxn id="68" idx="2"/>
              <a:endCxn id="75" idx="0"/>
            </p:cNvCxnSpPr>
            <p:nvPr/>
          </p:nvCxnSpPr>
          <p:spPr>
            <a:xfrm flipH="1">
              <a:off x="3567726" y="3571043"/>
              <a:ext cx="2528273" cy="485209"/>
            </a:xfrm>
            <a:prstGeom prst="line">
              <a:avLst/>
            </a:prstGeom>
            <a:ln w="254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6608BA0-681B-6113-4462-984DB8A4E5F0}"/>
                </a:ext>
              </a:extLst>
            </p:cNvPr>
            <p:cNvCxnSpPr>
              <a:cxnSpLocks/>
              <a:stCxn id="68" idx="2"/>
              <a:endCxn id="76" idx="0"/>
            </p:cNvCxnSpPr>
            <p:nvPr/>
          </p:nvCxnSpPr>
          <p:spPr>
            <a:xfrm flipH="1">
              <a:off x="5419799" y="3571043"/>
              <a:ext cx="676200" cy="485208"/>
            </a:xfrm>
            <a:prstGeom prst="line">
              <a:avLst/>
            </a:prstGeom>
            <a:ln w="254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2943A94-1D35-918F-44A3-BA5F031AF026}"/>
                </a:ext>
              </a:extLst>
            </p:cNvPr>
            <p:cNvCxnSpPr>
              <a:cxnSpLocks/>
              <a:stCxn id="68" idx="2"/>
            </p:cNvCxnSpPr>
            <p:nvPr/>
          </p:nvCxnSpPr>
          <p:spPr>
            <a:xfrm>
              <a:off x="6095999" y="3571043"/>
              <a:ext cx="585369" cy="485206"/>
            </a:xfrm>
            <a:prstGeom prst="line">
              <a:avLst/>
            </a:prstGeom>
            <a:ln w="254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5161E18-1C5B-5A23-768B-7E0E324C524F}"/>
                </a:ext>
              </a:extLst>
            </p:cNvPr>
            <p:cNvCxnSpPr>
              <a:cxnSpLocks/>
              <a:stCxn id="68" idx="2"/>
            </p:cNvCxnSpPr>
            <p:nvPr/>
          </p:nvCxnSpPr>
          <p:spPr>
            <a:xfrm>
              <a:off x="6095999" y="3571043"/>
              <a:ext cx="1175872" cy="502582"/>
            </a:xfrm>
            <a:prstGeom prst="line">
              <a:avLst/>
            </a:prstGeom>
            <a:ln w="254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DBFED493-F7CD-4BEE-6D38-CA640AA08F68}"/>
                </a:ext>
              </a:extLst>
            </p:cNvPr>
            <p:cNvCxnSpPr>
              <a:cxnSpLocks/>
              <a:stCxn id="68" idx="2"/>
              <a:endCxn id="77" idx="0"/>
            </p:cNvCxnSpPr>
            <p:nvPr/>
          </p:nvCxnSpPr>
          <p:spPr>
            <a:xfrm>
              <a:off x="6095999" y="3571043"/>
              <a:ext cx="2528276" cy="485207"/>
            </a:xfrm>
            <a:prstGeom prst="line">
              <a:avLst/>
            </a:prstGeom>
            <a:ln w="254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47D2820E-08BA-0D1A-7568-26FEA593207B}"/>
                  </a:ext>
                </a:extLst>
              </p:cNvPr>
              <p:cNvSpPr txBox="1"/>
              <p:nvPr/>
            </p:nvSpPr>
            <p:spPr>
              <a:xfrm>
                <a:off x="11481038" y="3450397"/>
                <a:ext cx="5148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Φ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8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47D2820E-08BA-0D1A-7568-26FEA59320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1038" y="3450397"/>
                <a:ext cx="514885" cy="461665"/>
              </a:xfrm>
              <a:prstGeom prst="rect">
                <a:avLst/>
              </a:prstGeom>
              <a:blipFill>
                <a:blip r:embed="rId18"/>
                <a:stretch>
                  <a:fillRect r="-2381"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D6621714-3C51-2588-122F-BF75EE3EBCC2}"/>
                  </a:ext>
                </a:extLst>
              </p:cNvPr>
              <p:cNvSpPr txBox="1"/>
              <p:nvPr/>
            </p:nvSpPr>
            <p:spPr>
              <a:xfrm>
                <a:off x="11481038" y="5098386"/>
                <a:ext cx="5757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en-US" sz="2400" b="0" i="0" smtClean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8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D6621714-3C51-2588-122F-BF75EE3EB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1038" y="5098386"/>
                <a:ext cx="575799" cy="461665"/>
              </a:xfrm>
              <a:prstGeom prst="rect">
                <a:avLst/>
              </a:prstGeom>
              <a:blipFill>
                <a:blip r:embed="rId19"/>
                <a:stretch>
                  <a:fillRect r="-4255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016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940EFF-091D-BC63-6AA9-6180F1D791B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2"/>
                <a:ext cx="11704320" cy="556358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800" dirty="0"/>
                  <a:t> be the weight vectors in the first layer, i.e. the rows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800" dirty="0"/>
              </a:p>
              <a:p>
                <a:pPr marL="0" indent="0">
                  <a:buNone/>
                </a:pPr>
                <a:endParaRPr lang="en-US" sz="5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Note: </a:t>
                </a:r>
                <a:r>
                  <a:rPr lang="en-US" sz="2800" dirty="0"/>
                  <a:t>if could recover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span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800" dirty="0"/>
                  <a:t>, can get FPT: project onto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sz="2800" dirty="0"/>
                  <a:t> and “brute force” in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m:rPr>
                                <m:lit/>
                              </m:rPr>
                              <a:rPr lang="en-US" sz="28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sz="28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poly</m:t>
                        </m:r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800" b="0" dirty="0"/>
                  <a:t> </a:t>
                </a:r>
                <a:r>
                  <a:rPr lang="en-US" sz="2800" b="0" dirty="0">
                    <a:solidFill>
                      <a:srgbClr val="00B050"/>
                    </a:solidFill>
                  </a:rPr>
                  <a:t>(no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800" b="0" dirty="0">
                    <a:solidFill>
                      <a:srgbClr val="00B050"/>
                    </a:solidFill>
                  </a:rPr>
                  <a:t> dependence after projection</a:t>
                </a:r>
                <a:r>
                  <a:rPr lang="en-US" sz="2800" dirty="0">
                    <a:solidFill>
                      <a:srgbClr val="00B050"/>
                    </a:solidFill>
                  </a:rPr>
                  <a:t>)</a:t>
                </a:r>
                <a:endParaRPr lang="en-US" sz="500" dirty="0"/>
              </a:p>
              <a:p>
                <a:pPr marL="0" indent="0">
                  <a:buNone/>
                </a:pPr>
                <a:endParaRPr lang="en-US" sz="5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sz="2800" b="0" dirty="0"/>
                  <a:t>: ”relevant subspace” </a:t>
                </a:r>
                <a14:m>
                  <m:oMath xmlns:m="http://schemas.openxmlformats.org/officeDocument/2006/math">
                    <m:r>
                      <a:rPr lang="en-US" sz="2800" b="0" i="0" dirty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0" i="0" dirty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1" i="1" dirty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𝑭</m:t>
                    </m:r>
                    <m:d>
                      <m:dPr>
                        <m:ctrlPr>
                          <a:rPr lang="en-US" sz="2800" b="1" i="1" dirty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dirty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only depends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𝚷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𝑼</m:t>
                        </m:r>
                      </m:sub>
                    </m:sSub>
                    <m:d>
                      <m:dPr>
                        <m:ctrlPr>
                          <a:rPr lang="en-US" sz="28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endParaRPr lang="en-US" sz="2800" b="1" dirty="0"/>
              </a:p>
              <a:p>
                <a:pPr marL="0" indent="0">
                  <a:buNone/>
                </a:pPr>
                <a:endParaRPr lang="en-US" sz="500" dirty="0"/>
              </a:p>
              <a:p>
                <a:pPr marL="0" indent="0">
                  <a:buNone/>
                </a:pPr>
                <a:r>
                  <a:rPr lang="en-US" sz="2800" dirty="0"/>
                  <a:t>CSQ lower bound actually shows that in the worst case, CSQ algorithms cannot even recover a 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single vector from the span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𝑼</m:t>
                    </m:r>
                  </m:oMath>
                </a14:m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of the input weight vectors</a:t>
                </a:r>
              </a:p>
              <a:p>
                <a:pPr marL="0" indent="0">
                  <a:buNone/>
                </a:pPr>
                <a:endParaRPr lang="en-US" sz="500" dirty="0"/>
              </a:p>
              <a:p>
                <a:pPr marL="0" indent="0">
                  <a:buNone/>
                </a:pP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Simple but key obs.:</a:t>
                </a:r>
                <a:r>
                  <a:rPr lang="en-US" sz="2800" dirty="0"/>
                  <a:t> “slightly non-CSQ” alg. already suffices to find vector in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sz="2800" dirty="0"/>
                  <a:t>!</a:t>
                </a:r>
              </a:p>
              <a:p>
                <a:pPr marL="0" indent="0">
                  <a:buNone/>
                </a:pPr>
                <a:r>
                  <a:rPr lang="en-US" sz="2800" dirty="0"/>
                  <a:t>(see board)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940EFF-091D-BC63-6AA9-6180F1D791B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2"/>
                <a:ext cx="11704320" cy="5563588"/>
              </a:xfrm>
              <a:blipFill>
                <a:blip r:embed="rId2"/>
                <a:stretch>
                  <a:fillRect l="-1193" t="-2050" r="-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B68D2258-C6CE-1366-FACE-C86C6A079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WARMUP: FINDING A RELEVANT DIRECTION</a:t>
            </a:r>
          </a:p>
        </p:txBody>
      </p:sp>
    </p:spTree>
    <p:extLst>
      <p:ext uri="{BB962C8B-B14F-4D97-AF65-F5344CB8AC3E}">
        <p14:creationId xmlns:p14="http://schemas.microsoft.com/office/powerpoint/2010/main" val="20377417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5024635-048A-4706-BED5-BCADC93F29BC}"/>
              </a:ext>
            </a:extLst>
          </p:cNvPr>
          <p:cNvGrpSpPr/>
          <p:nvPr/>
        </p:nvGrpSpPr>
        <p:grpSpPr>
          <a:xfrm>
            <a:off x="7761070" y="4353353"/>
            <a:ext cx="4187086" cy="581205"/>
            <a:chOff x="1841793" y="4303156"/>
            <a:chExt cx="8715871" cy="1209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Rounded Rectangle 27">
                  <a:extLst>
                    <a:ext uri="{FF2B5EF4-FFF2-40B4-BE49-F238E27FC236}">
                      <a16:creationId xmlns:a16="http://schemas.microsoft.com/office/drawing/2014/main" id="{470E20E6-3C3E-124C-578D-7C2F4601352C}"/>
                    </a:ext>
                  </a:extLst>
                </p:cNvPr>
                <p:cNvSpPr/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28" name="Rounded Rectangle 27">
                  <a:extLst>
                    <a:ext uri="{FF2B5EF4-FFF2-40B4-BE49-F238E27FC236}">
                      <a16:creationId xmlns:a16="http://schemas.microsoft.com/office/drawing/2014/main" id="{470E20E6-3C3E-124C-578D-7C2F460135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Rounded Rectangle 28">
                  <a:extLst>
                    <a:ext uri="{FF2B5EF4-FFF2-40B4-BE49-F238E27FC236}">
                      <a16:creationId xmlns:a16="http://schemas.microsoft.com/office/drawing/2014/main" id="{A7CA9B1C-B0BF-B8CF-9FB6-976919D08709}"/>
                    </a:ext>
                  </a:extLst>
                </p:cNvPr>
                <p:cNvSpPr/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29" name="Rounded Rectangle 28">
                  <a:extLst>
                    <a:ext uri="{FF2B5EF4-FFF2-40B4-BE49-F238E27FC236}">
                      <a16:creationId xmlns:a16="http://schemas.microsoft.com/office/drawing/2014/main" id="{A7CA9B1C-B0BF-B8CF-9FB6-976919D0870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3" name="Rounded Rectangle 82">
                  <a:extLst>
                    <a:ext uri="{FF2B5EF4-FFF2-40B4-BE49-F238E27FC236}">
                      <a16:creationId xmlns:a16="http://schemas.microsoft.com/office/drawing/2014/main" id="{084651C7-24BB-4425-F8C0-74266CF30705}"/>
                    </a:ext>
                  </a:extLst>
                </p:cNvPr>
                <p:cNvSpPr/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83" name="Rounded Rectangle 82">
                  <a:extLst>
                    <a:ext uri="{FF2B5EF4-FFF2-40B4-BE49-F238E27FC236}">
                      <a16:creationId xmlns:a16="http://schemas.microsoft.com/office/drawing/2014/main" id="{084651C7-24BB-4425-F8C0-74266CF3070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5A2177A-405A-FCB9-790A-E9A0B7CAA5E8}"/>
                </a:ext>
              </a:extLst>
            </p:cNvPr>
            <p:cNvSpPr txBox="1"/>
            <p:nvPr/>
          </p:nvSpPr>
          <p:spPr>
            <a:xfrm>
              <a:off x="5893204" y="4303156"/>
              <a:ext cx="2725105" cy="1209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…………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FB8B7D1-39C7-50DD-F051-C80BD2EC64C3}"/>
              </a:ext>
            </a:extLst>
          </p:cNvPr>
          <p:cNvGrpSpPr/>
          <p:nvPr/>
        </p:nvGrpSpPr>
        <p:grpSpPr>
          <a:xfrm>
            <a:off x="8280018" y="3756171"/>
            <a:ext cx="3149190" cy="581205"/>
            <a:chOff x="2818311" y="3571044"/>
            <a:chExt cx="6555378" cy="1209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Rounded Rectangle 23">
                  <a:extLst>
                    <a:ext uri="{FF2B5EF4-FFF2-40B4-BE49-F238E27FC236}">
                      <a16:creationId xmlns:a16="http://schemas.microsoft.com/office/drawing/2014/main" id="{D7E816BB-0496-9A20-B1EA-24B2B8883714}"/>
                    </a:ext>
                  </a:extLst>
                </p:cNvPr>
                <p:cNvSpPr/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1"/>
                <a:lstStyle/>
                <a:p>
                  <a:pPr algn="ctr"/>
                  <a:r>
                    <a:rPr lang="en-US" sz="200" b="0" i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min</m:t>
                      </m:r>
                    </m:oMath>
                  </a14:m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24" name="Rounded Rectangle 23">
                  <a:extLst>
                    <a:ext uri="{FF2B5EF4-FFF2-40B4-BE49-F238E27FC236}">
                      <a16:creationId xmlns:a16="http://schemas.microsoft.com/office/drawing/2014/main" id="{D7E816BB-0496-9A20-B1EA-24B2B888371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Rounded Rectangle 24">
                  <a:extLst>
                    <a:ext uri="{FF2B5EF4-FFF2-40B4-BE49-F238E27FC236}">
                      <a16:creationId xmlns:a16="http://schemas.microsoft.com/office/drawing/2014/main" id="{8DBB4E8A-7C5E-8534-1232-C696B74AE5FB}"/>
                    </a:ext>
                  </a:extLst>
                </p:cNvPr>
                <p:cNvSpPr/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>
            <p:sp>
              <p:nvSpPr>
                <p:cNvPr id="25" name="Rounded Rectangle 24">
                  <a:extLst>
                    <a:ext uri="{FF2B5EF4-FFF2-40B4-BE49-F238E27FC236}">
                      <a16:creationId xmlns:a16="http://schemas.microsoft.com/office/drawing/2014/main" id="{8DBB4E8A-7C5E-8534-1232-C696B74AE5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Rounded Rectangle 25">
                  <a:extLst>
                    <a:ext uri="{FF2B5EF4-FFF2-40B4-BE49-F238E27FC236}">
                      <a16:creationId xmlns:a16="http://schemas.microsoft.com/office/drawing/2014/main" id="{6BD5432A-39BC-C713-DB50-6584E6696065}"/>
                    </a:ext>
                  </a:extLst>
                </p:cNvPr>
                <p:cNvSpPr/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>
            <p:sp>
              <p:nvSpPr>
                <p:cNvPr id="26" name="Rounded Rectangle 25">
                  <a:extLst>
                    <a:ext uri="{FF2B5EF4-FFF2-40B4-BE49-F238E27FC236}">
                      <a16:creationId xmlns:a16="http://schemas.microsoft.com/office/drawing/2014/main" id="{6BD5432A-39BC-C713-DB50-6584E66960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CB40E18-ADF9-07E6-F134-8517628CF598}"/>
                </a:ext>
              </a:extLst>
            </p:cNvPr>
            <p:cNvSpPr txBox="1"/>
            <p:nvPr/>
          </p:nvSpPr>
          <p:spPr>
            <a:xfrm>
              <a:off x="6291708" y="3571044"/>
              <a:ext cx="1576054" cy="1209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……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76AEE29-3B74-9300-A0F4-939D65770B23}"/>
              </a:ext>
            </a:extLst>
          </p:cNvPr>
          <p:cNvCxnSpPr>
            <a:cxnSpLocks/>
            <a:stCxn id="24" idx="2"/>
            <a:endCxn id="28" idx="0"/>
          </p:cNvCxnSpPr>
          <p:nvPr/>
        </p:nvCxnSpPr>
        <p:spPr>
          <a:xfrm flipH="1">
            <a:off x="8121087" y="4312261"/>
            <a:ext cx="518948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288942F-6D5B-2AE1-77EE-DC7870A4B219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8640036" y="4312261"/>
            <a:ext cx="1539423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27E85B6-23D3-068E-3553-C6679A56A014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8640036" y="4312261"/>
            <a:ext cx="2187882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DC551DA-47B0-8F40-B7D2-5B4F4BD6A089}"/>
              </a:ext>
            </a:extLst>
          </p:cNvPr>
          <p:cNvCxnSpPr>
            <a:cxnSpLocks/>
            <a:stCxn id="25" idx="2"/>
            <a:endCxn id="29" idx="0"/>
          </p:cNvCxnSpPr>
          <p:nvPr/>
        </p:nvCxnSpPr>
        <p:spPr>
          <a:xfrm flipH="1">
            <a:off x="9169751" y="4312260"/>
            <a:ext cx="360017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FFD9495-BEAB-AAFB-E39C-B6C3D7EC6C63}"/>
              </a:ext>
            </a:extLst>
          </p:cNvPr>
          <p:cNvCxnSpPr>
            <a:cxnSpLocks/>
            <a:stCxn id="25" idx="2"/>
            <a:endCxn id="83" idx="0"/>
          </p:cNvCxnSpPr>
          <p:nvPr/>
        </p:nvCxnSpPr>
        <p:spPr>
          <a:xfrm>
            <a:off x="9529768" y="4312260"/>
            <a:ext cx="2058371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80293EA-668C-E9BD-C84F-6595DB872DF3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10349156" y="4312260"/>
            <a:ext cx="720035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DFFB47B-FCD0-02A4-772C-2768E1EF9BB8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10907128" y="4312260"/>
            <a:ext cx="162063" cy="315280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B28A4C-31C7-5722-A27A-34EEDD27B2AD}"/>
              </a:ext>
            </a:extLst>
          </p:cNvPr>
          <p:cNvCxnSpPr>
            <a:cxnSpLocks/>
            <a:stCxn id="26" idx="2"/>
            <a:endCxn id="28" idx="0"/>
          </p:cNvCxnSpPr>
          <p:nvPr/>
        </p:nvCxnSpPr>
        <p:spPr>
          <a:xfrm flipH="1">
            <a:off x="8121087" y="4312260"/>
            <a:ext cx="2948104" cy="294734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025CF30A-E17E-4F65-A95D-8FC1468D8AB7}"/>
                  </a:ext>
                </a:extLst>
              </p:cNvPr>
              <p:cNvSpPr/>
              <p:nvPr/>
            </p:nvSpPr>
            <p:spPr>
              <a:xfrm>
                <a:off x="9494595" y="3433173"/>
                <a:ext cx="720034" cy="322997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2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max</m:t>
                    </m:r>
                  </m:oMath>
                </a14:m>
                <a:endParaRPr lang="en-US" sz="12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025CF30A-E17E-4F65-A95D-8FC1468D8A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4595" y="3433173"/>
                <a:ext cx="720034" cy="32299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35CBEAA0-8194-EDDC-7D75-46BABDBE4EFA}"/>
              </a:ext>
            </a:extLst>
          </p:cNvPr>
          <p:cNvSpPr txBox="1"/>
          <p:nvPr/>
        </p:nvSpPr>
        <p:spPr>
          <a:xfrm>
            <a:off x="9636052" y="3468294"/>
            <a:ext cx="72" cy="1709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endParaRPr lang="en-US" sz="10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EDC8FD5-EF8E-0836-7EC9-3EDDF9F5239F}"/>
              </a:ext>
            </a:extLst>
          </p:cNvPr>
          <p:cNvCxnSpPr>
            <a:stCxn id="17" idx="2"/>
            <a:endCxn id="24" idx="0"/>
          </p:cNvCxnSpPr>
          <p:nvPr/>
        </p:nvCxnSpPr>
        <p:spPr>
          <a:xfrm flipH="1">
            <a:off x="8640036" y="3756170"/>
            <a:ext cx="1214577" cy="233093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4322BAC-7021-D191-FBD0-40F127BC3183}"/>
              </a:ext>
            </a:extLst>
          </p:cNvPr>
          <p:cNvCxnSpPr>
            <a:cxnSpLocks/>
            <a:stCxn id="17" idx="2"/>
            <a:endCxn id="25" idx="0"/>
          </p:cNvCxnSpPr>
          <p:nvPr/>
        </p:nvCxnSpPr>
        <p:spPr>
          <a:xfrm flipH="1">
            <a:off x="9529768" y="3756170"/>
            <a:ext cx="324845" cy="233093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701BDC4-8E6F-F5BA-5B13-154E5D688490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9854613" y="3756170"/>
            <a:ext cx="281210" cy="23309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481C8CE-81B3-3FA1-E8DD-AA0EE943C728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9854613" y="3756170"/>
            <a:ext cx="564886" cy="241439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B050C7F-FB5C-551C-5DF2-78F1E0860CD5}"/>
              </a:ext>
            </a:extLst>
          </p:cNvPr>
          <p:cNvCxnSpPr>
            <a:cxnSpLocks/>
            <a:stCxn id="17" idx="2"/>
            <a:endCxn id="26" idx="0"/>
          </p:cNvCxnSpPr>
          <p:nvPr/>
        </p:nvCxnSpPr>
        <p:spPr>
          <a:xfrm>
            <a:off x="9854613" y="3756170"/>
            <a:ext cx="1214578" cy="23309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BC01987-DF3C-0A34-676D-ACEEDAFE6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STABILITY RESULT – PROOF SKETCH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A69F2A1A-4B76-BEA7-2438-7716A8D177E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39" y="1294411"/>
                <a:ext cx="11704319" cy="1865349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r>
                  <a:rPr lang="en-US" sz="3200" b="1" dirty="0"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Lemma</a:t>
                </a:r>
                <a:r>
                  <a:rPr lang="en-US" sz="3200" dirty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: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For depth-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MLPs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with the same architecture and whose weight matrices are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-close in operator norm,</a:t>
                </a:r>
              </a:p>
              <a:p>
                <a:endParaRPr lang="en-US" sz="50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ℙ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&gt;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and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sup>
                      </m:sSup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en-US" sz="32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A69F2A1A-4B76-BEA7-2438-7716A8D177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1294411"/>
                <a:ext cx="11704319" cy="1865349"/>
              </a:xfrm>
              <a:prstGeom prst="roundRect">
                <a:avLst>
                  <a:gd name="adj" fmla="val 6119"/>
                </a:avLst>
              </a:prstGeom>
              <a:blipFill>
                <a:blip r:embed="rId9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932D5706-B37F-9F95-C553-B3A4B806985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3429000"/>
                <a:ext cx="7794906" cy="3145682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Consider max-min formulas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/>
                  <a:t> 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28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b="0" dirty="0"/>
                  <a:t>MLPS </a:t>
                </a:r>
                <a:r>
                  <a:rPr lang="en-US" sz="2800" dirty="0"/>
                  <a:t>have same architecture </a:t>
                </a:r>
                <a:r>
                  <a:rPr lang="en-US" sz="2800" dirty="0"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rgbClr val="D883FF"/>
                        </a:solidFill>
                        <a:latin typeface="Cambria Math" panose="02040503050406030204" pitchFamily="18" charset="0"/>
                      </a:rPr>
                      <m:t>𝚽</m:t>
                    </m:r>
                    <m:r>
                      <a:rPr lang="en-US" sz="2800" b="1" i="1" smtClean="0">
                        <a:solidFill>
                          <a:srgbClr val="D883FF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1" i="0" smtClean="0">
                        <a:solidFill>
                          <a:srgbClr val="D883FF"/>
                        </a:solidFill>
                        <a:latin typeface="Cambria Math" panose="02040503050406030204" pitchFamily="18" charset="0"/>
                      </a:rPr>
                      <m:t>𝚽</m:t>
                    </m:r>
                    <m:r>
                      <a:rPr lang="en-US" sz="2800" b="1" i="1" smtClean="0">
                        <a:solidFill>
                          <a:srgbClr val="D883FF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b="1" dirty="0">
                    <a:solidFill>
                      <a:srgbClr val="D883FF"/>
                    </a:solidFill>
                  </a:rPr>
                  <a:t> have same clause structure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sz="2800" dirty="0"/>
              </a:p>
              <a:p>
                <a:pPr marL="514350" indent="-514350">
                  <a:buFont typeface="+mj-lt"/>
                  <a:buAutoNum type="arabicPeriod"/>
                </a:pPr>
                <a:endParaRPr lang="en-US" sz="2800" dirty="0"/>
              </a:p>
              <a:p>
                <a:pPr marL="514350" indent="-514350">
                  <a:buFont typeface="+mj-lt"/>
                  <a:buAutoNum type="arabicPeriod"/>
                </a:pPr>
                <a:endParaRPr lang="en-US" sz="2800" dirty="0"/>
              </a:p>
            </p:txBody>
          </p:sp>
        </mc:Choice>
        <mc:Fallback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932D5706-B37F-9F95-C553-B3A4B80698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3429000"/>
                <a:ext cx="7794906" cy="3145682"/>
              </a:xfrm>
              <a:blipFill>
                <a:blip r:embed="rId10"/>
                <a:stretch>
                  <a:fillRect l="-1789" t="-4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7224050D-ABCC-B514-AD1C-032AD6916AFF}"/>
              </a:ext>
            </a:extLst>
          </p:cNvPr>
          <p:cNvGrpSpPr/>
          <p:nvPr/>
        </p:nvGrpSpPr>
        <p:grpSpPr>
          <a:xfrm>
            <a:off x="7761071" y="5993475"/>
            <a:ext cx="4187086" cy="581205"/>
            <a:chOff x="1841793" y="4303156"/>
            <a:chExt cx="8715871" cy="1209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9" name="Rounded Rectangle 78">
                  <a:extLst>
                    <a:ext uri="{FF2B5EF4-FFF2-40B4-BE49-F238E27FC236}">
                      <a16:creationId xmlns:a16="http://schemas.microsoft.com/office/drawing/2014/main" id="{6937F2BB-E36B-8D63-9254-28BE441CF6D6}"/>
                    </a:ext>
                  </a:extLst>
                </p:cNvPr>
                <p:cNvSpPr/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79" name="Rounded Rectangle 78">
                  <a:extLst>
                    <a:ext uri="{FF2B5EF4-FFF2-40B4-BE49-F238E27FC236}">
                      <a16:creationId xmlns:a16="http://schemas.microsoft.com/office/drawing/2014/main" id="{6937F2BB-E36B-8D63-9254-28BE441CF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0" name="Rounded Rectangle 79">
                  <a:extLst>
                    <a:ext uri="{FF2B5EF4-FFF2-40B4-BE49-F238E27FC236}">
                      <a16:creationId xmlns:a16="http://schemas.microsoft.com/office/drawing/2014/main" id="{A7DBE69F-3B11-9F72-5751-C8DB768B14C3}"/>
                    </a:ext>
                  </a:extLst>
                </p:cNvPr>
                <p:cNvSpPr/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80" name="Rounded Rectangle 79">
                  <a:extLst>
                    <a:ext uri="{FF2B5EF4-FFF2-40B4-BE49-F238E27FC236}">
                      <a16:creationId xmlns:a16="http://schemas.microsoft.com/office/drawing/2014/main" id="{A7DBE69F-3B11-9F72-5751-C8DB768B14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1" name="Rounded Rectangle 80">
                  <a:extLst>
                    <a:ext uri="{FF2B5EF4-FFF2-40B4-BE49-F238E27FC236}">
                      <a16:creationId xmlns:a16="http://schemas.microsoft.com/office/drawing/2014/main" id="{69621916-4D7A-EC9F-F367-1F946E3D55B5}"/>
                    </a:ext>
                  </a:extLst>
                </p:cNvPr>
                <p:cNvSpPr/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81" name="Rounded Rectangle 80">
                  <a:extLst>
                    <a:ext uri="{FF2B5EF4-FFF2-40B4-BE49-F238E27FC236}">
                      <a16:creationId xmlns:a16="http://schemas.microsoft.com/office/drawing/2014/main" id="{69621916-4D7A-EC9F-F367-1F946E3D55B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C32CEF9F-F535-7FC8-26A0-07218E684FD0}"/>
                </a:ext>
              </a:extLst>
            </p:cNvPr>
            <p:cNvSpPr txBox="1"/>
            <p:nvPr/>
          </p:nvSpPr>
          <p:spPr>
            <a:xfrm>
              <a:off x="5893204" y="4303156"/>
              <a:ext cx="2725105" cy="1209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…………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39EFC9E-E7F5-1C8F-0279-A8B44976A008}"/>
              </a:ext>
            </a:extLst>
          </p:cNvPr>
          <p:cNvGrpSpPr/>
          <p:nvPr/>
        </p:nvGrpSpPr>
        <p:grpSpPr>
          <a:xfrm>
            <a:off x="8280019" y="5396293"/>
            <a:ext cx="3149190" cy="581205"/>
            <a:chOff x="2818311" y="3571044"/>
            <a:chExt cx="6555378" cy="1209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5" name="Rounded Rectangle 74">
                  <a:extLst>
                    <a:ext uri="{FF2B5EF4-FFF2-40B4-BE49-F238E27FC236}">
                      <a16:creationId xmlns:a16="http://schemas.microsoft.com/office/drawing/2014/main" id="{150CA40C-407C-3149-9C0E-93A52A4E4816}"/>
                    </a:ext>
                  </a:extLst>
                </p:cNvPr>
                <p:cNvSpPr/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1"/>
                <a:lstStyle/>
                <a:p>
                  <a:pPr algn="ctr"/>
                  <a:r>
                    <a:rPr lang="en-US" sz="200" b="0" i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min</m:t>
                      </m:r>
                    </m:oMath>
                  </a14:m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75" name="Rounded Rectangle 74">
                  <a:extLst>
                    <a:ext uri="{FF2B5EF4-FFF2-40B4-BE49-F238E27FC236}">
                      <a16:creationId xmlns:a16="http://schemas.microsoft.com/office/drawing/2014/main" id="{150CA40C-407C-3149-9C0E-93A52A4E48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6" name="Rounded Rectangle 75">
                  <a:extLst>
                    <a:ext uri="{FF2B5EF4-FFF2-40B4-BE49-F238E27FC236}">
                      <a16:creationId xmlns:a16="http://schemas.microsoft.com/office/drawing/2014/main" id="{E952B0B9-2C24-0F9C-32F3-4C57F45110A3}"/>
                    </a:ext>
                  </a:extLst>
                </p:cNvPr>
                <p:cNvSpPr/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>
            <p:sp>
              <p:nvSpPr>
                <p:cNvPr id="76" name="Rounded Rectangle 75">
                  <a:extLst>
                    <a:ext uri="{FF2B5EF4-FFF2-40B4-BE49-F238E27FC236}">
                      <a16:creationId xmlns:a16="http://schemas.microsoft.com/office/drawing/2014/main" id="{E952B0B9-2C24-0F9C-32F3-4C57F45110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7" name="Rounded Rectangle 76">
                  <a:extLst>
                    <a:ext uri="{FF2B5EF4-FFF2-40B4-BE49-F238E27FC236}">
                      <a16:creationId xmlns:a16="http://schemas.microsoft.com/office/drawing/2014/main" id="{500E69E8-FF36-405E-8CFB-B7D1F6970992}"/>
                    </a:ext>
                  </a:extLst>
                </p:cNvPr>
                <p:cNvSpPr/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>
            <p:sp>
              <p:nvSpPr>
                <p:cNvPr id="77" name="Rounded Rectangle 76">
                  <a:extLst>
                    <a:ext uri="{FF2B5EF4-FFF2-40B4-BE49-F238E27FC236}">
                      <a16:creationId xmlns:a16="http://schemas.microsoft.com/office/drawing/2014/main" id="{500E69E8-FF36-405E-8CFB-B7D1F69709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4C9FD56-7F7D-AAF4-B28A-E7385D2AFAE3}"/>
                </a:ext>
              </a:extLst>
            </p:cNvPr>
            <p:cNvSpPr txBox="1"/>
            <p:nvPr/>
          </p:nvSpPr>
          <p:spPr>
            <a:xfrm>
              <a:off x="6291708" y="3571044"/>
              <a:ext cx="1576054" cy="1209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……</a:t>
              </a:r>
            </a:p>
          </p:txBody>
        </p: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D8E4391-A634-FDC5-9D7B-817B593F2A78}"/>
              </a:ext>
            </a:extLst>
          </p:cNvPr>
          <p:cNvCxnSpPr>
            <a:cxnSpLocks/>
            <a:stCxn id="75" idx="2"/>
            <a:endCxn id="79" idx="0"/>
          </p:cNvCxnSpPr>
          <p:nvPr/>
        </p:nvCxnSpPr>
        <p:spPr>
          <a:xfrm flipH="1">
            <a:off x="8121088" y="5952383"/>
            <a:ext cx="518948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57772D0-6C7B-81A5-981C-220FDC9154B3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8640037" y="5952383"/>
            <a:ext cx="1539423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607D732-60C0-BE51-A153-60390A85380A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8640037" y="5952383"/>
            <a:ext cx="2187882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F7A118E-CDD9-422E-23A0-23F0E9F70DBC}"/>
              </a:ext>
            </a:extLst>
          </p:cNvPr>
          <p:cNvCxnSpPr>
            <a:cxnSpLocks/>
            <a:stCxn id="76" idx="2"/>
            <a:endCxn id="80" idx="0"/>
          </p:cNvCxnSpPr>
          <p:nvPr/>
        </p:nvCxnSpPr>
        <p:spPr>
          <a:xfrm flipH="1">
            <a:off x="9169752" y="5952382"/>
            <a:ext cx="360017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E5C4B67-AECD-BBC1-4CAB-80C0367F1D04}"/>
              </a:ext>
            </a:extLst>
          </p:cNvPr>
          <p:cNvCxnSpPr>
            <a:cxnSpLocks/>
            <a:stCxn id="76" idx="2"/>
            <a:endCxn id="81" idx="0"/>
          </p:cNvCxnSpPr>
          <p:nvPr/>
        </p:nvCxnSpPr>
        <p:spPr>
          <a:xfrm>
            <a:off x="9529769" y="5952382"/>
            <a:ext cx="2058371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216F8E2-B6C5-F854-85D9-BA1EE42AAB8F}"/>
              </a:ext>
            </a:extLst>
          </p:cNvPr>
          <p:cNvCxnSpPr>
            <a:cxnSpLocks/>
            <a:stCxn id="77" idx="2"/>
          </p:cNvCxnSpPr>
          <p:nvPr/>
        </p:nvCxnSpPr>
        <p:spPr>
          <a:xfrm flipH="1">
            <a:off x="10349157" y="5952382"/>
            <a:ext cx="720035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1DF878E-36C5-B652-0621-00A7D1A2F459}"/>
              </a:ext>
            </a:extLst>
          </p:cNvPr>
          <p:cNvCxnSpPr>
            <a:cxnSpLocks/>
            <a:stCxn id="77" idx="2"/>
          </p:cNvCxnSpPr>
          <p:nvPr/>
        </p:nvCxnSpPr>
        <p:spPr>
          <a:xfrm flipH="1">
            <a:off x="10907129" y="5952382"/>
            <a:ext cx="162063" cy="315280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0F59028D-91A7-0DAC-1A5B-8FEFAC9A0E00}"/>
              </a:ext>
            </a:extLst>
          </p:cNvPr>
          <p:cNvCxnSpPr>
            <a:cxnSpLocks/>
            <a:stCxn id="77" idx="2"/>
            <a:endCxn id="79" idx="0"/>
          </p:cNvCxnSpPr>
          <p:nvPr/>
        </p:nvCxnSpPr>
        <p:spPr>
          <a:xfrm flipH="1">
            <a:off x="8121088" y="5952382"/>
            <a:ext cx="2948104" cy="294734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14083255-93C4-2F61-17F4-6585FEDC7FFE}"/>
                  </a:ext>
                </a:extLst>
              </p:cNvPr>
              <p:cNvSpPr/>
              <p:nvPr/>
            </p:nvSpPr>
            <p:spPr>
              <a:xfrm>
                <a:off x="9494596" y="5073295"/>
                <a:ext cx="720034" cy="322997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2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max</m:t>
                    </m:r>
                  </m:oMath>
                </a14:m>
                <a:endParaRPr lang="en-US" sz="12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14083255-93C4-2F61-17F4-6585FEDC7F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4596" y="5073295"/>
                <a:ext cx="720034" cy="322997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extBox 68">
            <a:extLst>
              <a:ext uri="{FF2B5EF4-FFF2-40B4-BE49-F238E27FC236}">
                <a16:creationId xmlns:a16="http://schemas.microsoft.com/office/drawing/2014/main" id="{548C62D7-8DDD-D8FC-6CE9-B36422E7C319}"/>
              </a:ext>
            </a:extLst>
          </p:cNvPr>
          <p:cNvSpPr txBox="1"/>
          <p:nvPr/>
        </p:nvSpPr>
        <p:spPr>
          <a:xfrm>
            <a:off x="9636053" y="5108416"/>
            <a:ext cx="72" cy="1709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endParaRPr lang="en-US" sz="1000" dirty="0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AE809C2E-5D72-DA9A-5260-9CEE4F5C040E}"/>
              </a:ext>
            </a:extLst>
          </p:cNvPr>
          <p:cNvCxnSpPr>
            <a:stCxn id="68" idx="2"/>
            <a:endCxn id="75" idx="0"/>
          </p:cNvCxnSpPr>
          <p:nvPr/>
        </p:nvCxnSpPr>
        <p:spPr>
          <a:xfrm flipH="1">
            <a:off x="8640037" y="5396292"/>
            <a:ext cx="1214577" cy="233093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6608BA0-681B-6113-4462-984DB8A4E5F0}"/>
              </a:ext>
            </a:extLst>
          </p:cNvPr>
          <p:cNvCxnSpPr>
            <a:cxnSpLocks/>
            <a:stCxn id="68" idx="2"/>
            <a:endCxn id="76" idx="0"/>
          </p:cNvCxnSpPr>
          <p:nvPr/>
        </p:nvCxnSpPr>
        <p:spPr>
          <a:xfrm flipH="1">
            <a:off x="9529769" y="5396292"/>
            <a:ext cx="324845" cy="233093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2943A94-1D35-918F-44A3-BA5F031AF026}"/>
              </a:ext>
            </a:extLst>
          </p:cNvPr>
          <p:cNvCxnSpPr>
            <a:cxnSpLocks/>
            <a:stCxn id="68" idx="2"/>
          </p:cNvCxnSpPr>
          <p:nvPr/>
        </p:nvCxnSpPr>
        <p:spPr>
          <a:xfrm>
            <a:off x="9854614" y="5396292"/>
            <a:ext cx="281210" cy="23309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F5161E18-1C5B-5A23-768B-7E0E324C524F}"/>
              </a:ext>
            </a:extLst>
          </p:cNvPr>
          <p:cNvCxnSpPr>
            <a:cxnSpLocks/>
            <a:stCxn id="68" idx="2"/>
          </p:cNvCxnSpPr>
          <p:nvPr/>
        </p:nvCxnSpPr>
        <p:spPr>
          <a:xfrm>
            <a:off x="9854614" y="5396292"/>
            <a:ext cx="564886" cy="241439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BFED493-F7CD-4BEE-6D38-CA640AA08F68}"/>
              </a:ext>
            </a:extLst>
          </p:cNvPr>
          <p:cNvCxnSpPr>
            <a:cxnSpLocks/>
            <a:stCxn id="68" idx="2"/>
            <a:endCxn id="77" idx="0"/>
          </p:cNvCxnSpPr>
          <p:nvPr/>
        </p:nvCxnSpPr>
        <p:spPr>
          <a:xfrm>
            <a:off x="9854614" y="5396292"/>
            <a:ext cx="1214578" cy="23309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CD431D2-892B-0F53-570D-F96430BDA3C6}"/>
                  </a:ext>
                </a:extLst>
              </p:cNvPr>
              <p:cNvSpPr txBox="1"/>
              <p:nvPr/>
            </p:nvSpPr>
            <p:spPr>
              <a:xfrm>
                <a:off x="11481038" y="3450397"/>
                <a:ext cx="5148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Φ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8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CD431D2-892B-0F53-570D-F96430BDA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1038" y="3450397"/>
                <a:ext cx="514885" cy="461665"/>
              </a:xfrm>
              <a:prstGeom prst="rect">
                <a:avLst/>
              </a:prstGeom>
              <a:blipFill>
                <a:blip r:embed="rId18"/>
                <a:stretch>
                  <a:fillRect r="-2381"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53E4CE-351B-2667-4553-77BC867ABDEC}"/>
                  </a:ext>
                </a:extLst>
              </p:cNvPr>
              <p:cNvSpPr txBox="1"/>
              <p:nvPr/>
            </p:nvSpPr>
            <p:spPr>
              <a:xfrm>
                <a:off x="11481038" y="5098386"/>
                <a:ext cx="5757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en-US" sz="2400" b="0" i="0" smtClean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8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53E4CE-351B-2667-4553-77BC867AB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1038" y="5098386"/>
                <a:ext cx="575799" cy="461665"/>
              </a:xfrm>
              <a:prstGeom prst="rect">
                <a:avLst/>
              </a:prstGeom>
              <a:blipFill>
                <a:blip r:embed="rId19"/>
                <a:stretch>
                  <a:fillRect r="-4255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46395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5024635-048A-4706-BED5-BCADC93F29BC}"/>
              </a:ext>
            </a:extLst>
          </p:cNvPr>
          <p:cNvGrpSpPr/>
          <p:nvPr/>
        </p:nvGrpSpPr>
        <p:grpSpPr>
          <a:xfrm>
            <a:off x="7761070" y="4353353"/>
            <a:ext cx="4187086" cy="581205"/>
            <a:chOff x="1841793" y="4303156"/>
            <a:chExt cx="8715871" cy="1209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Rounded Rectangle 27">
                  <a:extLst>
                    <a:ext uri="{FF2B5EF4-FFF2-40B4-BE49-F238E27FC236}">
                      <a16:creationId xmlns:a16="http://schemas.microsoft.com/office/drawing/2014/main" id="{470E20E6-3C3E-124C-578D-7C2F4601352C}"/>
                    </a:ext>
                  </a:extLst>
                </p:cNvPr>
                <p:cNvSpPr/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28" name="Rounded Rectangle 27">
                  <a:extLst>
                    <a:ext uri="{FF2B5EF4-FFF2-40B4-BE49-F238E27FC236}">
                      <a16:creationId xmlns:a16="http://schemas.microsoft.com/office/drawing/2014/main" id="{470E20E6-3C3E-124C-578D-7C2F460135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Rounded Rectangle 28">
                  <a:extLst>
                    <a:ext uri="{FF2B5EF4-FFF2-40B4-BE49-F238E27FC236}">
                      <a16:creationId xmlns:a16="http://schemas.microsoft.com/office/drawing/2014/main" id="{A7CA9B1C-B0BF-B8CF-9FB6-976919D08709}"/>
                    </a:ext>
                  </a:extLst>
                </p:cNvPr>
                <p:cNvSpPr/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29" name="Rounded Rectangle 28">
                  <a:extLst>
                    <a:ext uri="{FF2B5EF4-FFF2-40B4-BE49-F238E27FC236}">
                      <a16:creationId xmlns:a16="http://schemas.microsoft.com/office/drawing/2014/main" id="{A7CA9B1C-B0BF-B8CF-9FB6-976919D0870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3" name="Rounded Rectangle 82">
                  <a:extLst>
                    <a:ext uri="{FF2B5EF4-FFF2-40B4-BE49-F238E27FC236}">
                      <a16:creationId xmlns:a16="http://schemas.microsoft.com/office/drawing/2014/main" id="{084651C7-24BB-4425-F8C0-74266CF30705}"/>
                    </a:ext>
                  </a:extLst>
                </p:cNvPr>
                <p:cNvSpPr/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83" name="Rounded Rectangle 82">
                  <a:extLst>
                    <a:ext uri="{FF2B5EF4-FFF2-40B4-BE49-F238E27FC236}">
                      <a16:creationId xmlns:a16="http://schemas.microsoft.com/office/drawing/2014/main" id="{084651C7-24BB-4425-F8C0-74266CF3070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5A2177A-405A-FCB9-790A-E9A0B7CAA5E8}"/>
                </a:ext>
              </a:extLst>
            </p:cNvPr>
            <p:cNvSpPr txBox="1"/>
            <p:nvPr/>
          </p:nvSpPr>
          <p:spPr>
            <a:xfrm>
              <a:off x="5893204" y="4303156"/>
              <a:ext cx="2725105" cy="1209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…………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FB8B7D1-39C7-50DD-F051-C80BD2EC64C3}"/>
              </a:ext>
            </a:extLst>
          </p:cNvPr>
          <p:cNvGrpSpPr/>
          <p:nvPr/>
        </p:nvGrpSpPr>
        <p:grpSpPr>
          <a:xfrm>
            <a:off x="8280018" y="3756171"/>
            <a:ext cx="3149190" cy="581205"/>
            <a:chOff x="2818311" y="3571044"/>
            <a:chExt cx="6555378" cy="1209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Rounded Rectangle 23">
                  <a:extLst>
                    <a:ext uri="{FF2B5EF4-FFF2-40B4-BE49-F238E27FC236}">
                      <a16:creationId xmlns:a16="http://schemas.microsoft.com/office/drawing/2014/main" id="{D7E816BB-0496-9A20-B1EA-24B2B8883714}"/>
                    </a:ext>
                  </a:extLst>
                </p:cNvPr>
                <p:cNvSpPr/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1"/>
                <a:lstStyle/>
                <a:p>
                  <a:pPr algn="ctr"/>
                  <a:r>
                    <a:rPr lang="en-US" sz="200" b="0" i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min</m:t>
                      </m:r>
                    </m:oMath>
                  </a14:m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24" name="Rounded Rectangle 23">
                  <a:extLst>
                    <a:ext uri="{FF2B5EF4-FFF2-40B4-BE49-F238E27FC236}">
                      <a16:creationId xmlns:a16="http://schemas.microsoft.com/office/drawing/2014/main" id="{D7E816BB-0496-9A20-B1EA-24B2B888371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Rounded Rectangle 24">
                  <a:extLst>
                    <a:ext uri="{FF2B5EF4-FFF2-40B4-BE49-F238E27FC236}">
                      <a16:creationId xmlns:a16="http://schemas.microsoft.com/office/drawing/2014/main" id="{8DBB4E8A-7C5E-8534-1232-C696B74AE5FB}"/>
                    </a:ext>
                  </a:extLst>
                </p:cNvPr>
                <p:cNvSpPr/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>
            <p:sp>
              <p:nvSpPr>
                <p:cNvPr id="25" name="Rounded Rectangle 24">
                  <a:extLst>
                    <a:ext uri="{FF2B5EF4-FFF2-40B4-BE49-F238E27FC236}">
                      <a16:creationId xmlns:a16="http://schemas.microsoft.com/office/drawing/2014/main" id="{8DBB4E8A-7C5E-8534-1232-C696B74AE5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Rounded Rectangle 25">
                  <a:extLst>
                    <a:ext uri="{FF2B5EF4-FFF2-40B4-BE49-F238E27FC236}">
                      <a16:creationId xmlns:a16="http://schemas.microsoft.com/office/drawing/2014/main" id="{6BD5432A-39BC-C713-DB50-6584E6696065}"/>
                    </a:ext>
                  </a:extLst>
                </p:cNvPr>
                <p:cNvSpPr/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>
            <p:sp>
              <p:nvSpPr>
                <p:cNvPr id="26" name="Rounded Rectangle 25">
                  <a:extLst>
                    <a:ext uri="{FF2B5EF4-FFF2-40B4-BE49-F238E27FC236}">
                      <a16:creationId xmlns:a16="http://schemas.microsoft.com/office/drawing/2014/main" id="{6BD5432A-39BC-C713-DB50-6584E66960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CB40E18-ADF9-07E6-F134-8517628CF598}"/>
                </a:ext>
              </a:extLst>
            </p:cNvPr>
            <p:cNvSpPr txBox="1"/>
            <p:nvPr/>
          </p:nvSpPr>
          <p:spPr>
            <a:xfrm>
              <a:off x="6291708" y="3571044"/>
              <a:ext cx="1576054" cy="1209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……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76AEE29-3B74-9300-A0F4-939D65770B23}"/>
              </a:ext>
            </a:extLst>
          </p:cNvPr>
          <p:cNvCxnSpPr>
            <a:cxnSpLocks/>
            <a:stCxn id="24" idx="2"/>
            <a:endCxn id="28" idx="0"/>
          </p:cNvCxnSpPr>
          <p:nvPr/>
        </p:nvCxnSpPr>
        <p:spPr>
          <a:xfrm flipH="1">
            <a:off x="8121087" y="4312261"/>
            <a:ext cx="518948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288942F-6D5B-2AE1-77EE-DC7870A4B219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8640036" y="4312261"/>
            <a:ext cx="1539423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27E85B6-23D3-068E-3553-C6679A56A014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8640036" y="4312261"/>
            <a:ext cx="2187882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DC551DA-47B0-8F40-B7D2-5B4F4BD6A089}"/>
              </a:ext>
            </a:extLst>
          </p:cNvPr>
          <p:cNvCxnSpPr>
            <a:cxnSpLocks/>
            <a:stCxn id="25" idx="2"/>
            <a:endCxn id="29" idx="0"/>
          </p:cNvCxnSpPr>
          <p:nvPr/>
        </p:nvCxnSpPr>
        <p:spPr>
          <a:xfrm flipH="1">
            <a:off x="9169751" y="4312260"/>
            <a:ext cx="360017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FFD9495-BEAB-AAFB-E39C-B6C3D7EC6C63}"/>
              </a:ext>
            </a:extLst>
          </p:cNvPr>
          <p:cNvCxnSpPr>
            <a:cxnSpLocks/>
            <a:stCxn id="25" idx="2"/>
            <a:endCxn id="83" idx="0"/>
          </p:cNvCxnSpPr>
          <p:nvPr/>
        </p:nvCxnSpPr>
        <p:spPr>
          <a:xfrm>
            <a:off x="9529768" y="4312260"/>
            <a:ext cx="2058371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80293EA-668C-E9BD-C84F-6595DB872DF3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10349156" y="4312260"/>
            <a:ext cx="720035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DFFB47B-FCD0-02A4-772C-2768E1EF9BB8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10907128" y="4312260"/>
            <a:ext cx="162063" cy="315280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B28A4C-31C7-5722-A27A-34EEDD27B2AD}"/>
              </a:ext>
            </a:extLst>
          </p:cNvPr>
          <p:cNvCxnSpPr>
            <a:cxnSpLocks/>
            <a:stCxn id="26" idx="2"/>
            <a:endCxn id="28" idx="0"/>
          </p:cNvCxnSpPr>
          <p:nvPr/>
        </p:nvCxnSpPr>
        <p:spPr>
          <a:xfrm flipH="1">
            <a:off x="8121087" y="4312260"/>
            <a:ext cx="2948104" cy="294734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025CF30A-E17E-4F65-A95D-8FC1468D8AB7}"/>
                  </a:ext>
                </a:extLst>
              </p:cNvPr>
              <p:cNvSpPr/>
              <p:nvPr/>
            </p:nvSpPr>
            <p:spPr>
              <a:xfrm>
                <a:off x="9494595" y="3433173"/>
                <a:ext cx="720034" cy="322997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2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max</m:t>
                    </m:r>
                  </m:oMath>
                </a14:m>
                <a:endParaRPr lang="en-US" sz="12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025CF30A-E17E-4F65-A95D-8FC1468D8A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4595" y="3433173"/>
                <a:ext cx="720034" cy="32299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35CBEAA0-8194-EDDC-7D75-46BABDBE4EFA}"/>
              </a:ext>
            </a:extLst>
          </p:cNvPr>
          <p:cNvSpPr txBox="1"/>
          <p:nvPr/>
        </p:nvSpPr>
        <p:spPr>
          <a:xfrm>
            <a:off x="9636052" y="3468294"/>
            <a:ext cx="72" cy="1709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endParaRPr lang="en-US" sz="10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EDC8FD5-EF8E-0836-7EC9-3EDDF9F5239F}"/>
              </a:ext>
            </a:extLst>
          </p:cNvPr>
          <p:cNvCxnSpPr>
            <a:stCxn id="17" idx="2"/>
            <a:endCxn id="24" idx="0"/>
          </p:cNvCxnSpPr>
          <p:nvPr/>
        </p:nvCxnSpPr>
        <p:spPr>
          <a:xfrm flipH="1">
            <a:off x="8640036" y="3756170"/>
            <a:ext cx="1214577" cy="233093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4322BAC-7021-D191-FBD0-40F127BC3183}"/>
              </a:ext>
            </a:extLst>
          </p:cNvPr>
          <p:cNvCxnSpPr>
            <a:cxnSpLocks/>
            <a:stCxn id="17" idx="2"/>
            <a:endCxn id="25" idx="0"/>
          </p:cNvCxnSpPr>
          <p:nvPr/>
        </p:nvCxnSpPr>
        <p:spPr>
          <a:xfrm flipH="1">
            <a:off x="9529768" y="3756170"/>
            <a:ext cx="324845" cy="233093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701BDC4-8E6F-F5BA-5B13-154E5D688490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9854613" y="3756170"/>
            <a:ext cx="281210" cy="23309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481C8CE-81B3-3FA1-E8DD-AA0EE943C728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9854613" y="3756170"/>
            <a:ext cx="564886" cy="241439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B050C7F-FB5C-551C-5DF2-78F1E0860CD5}"/>
              </a:ext>
            </a:extLst>
          </p:cNvPr>
          <p:cNvCxnSpPr>
            <a:cxnSpLocks/>
            <a:stCxn id="17" idx="2"/>
            <a:endCxn id="26" idx="0"/>
          </p:cNvCxnSpPr>
          <p:nvPr/>
        </p:nvCxnSpPr>
        <p:spPr>
          <a:xfrm>
            <a:off x="9854613" y="3756170"/>
            <a:ext cx="1214578" cy="23309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BC01987-DF3C-0A34-676D-ACEEDAFE6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STABILITY RESULT – PROOF SKETCH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A69F2A1A-4B76-BEA7-2438-7716A8D177E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39" y="1294411"/>
                <a:ext cx="11704319" cy="1865349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r>
                  <a:rPr lang="en-US" sz="3200" b="1" dirty="0"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Lemma</a:t>
                </a:r>
                <a:r>
                  <a:rPr lang="en-US" sz="3200" dirty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: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For depth-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MLPs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with the same architecture and whose weight matrices are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-close in operator norm,</a:t>
                </a:r>
              </a:p>
              <a:p>
                <a:endParaRPr lang="en-US" sz="50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ℙ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&gt;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and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sup>
                      </m:sSup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en-US" sz="32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A69F2A1A-4B76-BEA7-2438-7716A8D177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1294411"/>
                <a:ext cx="11704319" cy="1865349"/>
              </a:xfrm>
              <a:prstGeom prst="roundRect">
                <a:avLst>
                  <a:gd name="adj" fmla="val 6119"/>
                </a:avLst>
              </a:prstGeom>
              <a:blipFill>
                <a:blip r:embed="rId9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932D5706-B37F-9F95-C553-B3A4B806985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3429000"/>
                <a:ext cx="7794906" cy="3145682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Consider max-min formulas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/>
                  <a:t> 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28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b="0" dirty="0"/>
                  <a:t>MLPS </a:t>
                </a:r>
                <a:r>
                  <a:rPr lang="en-US" sz="2800" dirty="0"/>
                  <a:t>have same architecture </a:t>
                </a:r>
                <a:r>
                  <a:rPr lang="en-US" sz="2800" dirty="0"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/>
                  <a:t> have same clause structure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Consider a sequence of 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“hybrids” b/t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𝚽</m:t>
                    </m:r>
                    <m:r>
                      <a:rPr lang="en-US" sz="28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1" i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𝚽</m:t>
                    </m:r>
                    <m:r>
                      <a:rPr lang="en-US" sz="28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:endParaRPr lang="en-US" sz="2800" b="1" dirty="0"/>
              </a:p>
              <a:p>
                <a:pPr marL="514350" indent="-514350">
                  <a:buFont typeface="+mj-lt"/>
                  <a:buAutoNum type="arabicPeriod"/>
                </a:pPr>
                <a:endParaRPr lang="en-US" sz="2800" dirty="0"/>
              </a:p>
              <a:p>
                <a:pPr marL="514350" indent="-514350">
                  <a:buFont typeface="+mj-lt"/>
                  <a:buAutoNum type="arabicPeriod"/>
                </a:pPr>
                <a:endParaRPr lang="en-US" sz="2800" dirty="0"/>
              </a:p>
              <a:p>
                <a:pPr marL="514350" indent="-514350">
                  <a:buFont typeface="+mj-lt"/>
                  <a:buAutoNum type="arabicPeriod"/>
                </a:pPr>
                <a:endParaRPr lang="en-US" sz="2800" dirty="0"/>
              </a:p>
            </p:txBody>
          </p:sp>
        </mc:Choice>
        <mc:Fallback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932D5706-B37F-9F95-C553-B3A4B80698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3429000"/>
                <a:ext cx="7794906" cy="3145682"/>
              </a:xfrm>
              <a:blipFill>
                <a:blip r:embed="rId10"/>
                <a:stretch>
                  <a:fillRect l="-1789" t="-4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7224050D-ABCC-B514-AD1C-032AD6916AFF}"/>
              </a:ext>
            </a:extLst>
          </p:cNvPr>
          <p:cNvGrpSpPr/>
          <p:nvPr/>
        </p:nvGrpSpPr>
        <p:grpSpPr>
          <a:xfrm>
            <a:off x="7761071" y="5993475"/>
            <a:ext cx="4187086" cy="581205"/>
            <a:chOff x="1841793" y="4303156"/>
            <a:chExt cx="8715871" cy="1209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9" name="Rounded Rectangle 78">
                  <a:extLst>
                    <a:ext uri="{FF2B5EF4-FFF2-40B4-BE49-F238E27FC236}">
                      <a16:creationId xmlns:a16="http://schemas.microsoft.com/office/drawing/2014/main" id="{6937F2BB-E36B-8D63-9254-28BE441CF6D6}"/>
                    </a:ext>
                  </a:extLst>
                </p:cNvPr>
                <p:cNvSpPr/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79" name="Rounded Rectangle 78">
                  <a:extLst>
                    <a:ext uri="{FF2B5EF4-FFF2-40B4-BE49-F238E27FC236}">
                      <a16:creationId xmlns:a16="http://schemas.microsoft.com/office/drawing/2014/main" id="{6937F2BB-E36B-8D63-9254-28BE441CF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0" name="Rounded Rectangle 79">
                  <a:extLst>
                    <a:ext uri="{FF2B5EF4-FFF2-40B4-BE49-F238E27FC236}">
                      <a16:creationId xmlns:a16="http://schemas.microsoft.com/office/drawing/2014/main" id="{A7DBE69F-3B11-9F72-5751-C8DB768B14C3}"/>
                    </a:ext>
                  </a:extLst>
                </p:cNvPr>
                <p:cNvSpPr/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80" name="Rounded Rectangle 79">
                  <a:extLst>
                    <a:ext uri="{FF2B5EF4-FFF2-40B4-BE49-F238E27FC236}">
                      <a16:creationId xmlns:a16="http://schemas.microsoft.com/office/drawing/2014/main" id="{A7DBE69F-3B11-9F72-5751-C8DB768B14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1" name="Rounded Rectangle 80">
                  <a:extLst>
                    <a:ext uri="{FF2B5EF4-FFF2-40B4-BE49-F238E27FC236}">
                      <a16:creationId xmlns:a16="http://schemas.microsoft.com/office/drawing/2014/main" id="{69621916-4D7A-EC9F-F367-1F946E3D55B5}"/>
                    </a:ext>
                  </a:extLst>
                </p:cNvPr>
                <p:cNvSpPr/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81" name="Rounded Rectangle 80">
                  <a:extLst>
                    <a:ext uri="{FF2B5EF4-FFF2-40B4-BE49-F238E27FC236}">
                      <a16:creationId xmlns:a16="http://schemas.microsoft.com/office/drawing/2014/main" id="{69621916-4D7A-EC9F-F367-1F946E3D55B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C32CEF9F-F535-7FC8-26A0-07218E684FD0}"/>
                </a:ext>
              </a:extLst>
            </p:cNvPr>
            <p:cNvSpPr txBox="1"/>
            <p:nvPr/>
          </p:nvSpPr>
          <p:spPr>
            <a:xfrm>
              <a:off x="5893204" y="4303156"/>
              <a:ext cx="2725105" cy="1209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…………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39EFC9E-E7F5-1C8F-0279-A8B44976A008}"/>
              </a:ext>
            </a:extLst>
          </p:cNvPr>
          <p:cNvGrpSpPr/>
          <p:nvPr/>
        </p:nvGrpSpPr>
        <p:grpSpPr>
          <a:xfrm>
            <a:off x="8280019" y="5396293"/>
            <a:ext cx="3149190" cy="581205"/>
            <a:chOff x="2818311" y="3571044"/>
            <a:chExt cx="6555378" cy="1209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5" name="Rounded Rectangle 74">
                  <a:extLst>
                    <a:ext uri="{FF2B5EF4-FFF2-40B4-BE49-F238E27FC236}">
                      <a16:creationId xmlns:a16="http://schemas.microsoft.com/office/drawing/2014/main" id="{150CA40C-407C-3149-9C0E-93A52A4E4816}"/>
                    </a:ext>
                  </a:extLst>
                </p:cNvPr>
                <p:cNvSpPr/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1"/>
                <a:lstStyle/>
                <a:p>
                  <a:pPr algn="ctr"/>
                  <a:r>
                    <a:rPr lang="en-US" sz="200" b="0" i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min</m:t>
                      </m:r>
                    </m:oMath>
                  </a14:m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75" name="Rounded Rectangle 74">
                  <a:extLst>
                    <a:ext uri="{FF2B5EF4-FFF2-40B4-BE49-F238E27FC236}">
                      <a16:creationId xmlns:a16="http://schemas.microsoft.com/office/drawing/2014/main" id="{150CA40C-407C-3149-9C0E-93A52A4E48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6" name="Rounded Rectangle 75">
                  <a:extLst>
                    <a:ext uri="{FF2B5EF4-FFF2-40B4-BE49-F238E27FC236}">
                      <a16:creationId xmlns:a16="http://schemas.microsoft.com/office/drawing/2014/main" id="{E952B0B9-2C24-0F9C-32F3-4C57F45110A3}"/>
                    </a:ext>
                  </a:extLst>
                </p:cNvPr>
                <p:cNvSpPr/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>
            <p:sp>
              <p:nvSpPr>
                <p:cNvPr id="76" name="Rounded Rectangle 75">
                  <a:extLst>
                    <a:ext uri="{FF2B5EF4-FFF2-40B4-BE49-F238E27FC236}">
                      <a16:creationId xmlns:a16="http://schemas.microsoft.com/office/drawing/2014/main" id="{E952B0B9-2C24-0F9C-32F3-4C57F45110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7" name="Rounded Rectangle 76">
                  <a:extLst>
                    <a:ext uri="{FF2B5EF4-FFF2-40B4-BE49-F238E27FC236}">
                      <a16:creationId xmlns:a16="http://schemas.microsoft.com/office/drawing/2014/main" id="{500E69E8-FF36-405E-8CFB-B7D1F6970992}"/>
                    </a:ext>
                  </a:extLst>
                </p:cNvPr>
                <p:cNvSpPr/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>
            <p:sp>
              <p:nvSpPr>
                <p:cNvPr id="77" name="Rounded Rectangle 76">
                  <a:extLst>
                    <a:ext uri="{FF2B5EF4-FFF2-40B4-BE49-F238E27FC236}">
                      <a16:creationId xmlns:a16="http://schemas.microsoft.com/office/drawing/2014/main" id="{500E69E8-FF36-405E-8CFB-B7D1F69709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4C9FD56-7F7D-AAF4-B28A-E7385D2AFAE3}"/>
                </a:ext>
              </a:extLst>
            </p:cNvPr>
            <p:cNvSpPr txBox="1"/>
            <p:nvPr/>
          </p:nvSpPr>
          <p:spPr>
            <a:xfrm>
              <a:off x="6291708" y="3571044"/>
              <a:ext cx="1576054" cy="1209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……</a:t>
              </a:r>
            </a:p>
          </p:txBody>
        </p: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D8E4391-A634-FDC5-9D7B-817B593F2A78}"/>
              </a:ext>
            </a:extLst>
          </p:cNvPr>
          <p:cNvCxnSpPr>
            <a:cxnSpLocks/>
            <a:stCxn id="75" idx="2"/>
            <a:endCxn id="79" idx="0"/>
          </p:cNvCxnSpPr>
          <p:nvPr/>
        </p:nvCxnSpPr>
        <p:spPr>
          <a:xfrm flipH="1">
            <a:off x="8121088" y="5952383"/>
            <a:ext cx="518948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57772D0-6C7B-81A5-981C-220FDC9154B3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8640037" y="5952383"/>
            <a:ext cx="1539423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607D732-60C0-BE51-A153-60390A85380A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8640037" y="5952383"/>
            <a:ext cx="2187882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F7A118E-CDD9-422E-23A0-23F0E9F70DBC}"/>
              </a:ext>
            </a:extLst>
          </p:cNvPr>
          <p:cNvCxnSpPr>
            <a:cxnSpLocks/>
            <a:stCxn id="76" idx="2"/>
            <a:endCxn id="80" idx="0"/>
          </p:cNvCxnSpPr>
          <p:nvPr/>
        </p:nvCxnSpPr>
        <p:spPr>
          <a:xfrm flipH="1">
            <a:off x="9169752" y="5952382"/>
            <a:ext cx="360017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E5C4B67-AECD-BBC1-4CAB-80C0367F1D04}"/>
              </a:ext>
            </a:extLst>
          </p:cNvPr>
          <p:cNvCxnSpPr>
            <a:cxnSpLocks/>
            <a:stCxn id="76" idx="2"/>
            <a:endCxn id="81" idx="0"/>
          </p:cNvCxnSpPr>
          <p:nvPr/>
        </p:nvCxnSpPr>
        <p:spPr>
          <a:xfrm>
            <a:off x="9529769" y="5952382"/>
            <a:ext cx="2058371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216F8E2-B6C5-F854-85D9-BA1EE42AAB8F}"/>
              </a:ext>
            </a:extLst>
          </p:cNvPr>
          <p:cNvCxnSpPr>
            <a:cxnSpLocks/>
            <a:stCxn id="77" idx="2"/>
          </p:cNvCxnSpPr>
          <p:nvPr/>
        </p:nvCxnSpPr>
        <p:spPr>
          <a:xfrm flipH="1">
            <a:off x="10349157" y="5952382"/>
            <a:ext cx="720035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1DF878E-36C5-B652-0621-00A7D1A2F459}"/>
              </a:ext>
            </a:extLst>
          </p:cNvPr>
          <p:cNvCxnSpPr>
            <a:cxnSpLocks/>
            <a:stCxn id="77" idx="2"/>
          </p:cNvCxnSpPr>
          <p:nvPr/>
        </p:nvCxnSpPr>
        <p:spPr>
          <a:xfrm flipH="1">
            <a:off x="10907129" y="5952382"/>
            <a:ext cx="162063" cy="315280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0F59028D-91A7-0DAC-1A5B-8FEFAC9A0E00}"/>
              </a:ext>
            </a:extLst>
          </p:cNvPr>
          <p:cNvCxnSpPr>
            <a:cxnSpLocks/>
            <a:stCxn id="77" idx="2"/>
            <a:endCxn id="79" idx="0"/>
          </p:cNvCxnSpPr>
          <p:nvPr/>
        </p:nvCxnSpPr>
        <p:spPr>
          <a:xfrm flipH="1">
            <a:off x="8121088" y="5952382"/>
            <a:ext cx="2948104" cy="294734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14083255-93C4-2F61-17F4-6585FEDC7FFE}"/>
                  </a:ext>
                </a:extLst>
              </p:cNvPr>
              <p:cNvSpPr/>
              <p:nvPr/>
            </p:nvSpPr>
            <p:spPr>
              <a:xfrm>
                <a:off x="9494596" y="5073295"/>
                <a:ext cx="720034" cy="322997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2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max</m:t>
                    </m:r>
                  </m:oMath>
                </a14:m>
                <a:endParaRPr lang="en-US" sz="12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14083255-93C4-2F61-17F4-6585FEDC7F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4596" y="5073295"/>
                <a:ext cx="720034" cy="322997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extBox 68">
            <a:extLst>
              <a:ext uri="{FF2B5EF4-FFF2-40B4-BE49-F238E27FC236}">
                <a16:creationId xmlns:a16="http://schemas.microsoft.com/office/drawing/2014/main" id="{548C62D7-8DDD-D8FC-6CE9-B36422E7C319}"/>
              </a:ext>
            </a:extLst>
          </p:cNvPr>
          <p:cNvSpPr txBox="1"/>
          <p:nvPr/>
        </p:nvSpPr>
        <p:spPr>
          <a:xfrm>
            <a:off x="9636053" y="5108416"/>
            <a:ext cx="72" cy="1709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endParaRPr lang="en-US" sz="1000" dirty="0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AE809C2E-5D72-DA9A-5260-9CEE4F5C040E}"/>
              </a:ext>
            </a:extLst>
          </p:cNvPr>
          <p:cNvCxnSpPr>
            <a:stCxn id="68" idx="2"/>
            <a:endCxn id="75" idx="0"/>
          </p:cNvCxnSpPr>
          <p:nvPr/>
        </p:nvCxnSpPr>
        <p:spPr>
          <a:xfrm flipH="1">
            <a:off x="8640037" y="5396292"/>
            <a:ext cx="1214577" cy="233093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6608BA0-681B-6113-4462-984DB8A4E5F0}"/>
              </a:ext>
            </a:extLst>
          </p:cNvPr>
          <p:cNvCxnSpPr>
            <a:cxnSpLocks/>
            <a:stCxn id="68" idx="2"/>
            <a:endCxn id="76" idx="0"/>
          </p:cNvCxnSpPr>
          <p:nvPr/>
        </p:nvCxnSpPr>
        <p:spPr>
          <a:xfrm flipH="1">
            <a:off x="9529769" y="5396292"/>
            <a:ext cx="324845" cy="233093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2943A94-1D35-918F-44A3-BA5F031AF026}"/>
              </a:ext>
            </a:extLst>
          </p:cNvPr>
          <p:cNvCxnSpPr>
            <a:cxnSpLocks/>
            <a:stCxn id="68" idx="2"/>
          </p:cNvCxnSpPr>
          <p:nvPr/>
        </p:nvCxnSpPr>
        <p:spPr>
          <a:xfrm>
            <a:off x="9854614" y="5396292"/>
            <a:ext cx="281210" cy="23309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F5161E18-1C5B-5A23-768B-7E0E324C524F}"/>
              </a:ext>
            </a:extLst>
          </p:cNvPr>
          <p:cNvCxnSpPr>
            <a:cxnSpLocks/>
            <a:stCxn id="68" idx="2"/>
          </p:cNvCxnSpPr>
          <p:nvPr/>
        </p:nvCxnSpPr>
        <p:spPr>
          <a:xfrm>
            <a:off x="9854614" y="5396292"/>
            <a:ext cx="564886" cy="241439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BFED493-F7CD-4BEE-6D38-CA640AA08F68}"/>
              </a:ext>
            </a:extLst>
          </p:cNvPr>
          <p:cNvCxnSpPr>
            <a:cxnSpLocks/>
            <a:stCxn id="68" idx="2"/>
            <a:endCxn id="77" idx="0"/>
          </p:cNvCxnSpPr>
          <p:nvPr/>
        </p:nvCxnSpPr>
        <p:spPr>
          <a:xfrm>
            <a:off x="9854614" y="5396292"/>
            <a:ext cx="1214578" cy="23309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CD431D2-892B-0F53-570D-F96430BDA3C6}"/>
                  </a:ext>
                </a:extLst>
              </p:cNvPr>
              <p:cNvSpPr txBox="1"/>
              <p:nvPr/>
            </p:nvSpPr>
            <p:spPr>
              <a:xfrm>
                <a:off x="11481038" y="3450397"/>
                <a:ext cx="5148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Φ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8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CD431D2-892B-0F53-570D-F96430BDA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1038" y="3450397"/>
                <a:ext cx="514885" cy="461665"/>
              </a:xfrm>
              <a:prstGeom prst="rect">
                <a:avLst/>
              </a:prstGeom>
              <a:blipFill>
                <a:blip r:embed="rId18"/>
                <a:stretch>
                  <a:fillRect r="-2381"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53E4CE-351B-2667-4553-77BC867ABDEC}"/>
                  </a:ext>
                </a:extLst>
              </p:cNvPr>
              <p:cNvSpPr txBox="1"/>
              <p:nvPr/>
            </p:nvSpPr>
            <p:spPr>
              <a:xfrm>
                <a:off x="11481038" y="5098386"/>
                <a:ext cx="5757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en-US" sz="2400" b="0" i="0" smtClean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8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53E4CE-351B-2667-4553-77BC867AB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1038" y="5098386"/>
                <a:ext cx="575799" cy="461665"/>
              </a:xfrm>
              <a:prstGeom prst="rect">
                <a:avLst/>
              </a:prstGeom>
              <a:blipFill>
                <a:blip r:embed="rId19"/>
                <a:stretch>
                  <a:fillRect r="-4255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6893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5024635-048A-4706-BED5-BCADC93F29BC}"/>
              </a:ext>
            </a:extLst>
          </p:cNvPr>
          <p:cNvGrpSpPr/>
          <p:nvPr/>
        </p:nvGrpSpPr>
        <p:grpSpPr>
          <a:xfrm>
            <a:off x="7761070" y="4353353"/>
            <a:ext cx="4187086" cy="581205"/>
            <a:chOff x="1841793" y="4303156"/>
            <a:chExt cx="8715871" cy="1209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Rounded Rectangle 27">
                  <a:extLst>
                    <a:ext uri="{FF2B5EF4-FFF2-40B4-BE49-F238E27FC236}">
                      <a16:creationId xmlns:a16="http://schemas.microsoft.com/office/drawing/2014/main" id="{470E20E6-3C3E-124C-578D-7C2F4601352C}"/>
                    </a:ext>
                  </a:extLst>
                </p:cNvPr>
                <p:cNvSpPr/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28" name="Rounded Rectangle 27">
                  <a:extLst>
                    <a:ext uri="{FF2B5EF4-FFF2-40B4-BE49-F238E27FC236}">
                      <a16:creationId xmlns:a16="http://schemas.microsoft.com/office/drawing/2014/main" id="{470E20E6-3C3E-124C-578D-7C2F460135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Rounded Rectangle 28">
                  <a:extLst>
                    <a:ext uri="{FF2B5EF4-FFF2-40B4-BE49-F238E27FC236}">
                      <a16:creationId xmlns:a16="http://schemas.microsoft.com/office/drawing/2014/main" id="{A7CA9B1C-B0BF-B8CF-9FB6-976919D08709}"/>
                    </a:ext>
                  </a:extLst>
                </p:cNvPr>
                <p:cNvSpPr/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29" name="Rounded Rectangle 28">
                  <a:extLst>
                    <a:ext uri="{FF2B5EF4-FFF2-40B4-BE49-F238E27FC236}">
                      <a16:creationId xmlns:a16="http://schemas.microsoft.com/office/drawing/2014/main" id="{A7CA9B1C-B0BF-B8CF-9FB6-976919D0870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3" name="Rounded Rectangle 82">
                  <a:extLst>
                    <a:ext uri="{FF2B5EF4-FFF2-40B4-BE49-F238E27FC236}">
                      <a16:creationId xmlns:a16="http://schemas.microsoft.com/office/drawing/2014/main" id="{084651C7-24BB-4425-F8C0-74266CF30705}"/>
                    </a:ext>
                  </a:extLst>
                </p:cNvPr>
                <p:cNvSpPr/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83" name="Rounded Rectangle 82">
                  <a:extLst>
                    <a:ext uri="{FF2B5EF4-FFF2-40B4-BE49-F238E27FC236}">
                      <a16:creationId xmlns:a16="http://schemas.microsoft.com/office/drawing/2014/main" id="{084651C7-24BB-4425-F8C0-74266CF3070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5A2177A-405A-FCB9-790A-E9A0B7CAA5E8}"/>
                </a:ext>
              </a:extLst>
            </p:cNvPr>
            <p:cNvSpPr txBox="1"/>
            <p:nvPr/>
          </p:nvSpPr>
          <p:spPr>
            <a:xfrm>
              <a:off x="5893204" y="4303156"/>
              <a:ext cx="2725105" cy="1209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…………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FB8B7D1-39C7-50DD-F051-C80BD2EC64C3}"/>
              </a:ext>
            </a:extLst>
          </p:cNvPr>
          <p:cNvGrpSpPr/>
          <p:nvPr/>
        </p:nvGrpSpPr>
        <p:grpSpPr>
          <a:xfrm>
            <a:off x="8280018" y="3756171"/>
            <a:ext cx="3149190" cy="581205"/>
            <a:chOff x="2818311" y="3571044"/>
            <a:chExt cx="6555378" cy="1209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Rounded Rectangle 23">
                  <a:extLst>
                    <a:ext uri="{FF2B5EF4-FFF2-40B4-BE49-F238E27FC236}">
                      <a16:creationId xmlns:a16="http://schemas.microsoft.com/office/drawing/2014/main" id="{D7E816BB-0496-9A20-B1EA-24B2B8883714}"/>
                    </a:ext>
                  </a:extLst>
                </p:cNvPr>
                <p:cNvSpPr/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1"/>
                <a:lstStyle/>
                <a:p>
                  <a:pPr algn="ctr"/>
                  <a:r>
                    <a:rPr lang="en-US" sz="200" b="0" i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min</m:t>
                      </m:r>
                    </m:oMath>
                  </a14:m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24" name="Rounded Rectangle 23">
                  <a:extLst>
                    <a:ext uri="{FF2B5EF4-FFF2-40B4-BE49-F238E27FC236}">
                      <a16:creationId xmlns:a16="http://schemas.microsoft.com/office/drawing/2014/main" id="{D7E816BB-0496-9A20-B1EA-24B2B888371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Rounded Rectangle 24">
                  <a:extLst>
                    <a:ext uri="{FF2B5EF4-FFF2-40B4-BE49-F238E27FC236}">
                      <a16:creationId xmlns:a16="http://schemas.microsoft.com/office/drawing/2014/main" id="{8DBB4E8A-7C5E-8534-1232-C696B74AE5FB}"/>
                    </a:ext>
                  </a:extLst>
                </p:cNvPr>
                <p:cNvSpPr/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>
            <p:sp>
              <p:nvSpPr>
                <p:cNvPr id="25" name="Rounded Rectangle 24">
                  <a:extLst>
                    <a:ext uri="{FF2B5EF4-FFF2-40B4-BE49-F238E27FC236}">
                      <a16:creationId xmlns:a16="http://schemas.microsoft.com/office/drawing/2014/main" id="{8DBB4E8A-7C5E-8534-1232-C696B74AE5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Rounded Rectangle 25">
                  <a:extLst>
                    <a:ext uri="{FF2B5EF4-FFF2-40B4-BE49-F238E27FC236}">
                      <a16:creationId xmlns:a16="http://schemas.microsoft.com/office/drawing/2014/main" id="{6BD5432A-39BC-C713-DB50-6584E6696065}"/>
                    </a:ext>
                  </a:extLst>
                </p:cNvPr>
                <p:cNvSpPr/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>
            <p:sp>
              <p:nvSpPr>
                <p:cNvPr id="26" name="Rounded Rectangle 25">
                  <a:extLst>
                    <a:ext uri="{FF2B5EF4-FFF2-40B4-BE49-F238E27FC236}">
                      <a16:creationId xmlns:a16="http://schemas.microsoft.com/office/drawing/2014/main" id="{6BD5432A-39BC-C713-DB50-6584E66960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CB40E18-ADF9-07E6-F134-8517628CF598}"/>
                </a:ext>
              </a:extLst>
            </p:cNvPr>
            <p:cNvSpPr txBox="1"/>
            <p:nvPr/>
          </p:nvSpPr>
          <p:spPr>
            <a:xfrm>
              <a:off x="6291708" y="3571044"/>
              <a:ext cx="1576054" cy="1209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……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76AEE29-3B74-9300-A0F4-939D65770B23}"/>
              </a:ext>
            </a:extLst>
          </p:cNvPr>
          <p:cNvCxnSpPr>
            <a:cxnSpLocks/>
            <a:stCxn id="24" idx="2"/>
            <a:endCxn id="28" idx="0"/>
          </p:cNvCxnSpPr>
          <p:nvPr/>
        </p:nvCxnSpPr>
        <p:spPr>
          <a:xfrm flipH="1">
            <a:off x="8121087" y="4312261"/>
            <a:ext cx="518948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288942F-6D5B-2AE1-77EE-DC7870A4B219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8640036" y="4312261"/>
            <a:ext cx="1539423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27E85B6-23D3-068E-3553-C6679A56A014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8640036" y="4312261"/>
            <a:ext cx="2187882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DC551DA-47B0-8F40-B7D2-5B4F4BD6A089}"/>
              </a:ext>
            </a:extLst>
          </p:cNvPr>
          <p:cNvCxnSpPr>
            <a:cxnSpLocks/>
            <a:stCxn id="25" idx="2"/>
            <a:endCxn id="29" idx="0"/>
          </p:cNvCxnSpPr>
          <p:nvPr/>
        </p:nvCxnSpPr>
        <p:spPr>
          <a:xfrm flipH="1">
            <a:off x="9169751" y="4312260"/>
            <a:ext cx="360017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FFD9495-BEAB-AAFB-E39C-B6C3D7EC6C63}"/>
              </a:ext>
            </a:extLst>
          </p:cNvPr>
          <p:cNvCxnSpPr>
            <a:cxnSpLocks/>
            <a:stCxn id="25" idx="2"/>
            <a:endCxn id="83" idx="0"/>
          </p:cNvCxnSpPr>
          <p:nvPr/>
        </p:nvCxnSpPr>
        <p:spPr>
          <a:xfrm>
            <a:off x="9529768" y="4312260"/>
            <a:ext cx="2058371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80293EA-668C-E9BD-C84F-6595DB872DF3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10349156" y="4312260"/>
            <a:ext cx="720035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DFFB47B-FCD0-02A4-772C-2768E1EF9BB8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10907128" y="4312260"/>
            <a:ext cx="162063" cy="315280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B28A4C-31C7-5722-A27A-34EEDD27B2AD}"/>
              </a:ext>
            </a:extLst>
          </p:cNvPr>
          <p:cNvCxnSpPr>
            <a:cxnSpLocks/>
            <a:stCxn id="26" idx="2"/>
            <a:endCxn id="28" idx="0"/>
          </p:cNvCxnSpPr>
          <p:nvPr/>
        </p:nvCxnSpPr>
        <p:spPr>
          <a:xfrm flipH="1">
            <a:off x="8121087" y="4312260"/>
            <a:ext cx="2948104" cy="294734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025CF30A-E17E-4F65-A95D-8FC1468D8AB7}"/>
                  </a:ext>
                </a:extLst>
              </p:cNvPr>
              <p:cNvSpPr/>
              <p:nvPr/>
            </p:nvSpPr>
            <p:spPr>
              <a:xfrm>
                <a:off x="9494595" y="3433173"/>
                <a:ext cx="720034" cy="322997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2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max</m:t>
                    </m:r>
                  </m:oMath>
                </a14:m>
                <a:endParaRPr lang="en-US" sz="12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025CF30A-E17E-4F65-A95D-8FC1468D8A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4595" y="3433173"/>
                <a:ext cx="720034" cy="32299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35CBEAA0-8194-EDDC-7D75-46BABDBE4EFA}"/>
              </a:ext>
            </a:extLst>
          </p:cNvPr>
          <p:cNvSpPr txBox="1"/>
          <p:nvPr/>
        </p:nvSpPr>
        <p:spPr>
          <a:xfrm>
            <a:off x="9636052" y="3468294"/>
            <a:ext cx="72" cy="1709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endParaRPr lang="en-US" sz="10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EDC8FD5-EF8E-0836-7EC9-3EDDF9F5239F}"/>
              </a:ext>
            </a:extLst>
          </p:cNvPr>
          <p:cNvCxnSpPr>
            <a:stCxn id="17" idx="2"/>
            <a:endCxn id="24" idx="0"/>
          </p:cNvCxnSpPr>
          <p:nvPr/>
        </p:nvCxnSpPr>
        <p:spPr>
          <a:xfrm flipH="1">
            <a:off x="8640036" y="3756170"/>
            <a:ext cx="1214577" cy="233093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4322BAC-7021-D191-FBD0-40F127BC3183}"/>
              </a:ext>
            </a:extLst>
          </p:cNvPr>
          <p:cNvCxnSpPr>
            <a:cxnSpLocks/>
            <a:stCxn id="17" idx="2"/>
            <a:endCxn id="25" idx="0"/>
          </p:cNvCxnSpPr>
          <p:nvPr/>
        </p:nvCxnSpPr>
        <p:spPr>
          <a:xfrm flipH="1">
            <a:off x="9529768" y="3756170"/>
            <a:ext cx="324845" cy="233093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701BDC4-8E6F-F5BA-5B13-154E5D688490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9854613" y="3756170"/>
            <a:ext cx="281210" cy="23309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481C8CE-81B3-3FA1-E8DD-AA0EE943C728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9854613" y="3756170"/>
            <a:ext cx="564886" cy="241439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B050C7F-FB5C-551C-5DF2-78F1E0860CD5}"/>
              </a:ext>
            </a:extLst>
          </p:cNvPr>
          <p:cNvCxnSpPr>
            <a:cxnSpLocks/>
            <a:stCxn id="17" idx="2"/>
            <a:endCxn id="26" idx="0"/>
          </p:cNvCxnSpPr>
          <p:nvPr/>
        </p:nvCxnSpPr>
        <p:spPr>
          <a:xfrm>
            <a:off x="9854613" y="3756170"/>
            <a:ext cx="1214578" cy="23309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BC01987-DF3C-0A34-676D-ACEEDAFE6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STABILITY RESULT – PROOF SKETCH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A69F2A1A-4B76-BEA7-2438-7716A8D177E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39" y="1294411"/>
                <a:ext cx="11704319" cy="1865349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r>
                  <a:rPr lang="en-US" sz="3200" b="1" dirty="0"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Lemma</a:t>
                </a:r>
                <a:r>
                  <a:rPr lang="en-US" sz="3200" dirty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: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For depth-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MLPs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with the same architecture and whose weight matrices are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-close in operator norm,</a:t>
                </a:r>
              </a:p>
              <a:p>
                <a:endParaRPr lang="en-US" sz="50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ℙ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&gt;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and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sup>
                      </m:sSup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en-US" sz="32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A69F2A1A-4B76-BEA7-2438-7716A8D177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1294411"/>
                <a:ext cx="11704319" cy="1865349"/>
              </a:xfrm>
              <a:prstGeom prst="roundRect">
                <a:avLst>
                  <a:gd name="adj" fmla="val 6119"/>
                </a:avLst>
              </a:prstGeom>
              <a:blipFill>
                <a:blip r:embed="rId9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932D5706-B37F-9F95-C553-B3A4B806985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3429000"/>
                <a:ext cx="7794906" cy="3145682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Consider max-min formulas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/>
                  <a:t> 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28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b="0" dirty="0"/>
                  <a:t>MLPS </a:t>
                </a:r>
                <a:r>
                  <a:rPr lang="en-US" sz="2800" dirty="0"/>
                  <a:t>have same architecture </a:t>
                </a:r>
                <a:r>
                  <a:rPr lang="en-US" sz="2800" dirty="0"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/>
                  <a:t> have same clause structure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Consider a sequence of 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“hybrids” b/t </a:t>
                </a:r>
                <a14:m>
                  <m:oMath xmlns:m="http://schemas.openxmlformats.org/officeDocument/2006/math">
                    <m:r>
                      <a:rPr lang="en-US" sz="2800" b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𝚽</m:t>
                    </m:r>
                    <m:r>
                      <a:rPr lang="en-US" sz="2800" b="1" i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𝚽</m:t>
                    </m:r>
                    <m:r>
                      <a:rPr lang="en-US" sz="2800" b="1" i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:endParaRPr lang="en-US" sz="2800" b="1" dirty="0"/>
              </a:p>
              <a:p>
                <a:pPr marL="514350" indent="-514350">
                  <a:buFont typeface="+mj-lt"/>
                  <a:buAutoNum type="arabicPeriod"/>
                </a:pPr>
                <a:endParaRPr lang="en-US" sz="2800" dirty="0"/>
              </a:p>
              <a:p>
                <a:pPr marL="514350" indent="-514350">
                  <a:buFont typeface="+mj-lt"/>
                  <a:buAutoNum type="arabicPeriod"/>
                </a:pPr>
                <a:endParaRPr lang="en-US" sz="2800" dirty="0"/>
              </a:p>
              <a:p>
                <a:pPr marL="514350" indent="-514350">
                  <a:buFont typeface="+mj-lt"/>
                  <a:buAutoNum type="arabicPeriod"/>
                </a:pPr>
                <a:endParaRPr lang="en-US" sz="2800" dirty="0"/>
              </a:p>
            </p:txBody>
          </p:sp>
        </mc:Choice>
        <mc:Fallback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932D5706-B37F-9F95-C553-B3A4B80698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3429000"/>
                <a:ext cx="7794906" cy="3145682"/>
              </a:xfrm>
              <a:blipFill>
                <a:blip r:embed="rId10"/>
                <a:stretch>
                  <a:fillRect l="-1789" t="-4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7224050D-ABCC-B514-AD1C-032AD6916AFF}"/>
              </a:ext>
            </a:extLst>
          </p:cNvPr>
          <p:cNvGrpSpPr/>
          <p:nvPr/>
        </p:nvGrpSpPr>
        <p:grpSpPr>
          <a:xfrm>
            <a:off x="7761071" y="5993475"/>
            <a:ext cx="4187086" cy="581205"/>
            <a:chOff x="1841793" y="4303156"/>
            <a:chExt cx="8715871" cy="1209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9" name="Rounded Rectangle 78">
                  <a:extLst>
                    <a:ext uri="{FF2B5EF4-FFF2-40B4-BE49-F238E27FC236}">
                      <a16:creationId xmlns:a16="http://schemas.microsoft.com/office/drawing/2014/main" id="{6937F2BB-E36B-8D63-9254-28BE441CF6D6}"/>
                    </a:ext>
                  </a:extLst>
                </p:cNvPr>
                <p:cNvSpPr/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79" name="Rounded Rectangle 78">
                  <a:extLst>
                    <a:ext uri="{FF2B5EF4-FFF2-40B4-BE49-F238E27FC236}">
                      <a16:creationId xmlns:a16="http://schemas.microsoft.com/office/drawing/2014/main" id="{6937F2BB-E36B-8D63-9254-28BE441CF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0" name="Rounded Rectangle 79">
                  <a:extLst>
                    <a:ext uri="{FF2B5EF4-FFF2-40B4-BE49-F238E27FC236}">
                      <a16:creationId xmlns:a16="http://schemas.microsoft.com/office/drawing/2014/main" id="{A7DBE69F-3B11-9F72-5751-C8DB768B14C3}"/>
                    </a:ext>
                  </a:extLst>
                </p:cNvPr>
                <p:cNvSpPr/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80" name="Rounded Rectangle 79">
                  <a:extLst>
                    <a:ext uri="{FF2B5EF4-FFF2-40B4-BE49-F238E27FC236}">
                      <a16:creationId xmlns:a16="http://schemas.microsoft.com/office/drawing/2014/main" id="{A7DBE69F-3B11-9F72-5751-C8DB768B14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1" name="Rounded Rectangle 80">
                  <a:extLst>
                    <a:ext uri="{FF2B5EF4-FFF2-40B4-BE49-F238E27FC236}">
                      <a16:creationId xmlns:a16="http://schemas.microsoft.com/office/drawing/2014/main" id="{69621916-4D7A-EC9F-F367-1F946E3D55B5}"/>
                    </a:ext>
                  </a:extLst>
                </p:cNvPr>
                <p:cNvSpPr/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81" name="Rounded Rectangle 80">
                  <a:extLst>
                    <a:ext uri="{FF2B5EF4-FFF2-40B4-BE49-F238E27FC236}">
                      <a16:creationId xmlns:a16="http://schemas.microsoft.com/office/drawing/2014/main" id="{69621916-4D7A-EC9F-F367-1F946E3D55B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C32CEF9F-F535-7FC8-26A0-07218E684FD0}"/>
                </a:ext>
              </a:extLst>
            </p:cNvPr>
            <p:cNvSpPr txBox="1"/>
            <p:nvPr/>
          </p:nvSpPr>
          <p:spPr>
            <a:xfrm>
              <a:off x="5893204" y="4303156"/>
              <a:ext cx="2725105" cy="1209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…………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39EFC9E-E7F5-1C8F-0279-A8B44976A008}"/>
              </a:ext>
            </a:extLst>
          </p:cNvPr>
          <p:cNvGrpSpPr/>
          <p:nvPr/>
        </p:nvGrpSpPr>
        <p:grpSpPr>
          <a:xfrm>
            <a:off x="8280019" y="5396293"/>
            <a:ext cx="3149190" cy="581205"/>
            <a:chOff x="2818311" y="3571044"/>
            <a:chExt cx="6555378" cy="1209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5" name="Rounded Rectangle 74">
                  <a:extLst>
                    <a:ext uri="{FF2B5EF4-FFF2-40B4-BE49-F238E27FC236}">
                      <a16:creationId xmlns:a16="http://schemas.microsoft.com/office/drawing/2014/main" id="{150CA40C-407C-3149-9C0E-93A52A4E4816}"/>
                    </a:ext>
                  </a:extLst>
                </p:cNvPr>
                <p:cNvSpPr/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1"/>
                <a:lstStyle/>
                <a:p>
                  <a:pPr algn="ctr"/>
                  <a:r>
                    <a:rPr lang="en-US" sz="200" b="0" i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min</m:t>
                      </m:r>
                    </m:oMath>
                  </a14:m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75" name="Rounded Rectangle 74">
                  <a:extLst>
                    <a:ext uri="{FF2B5EF4-FFF2-40B4-BE49-F238E27FC236}">
                      <a16:creationId xmlns:a16="http://schemas.microsoft.com/office/drawing/2014/main" id="{150CA40C-407C-3149-9C0E-93A52A4E48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6" name="Rounded Rectangle 75">
                  <a:extLst>
                    <a:ext uri="{FF2B5EF4-FFF2-40B4-BE49-F238E27FC236}">
                      <a16:creationId xmlns:a16="http://schemas.microsoft.com/office/drawing/2014/main" id="{E952B0B9-2C24-0F9C-32F3-4C57F45110A3}"/>
                    </a:ext>
                  </a:extLst>
                </p:cNvPr>
                <p:cNvSpPr/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>
            <p:sp>
              <p:nvSpPr>
                <p:cNvPr id="76" name="Rounded Rectangle 75">
                  <a:extLst>
                    <a:ext uri="{FF2B5EF4-FFF2-40B4-BE49-F238E27FC236}">
                      <a16:creationId xmlns:a16="http://schemas.microsoft.com/office/drawing/2014/main" id="{E952B0B9-2C24-0F9C-32F3-4C57F45110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7" name="Rounded Rectangle 76">
                  <a:extLst>
                    <a:ext uri="{FF2B5EF4-FFF2-40B4-BE49-F238E27FC236}">
                      <a16:creationId xmlns:a16="http://schemas.microsoft.com/office/drawing/2014/main" id="{500E69E8-FF36-405E-8CFB-B7D1F6970992}"/>
                    </a:ext>
                  </a:extLst>
                </p:cNvPr>
                <p:cNvSpPr/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>
            <p:sp>
              <p:nvSpPr>
                <p:cNvPr id="77" name="Rounded Rectangle 76">
                  <a:extLst>
                    <a:ext uri="{FF2B5EF4-FFF2-40B4-BE49-F238E27FC236}">
                      <a16:creationId xmlns:a16="http://schemas.microsoft.com/office/drawing/2014/main" id="{500E69E8-FF36-405E-8CFB-B7D1F69709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4C9FD56-7F7D-AAF4-B28A-E7385D2AFAE3}"/>
                </a:ext>
              </a:extLst>
            </p:cNvPr>
            <p:cNvSpPr txBox="1"/>
            <p:nvPr/>
          </p:nvSpPr>
          <p:spPr>
            <a:xfrm>
              <a:off x="6291708" y="3571044"/>
              <a:ext cx="1576054" cy="1209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……</a:t>
              </a:r>
            </a:p>
          </p:txBody>
        </p: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D8E4391-A634-FDC5-9D7B-817B593F2A78}"/>
              </a:ext>
            </a:extLst>
          </p:cNvPr>
          <p:cNvCxnSpPr>
            <a:cxnSpLocks/>
            <a:stCxn id="75" idx="2"/>
            <a:endCxn id="79" idx="0"/>
          </p:cNvCxnSpPr>
          <p:nvPr/>
        </p:nvCxnSpPr>
        <p:spPr>
          <a:xfrm flipH="1">
            <a:off x="8121088" y="5952383"/>
            <a:ext cx="518948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57772D0-6C7B-81A5-981C-220FDC9154B3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8640037" y="5952383"/>
            <a:ext cx="1539423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607D732-60C0-BE51-A153-60390A85380A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8640037" y="5952383"/>
            <a:ext cx="2187882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F7A118E-CDD9-422E-23A0-23F0E9F70DBC}"/>
              </a:ext>
            </a:extLst>
          </p:cNvPr>
          <p:cNvCxnSpPr>
            <a:cxnSpLocks/>
            <a:stCxn id="76" idx="2"/>
            <a:endCxn id="80" idx="0"/>
          </p:cNvCxnSpPr>
          <p:nvPr/>
        </p:nvCxnSpPr>
        <p:spPr>
          <a:xfrm flipH="1">
            <a:off x="9169752" y="5952382"/>
            <a:ext cx="360017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E5C4B67-AECD-BBC1-4CAB-80C0367F1D04}"/>
              </a:ext>
            </a:extLst>
          </p:cNvPr>
          <p:cNvCxnSpPr>
            <a:cxnSpLocks/>
            <a:stCxn id="76" idx="2"/>
            <a:endCxn id="81" idx="0"/>
          </p:cNvCxnSpPr>
          <p:nvPr/>
        </p:nvCxnSpPr>
        <p:spPr>
          <a:xfrm>
            <a:off x="9529769" y="5952382"/>
            <a:ext cx="2058371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216F8E2-B6C5-F854-85D9-BA1EE42AAB8F}"/>
              </a:ext>
            </a:extLst>
          </p:cNvPr>
          <p:cNvCxnSpPr>
            <a:cxnSpLocks/>
            <a:stCxn id="77" idx="2"/>
          </p:cNvCxnSpPr>
          <p:nvPr/>
        </p:nvCxnSpPr>
        <p:spPr>
          <a:xfrm flipH="1">
            <a:off x="10349157" y="5952382"/>
            <a:ext cx="720035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1DF878E-36C5-B652-0621-00A7D1A2F459}"/>
              </a:ext>
            </a:extLst>
          </p:cNvPr>
          <p:cNvCxnSpPr>
            <a:cxnSpLocks/>
            <a:stCxn id="77" idx="2"/>
          </p:cNvCxnSpPr>
          <p:nvPr/>
        </p:nvCxnSpPr>
        <p:spPr>
          <a:xfrm flipH="1">
            <a:off x="10907129" y="5952382"/>
            <a:ext cx="162063" cy="315280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0F59028D-91A7-0DAC-1A5B-8FEFAC9A0E00}"/>
              </a:ext>
            </a:extLst>
          </p:cNvPr>
          <p:cNvCxnSpPr>
            <a:cxnSpLocks/>
            <a:stCxn id="77" idx="2"/>
            <a:endCxn id="79" idx="0"/>
          </p:cNvCxnSpPr>
          <p:nvPr/>
        </p:nvCxnSpPr>
        <p:spPr>
          <a:xfrm flipH="1">
            <a:off x="8121088" y="5952382"/>
            <a:ext cx="2948104" cy="294734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14083255-93C4-2F61-17F4-6585FEDC7FFE}"/>
                  </a:ext>
                </a:extLst>
              </p:cNvPr>
              <p:cNvSpPr/>
              <p:nvPr/>
            </p:nvSpPr>
            <p:spPr>
              <a:xfrm>
                <a:off x="9494596" y="5073295"/>
                <a:ext cx="720034" cy="322997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2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max</m:t>
                    </m:r>
                  </m:oMath>
                </a14:m>
                <a:endParaRPr lang="en-US" sz="12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14083255-93C4-2F61-17F4-6585FEDC7F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4596" y="5073295"/>
                <a:ext cx="720034" cy="322997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extBox 68">
            <a:extLst>
              <a:ext uri="{FF2B5EF4-FFF2-40B4-BE49-F238E27FC236}">
                <a16:creationId xmlns:a16="http://schemas.microsoft.com/office/drawing/2014/main" id="{548C62D7-8DDD-D8FC-6CE9-B36422E7C319}"/>
              </a:ext>
            </a:extLst>
          </p:cNvPr>
          <p:cNvSpPr txBox="1"/>
          <p:nvPr/>
        </p:nvSpPr>
        <p:spPr>
          <a:xfrm>
            <a:off x="9636053" y="5108416"/>
            <a:ext cx="72" cy="1709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endParaRPr lang="en-US" sz="1000" dirty="0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AE809C2E-5D72-DA9A-5260-9CEE4F5C040E}"/>
              </a:ext>
            </a:extLst>
          </p:cNvPr>
          <p:cNvCxnSpPr>
            <a:stCxn id="68" idx="2"/>
            <a:endCxn id="75" idx="0"/>
          </p:cNvCxnSpPr>
          <p:nvPr/>
        </p:nvCxnSpPr>
        <p:spPr>
          <a:xfrm flipH="1">
            <a:off x="8640037" y="5396292"/>
            <a:ext cx="1214577" cy="233093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6608BA0-681B-6113-4462-984DB8A4E5F0}"/>
              </a:ext>
            </a:extLst>
          </p:cNvPr>
          <p:cNvCxnSpPr>
            <a:cxnSpLocks/>
            <a:stCxn id="68" idx="2"/>
            <a:endCxn id="76" idx="0"/>
          </p:cNvCxnSpPr>
          <p:nvPr/>
        </p:nvCxnSpPr>
        <p:spPr>
          <a:xfrm flipH="1">
            <a:off x="9529769" y="5396292"/>
            <a:ext cx="324845" cy="233093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2943A94-1D35-918F-44A3-BA5F031AF026}"/>
              </a:ext>
            </a:extLst>
          </p:cNvPr>
          <p:cNvCxnSpPr>
            <a:cxnSpLocks/>
            <a:stCxn id="68" idx="2"/>
          </p:cNvCxnSpPr>
          <p:nvPr/>
        </p:nvCxnSpPr>
        <p:spPr>
          <a:xfrm>
            <a:off x="9854614" y="5396292"/>
            <a:ext cx="281210" cy="23309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F5161E18-1C5B-5A23-768B-7E0E324C524F}"/>
              </a:ext>
            </a:extLst>
          </p:cNvPr>
          <p:cNvCxnSpPr>
            <a:cxnSpLocks/>
            <a:stCxn id="68" idx="2"/>
          </p:cNvCxnSpPr>
          <p:nvPr/>
        </p:nvCxnSpPr>
        <p:spPr>
          <a:xfrm>
            <a:off x="9854614" y="5396292"/>
            <a:ext cx="564886" cy="241439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BFED493-F7CD-4BEE-6D38-CA640AA08F68}"/>
              </a:ext>
            </a:extLst>
          </p:cNvPr>
          <p:cNvCxnSpPr>
            <a:cxnSpLocks/>
            <a:stCxn id="68" idx="2"/>
            <a:endCxn id="77" idx="0"/>
          </p:cNvCxnSpPr>
          <p:nvPr/>
        </p:nvCxnSpPr>
        <p:spPr>
          <a:xfrm>
            <a:off x="9854614" y="5396292"/>
            <a:ext cx="1214578" cy="23309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CD431D2-892B-0F53-570D-F96430BDA3C6}"/>
                  </a:ext>
                </a:extLst>
              </p:cNvPr>
              <p:cNvSpPr txBox="1"/>
              <p:nvPr/>
            </p:nvSpPr>
            <p:spPr>
              <a:xfrm>
                <a:off x="11365163" y="3450397"/>
                <a:ext cx="858504" cy="4866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0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𝚽</m:t>
                          </m:r>
                        </m:e>
                        <m:sup>
                          <m:d>
                            <m:dPr>
                              <m:ctrlPr>
                                <a:rPr lang="en-US" sz="24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2400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CD431D2-892B-0F53-570D-F96430BDA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65163" y="3450397"/>
                <a:ext cx="858504" cy="486672"/>
              </a:xfrm>
              <a:prstGeom prst="rect">
                <a:avLst/>
              </a:prstGeom>
              <a:blipFill>
                <a:blip r:embed="rId18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53E4CE-351B-2667-4553-77BC867ABDEC}"/>
                  </a:ext>
                </a:extLst>
              </p:cNvPr>
              <p:cNvSpPr txBox="1"/>
              <p:nvPr/>
            </p:nvSpPr>
            <p:spPr>
              <a:xfrm>
                <a:off x="11481038" y="5098386"/>
                <a:ext cx="5757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en-US" sz="2400" b="0" i="0" smtClean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8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53E4CE-351B-2667-4553-77BC867AB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1038" y="5098386"/>
                <a:ext cx="575799" cy="461665"/>
              </a:xfrm>
              <a:prstGeom prst="rect">
                <a:avLst/>
              </a:prstGeom>
              <a:blipFill>
                <a:blip r:embed="rId19"/>
                <a:stretch>
                  <a:fillRect r="-4255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0614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5024635-048A-4706-BED5-BCADC93F29BC}"/>
              </a:ext>
            </a:extLst>
          </p:cNvPr>
          <p:cNvGrpSpPr/>
          <p:nvPr/>
        </p:nvGrpSpPr>
        <p:grpSpPr>
          <a:xfrm>
            <a:off x="7761070" y="4353353"/>
            <a:ext cx="4187086" cy="581205"/>
            <a:chOff x="1841793" y="4303156"/>
            <a:chExt cx="8715871" cy="1209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Rounded Rectangle 27">
                  <a:extLst>
                    <a:ext uri="{FF2B5EF4-FFF2-40B4-BE49-F238E27FC236}">
                      <a16:creationId xmlns:a16="http://schemas.microsoft.com/office/drawing/2014/main" id="{470E20E6-3C3E-124C-578D-7C2F4601352C}"/>
                    </a:ext>
                  </a:extLst>
                </p:cNvPr>
                <p:cNvSpPr/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28" name="Rounded Rectangle 27">
                  <a:extLst>
                    <a:ext uri="{FF2B5EF4-FFF2-40B4-BE49-F238E27FC236}">
                      <a16:creationId xmlns:a16="http://schemas.microsoft.com/office/drawing/2014/main" id="{470E20E6-3C3E-124C-578D-7C2F460135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Rounded Rectangle 28">
                  <a:extLst>
                    <a:ext uri="{FF2B5EF4-FFF2-40B4-BE49-F238E27FC236}">
                      <a16:creationId xmlns:a16="http://schemas.microsoft.com/office/drawing/2014/main" id="{A7CA9B1C-B0BF-B8CF-9FB6-976919D08709}"/>
                    </a:ext>
                  </a:extLst>
                </p:cNvPr>
                <p:cNvSpPr/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29" name="Rounded Rectangle 28">
                  <a:extLst>
                    <a:ext uri="{FF2B5EF4-FFF2-40B4-BE49-F238E27FC236}">
                      <a16:creationId xmlns:a16="http://schemas.microsoft.com/office/drawing/2014/main" id="{A7CA9B1C-B0BF-B8CF-9FB6-976919D0870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3" name="Rounded Rectangle 82">
                  <a:extLst>
                    <a:ext uri="{FF2B5EF4-FFF2-40B4-BE49-F238E27FC236}">
                      <a16:creationId xmlns:a16="http://schemas.microsoft.com/office/drawing/2014/main" id="{084651C7-24BB-4425-F8C0-74266CF30705}"/>
                    </a:ext>
                  </a:extLst>
                </p:cNvPr>
                <p:cNvSpPr/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83" name="Rounded Rectangle 82">
                  <a:extLst>
                    <a:ext uri="{FF2B5EF4-FFF2-40B4-BE49-F238E27FC236}">
                      <a16:creationId xmlns:a16="http://schemas.microsoft.com/office/drawing/2014/main" id="{084651C7-24BB-4425-F8C0-74266CF3070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5A2177A-405A-FCB9-790A-E9A0B7CAA5E8}"/>
                </a:ext>
              </a:extLst>
            </p:cNvPr>
            <p:cNvSpPr txBox="1"/>
            <p:nvPr/>
          </p:nvSpPr>
          <p:spPr>
            <a:xfrm>
              <a:off x="5893204" y="4303156"/>
              <a:ext cx="2725105" cy="1209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…………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FB8B7D1-39C7-50DD-F051-C80BD2EC64C3}"/>
              </a:ext>
            </a:extLst>
          </p:cNvPr>
          <p:cNvGrpSpPr/>
          <p:nvPr/>
        </p:nvGrpSpPr>
        <p:grpSpPr>
          <a:xfrm>
            <a:off x="8280018" y="3756171"/>
            <a:ext cx="3149190" cy="581205"/>
            <a:chOff x="2818311" y="3571044"/>
            <a:chExt cx="6555378" cy="1209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Rounded Rectangle 23">
                  <a:extLst>
                    <a:ext uri="{FF2B5EF4-FFF2-40B4-BE49-F238E27FC236}">
                      <a16:creationId xmlns:a16="http://schemas.microsoft.com/office/drawing/2014/main" id="{D7E816BB-0496-9A20-B1EA-24B2B8883714}"/>
                    </a:ext>
                  </a:extLst>
                </p:cNvPr>
                <p:cNvSpPr/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1"/>
                <a:lstStyle/>
                <a:p>
                  <a:pPr algn="ctr"/>
                  <a:r>
                    <a:rPr lang="en-US" sz="200" b="0" i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min</m:t>
                      </m:r>
                    </m:oMath>
                  </a14:m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24" name="Rounded Rectangle 23">
                  <a:extLst>
                    <a:ext uri="{FF2B5EF4-FFF2-40B4-BE49-F238E27FC236}">
                      <a16:creationId xmlns:a16="http://schemas.microsoft.com/office/drawing/2014/main" id="{D7E816BB-0496-9A20-B1EA-24B2B888371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Rounded Rectangle 24">
                  <a:extLst>
                    <a:ext uri="{FF2B5EF4-FFF2-40B4-BE49-F238E27FC236}">
                      <a16:creationId xmlns:a16="http://schemas.microsoft.com/office/drawing/2014/main" id="{8DBB4E8A-7C5E-8534-1232-C696B74AE5FB}"/>
                    </a:ext>
                  </a:extLst>
                </p:cNvPr>
                <p:cNvSpPr/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>
            <p:sp>
              <p:nvSpPr>
                <p:cNvPr id="25" name="Rounded Rectangle 24">
                  <a:extLst>
                    <a:ext uri="{FF2B5EF4-FFF2-40B4-BE49-F238E27FC236}">
                      <a16:creationId xmlns:a16="http://schemas.microsoft.com/office/drawing/2014/main" id="{8DBB4E8A-7C5E-8534-1232-C696B74AE5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Rounded Rectangle 25">
                  <a:extLst>
                    <a:ext uri="{FF2B5EF4-FFF2-40B4-BE49-F238E27FC236}">
                      <a16:creationId xmlns:a16="http://schemas.microsoft.com/office/drawing/2014/main" id="{6BD5432A-39BC-C713-DB50-6584E6696065}"/>
                    </a:ext>
                  </a:extLst>
                </p:cNvPr>
                <p:cNvSpPr/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>
            <p:sp>
              <p:nvSpPr>
                <p:cNvPr id="26" name="Rounded Rectangle 25">
                  <a:extLst>
                    <a:ext uri="{FF2B5EF4-FFF2-40B4-BE49-F238E27FC236}">
                      <a16:creationId xmlns:a16="http://schemas.microsoft.com/office/drawing/2014/main" id="{6BD5432A-39BC-C713-DB50-6584E66960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CB40E18-ADF9-07E6-F134-8517628CF598}"/>
                </a:ext>
              </a:extLst>
            </p:cNvPr>
            <p:cNvSpPr txBox="1"/>
            <p:nvPr/>
          </p:nvSpPr>
          <p:spPr>
            <a:xfrm>
              <a:off x="6291708" y="3571044"/>
              <a:ext cx="1576054" cy="1209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……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76AEE29-3B74-9300-A0F4-939D65770B23}"/>
              </a:ext>
            </a:extLst>
          </p:cNvPr>
          <p:cNvCxnSpPr>
            <a:cxnSpLocks/>
            <a:stCxn id="24" idx="2"/>
            <a:endCxn id="28" idx="0"/>
          </p:cNvCxnSpPr>
          <p:nvPr/>
        </p:nvCxnSpPr>
        <p:spPr>
          <a:xfrm flipH="1">
            <a:off x="8121087" y="4312261"/>
            <a:ext cx="518948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288942F-6D5B-2AE1-77EE-DC7870A4B219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8640036" y="4312261"/>
            <a:ext cx="1539423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27E85B6-23D3-068E-3553-C6679A56A014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8640036" y="4312261"/>
            <a:ext cx="2187882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DC551DA-47B0-8F40-B7D2-5B4F4BD6A089}"/>
              </a:ext>
            </a:extLst>
          </p:cNvPr>
          <p:cNvCxnSpPr>
            <a:cxnSpLocks/>
            <a:stCxn id="25" idx="2"/>
            <a:endCxn id="29" idx="0"/>
          </p:cNvCxnSpPr>
          <p:nvPr/>
        </p:nvCxnSpPr>
        <p:spPr>
          <a:xfrm flipH="1">
            <a:off x="9169751" y="4312260"/>
            <a:ext cx="360017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FFD9495-BEAB-AAFB-E39C-B6C3D7EC6C63}"/>
              </a:ext>
            </a:extLst>
          </p:cNvPr>
          <p:cNvCxnSpPr>
            <a:cxnSpLocks/>
            <a:stCxn id="25" idx="2"/>
            <a:endCxn id="83" idx="0"/>
          </p:cNvCxnSpPr>
          <p:nvPr/>
        </p:nvCxnSpPr>
        <p:spPr>
          <a:xfrm>
            <a:off x="9529768" y="4312260"/>
            <a:ext cx="2058371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80293EA-668C-E9BD-C84F-6595DB872DF3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10349156" y="4312260"/>
            <a:ext cx="720035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DFFB47B-FCD0-02A4-772C-2768E1EF9BB8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10907128" y="4312260"/>
            <a:ext cx="162063" cy="315280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B28A4C-31C7-5722-A27A-34EEDD27B2AD}"/>
              </a:ext>
            </a:extLst>
          </p:cNvPr>
          <p:cNvCxnSpPr>
            <a:cxnSpLocks/>
            <a:stCxn id="26" idx="2"/>
            <a:endCxn id="28" idx="0"/>
          </p:cNvCxnSpPr>
          <p:nvPr/>
        </p:nvCxnSpPr>
        <p:spPr>
          <a:xfrm flipH="1">
            <a:off x="8121087" y="4312260"/>
            <a:ext cx="2948104" cy="294734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025CF30A-E17E-4F65-A95D-8FC1468D8AB7}"/>
                  </a:ext>
                </a:extLst>
              </p:cNvPr>
              <p:cNvSpPr/>
              <p:nvPr/>
            </p:nvSpPr>
            <p:spPr>
              <a:xfrm>
                <a:off x="9494595" y="3433173"/>
                <a:ext cx="720034" cy="322997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2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max</m:t>
                    </m:r>
                  </m:oMath>
                </a14:m>
                <a:endParaRPr lang="en-US" sz="12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025CF30A-E17E-4F65-A95D-8FC1468D8A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4595" y="3433173"/>
                <a:ext cx="720034" cy="32299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35CBEAA0-8194-EDDC-7D75-46BABDBE4EFA}"/>
              </a:ext>
            </a:extLst>
          </p:cNvPr>
          <p:cNvSpPr txBox="1"/>
          <p:nvPr/>
        </p:nvSpPr>
        <p:spPr>
          <a:xfrm>
            <a:off x="9636052" y="3468294"/>
            <a:ext cx="72" cy="1709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endParaRPr lang="en-US" sz="10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EDC8FD5-EF8E-0836-7EC9-3EDDF9F5239F}"/>
              </a:ext>
            </a:extLst>
          </p:cNvPr>
          <p:cNvCxnSpPr>
            <a:stCxn id="17" idx="2"/>
            <a:endCxn id="24" idx="0"/>
          </p:cNvCxnSpPr>
          <p:nvPr/>
        </p:nvCxnSpPr>
        <p:spPr>
          <a:xfrm flipH="1">
            <a:off x="8640036" y="3756170"/>
            <a:ext cx="1214577" cy="233093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4322BAC-7021-D191-FBD0-40F127BC3183}"/>
              </a:ext>
            </a:extLst>
          </p:cNvPr>
          <p:cNvCxnSpPr>
            <a:cxnSpLocks/>
            <a:stCxn id="17" idx="2"/>
            <a:endCxn id="25" idx="0"/>
          </p:cNvCxnSpPr>
          <p:nvPr/>
        </p:nvCxnSpPr>
        <p:spPr>
          <a:xfrm flipH="1">
            <a:off x="9529768" y="3756170"/>
            <a:ext cx="324845" cy="233093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701BDC4-8E6F-F5BA-5B13-154E5D688490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9854613" y="3756170"/>
            <a:ext cx="281210" cy="23309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481C8CE-81B3-3FA1-E8DD-AA0EE943C728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9854613" y="3756170"/>
            <a:ext cx="564886" cy="241439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B050C7F-FB5C-551C-5DF2-78F1E0860CD5}"/>
              </a:ext>
            </a:extLst>
          </p:cNvPr>
          <p:cNvCxnSpPr>
            <a:cxnSpLocks/>
            <a:stCxn id="17" idx="2"/>
            <a:endCxn id="26" idx="0"/>
          </p:cNvCxnSpPr>
          <p:nvPr/>
        </p:nvCxnSpPr>
        <p:spPr>
          <a:xfrm>
            <a:off x="9854613" y="3756170"/>
            <a:ext cx="1214578" cy="23309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BC01987-DF3C-0A34-676D-ACEEDAFE6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STABILITY RESULT – PROOF SKETCH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A69F2A1A-4B76-BEA7-2438-7716A8D177E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39" y="1294411"/>
                <a:ext cx="11704319" cy="1865349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r>
                  <a:rPr lang="en-US" sz="3200" b="1" dirty="0"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Lemma</a:t>
                </a:r>
                <a:r>
                  <a:rPr lang="en-US" sz="3200" dirty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: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For depth-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MLPs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with the same architecture and whose weight matrices are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-close in operator norm,</a:t>
                </a:r>
              </a:p>
              <a:p>
                <a:endParaRPr lang="en-US" sz="50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ℙ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&gt;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and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sup>
                      </m:sSup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en-US" sz="32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A69F2A1A-4B76-BEA7-2438-7716A8D177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1294411"/>
                <a:ext cx="11704319" cy="1865349"/>
              </a:xfrm>
              <a:prstGeom prst="roundRect">
                <a:avLst>
                  <a:gd name="adj" fmla="val 6119"/>
                </a:avLst>
              </a:prstGeom>
              <a:blipFill>
                <a:blip r:embed="rId9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932D5706-B37F-9F95-C553-B3A4B806985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3429000"/>
                <a:ext cx="7794906" cy="3145682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Consider max-min formulas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/>
                  <a:t> 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28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b="0" dirty="0"/>
                  <a:t>MLPS </a:t>
                </a:r>
                <a:r>
                  <a:rPr lang="en-US" sz="2800" dirty="0"/>
                  <a:t>have same architecture </a:t>
                </a:r>
                <a:r>
                  <a:rPr lang="en-US" sz="2800" dirty="0"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/>
                  <a:t> have same clause structure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Consider a sequence of 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“hybrids” b/t </a:t>
                </a:r>
                <a14:m>
                  <m:oMath xmlns:m="http://schemas.openxmlformats.org/officeDocument/2006/math">
                    <m:r>
                      <a:rPr lang="en-US" sz="2800" b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𝚽</m:t>
                    </m:r>
                    <m:r>
                      <a:rPr lang="en-US" sz="2800" b="1" i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𝚽</m:t>
                    </m:r>
                    <m:r>
                      <a:rPr lang="en-US" sz="2800" b="1" i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:endParaRPr lang="en-US" sz="2800" b="1" dirty="0"/>
              </a:p>
              <a:p>
                <a:pPr marL="514350" indent="-514350">
                  <a:buFont typeface="+mj-lt"/>
                  <a:buAutoNum type="arabicPeriod"/>
                </a:pPr>
                <a:endParaRPr lang="en-US" sz="2800" dirty="0"/>
              </a:p>
              <a:p>
                <a:pPr marL="514350" indent="-514350">
                  <a:buFont typeface="+mj-lt"/>
                  <a:buAutoNum type="arabicPeriod"/>
                </a:pPr>
                <a:endParaRPr lang="en-US" sz="2800" dirty="0"/>
              </a:p>
              <a:p>
                <a:pPr marL="514350" indent="-514350">
                  <a:buFont typeface="+mj-lt"/>
                  <a:buAutoNum type="arabicPeriod"/>
                </a:pPr>
                <a:endParaRPr lang="en-US" sz="2800" dirty="0"/>
              </a:p>
            </p:txBody>
          </p:sp>
        </mc:Choice>
        <mc:Fallback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932D5706-B37F-9F95-C553-B3A4B80698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3429000"/>
                <a:ext cx="7794906" cy="3145682"/>
              </a:xfrm>
              <a:blipFill>
                <a:blip r:embed="rId10"/>
                <a:stretch>
                  <a:fillRect l="-1789" t="-4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7224050D-ABCC-B514-AD1C-032AD6916AFF}"/>
              </a:ext>
            </a:extLst>
          </p:cNvPr>
          <p:cNvGrpSpPr/>
          <p:nvPr/>
        </p:nvGrpSpPr>
        <p:grpSpPr>
          <a:xfrm>
            <a:off x="7761071" y="5993475"/>
            <a:ext cx="4187086" cy="581205"/>
            <a:chOff x="1841793" y="4303156"/>
            <a:chExt cx="8715871" cy="1209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9" name="Rounded Rectangle 78">
                  <a:extLst>
                    <a:ext uri="{FF2B5EF4-FFF2-40B4-BE49-F238E27FC236}">
                      <a16:creationId xmlns:a16="http://schemas.microsoft.com/office/drawing/2014/main" id="{6937F2BB-E36B-8D63-9254-28BE441CF6D6}"/>
                    </a:ext>
                  </a:extLst>
                </p:cNvPr>
                <p:cNvSpPr/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79" name="Rounded Rectangle 78">
                  <a:extLst>
                    <a:ext uri="{FF2B5EF4-FFF2-40B4-BE49-F238E27FC236}">
                      <a16:creationId xmlns:a16="http://schemas.microsoft.com/office/drawing/2014/main" id="{6937F2BB-E36B-8D63-9254-28BE441CF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0" name="Rounded Rectangle 79">
                  <a:extLst>
                    <a:ext uri="{FF2B5EF4-FFF2-40B4-BE49-F238E27FC236}">
                      <a16:creationId xmlns:a16="http://schemas.microsoft.com/office/drawing/2014/main" id="{A7DBE69F-3B11-9F72-5751-C8DB768B14C3}"/>
                    </a:ext>
                  </a:extLst>
                </p:cNvPr>
                <p:cNvSpPr/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80" name="Rounded Rectangle 79">
                  <a:extLst>
                    <a:ext uri="{FF2B5EF4-FFF2-40B4-BE49-F238E27FC236}">
                      <a16:creationId xmlns:a16="http://schemas.microsoft.com/office/drawing/2014/main" id="{A7DBE69F-3B11-9F72-5751-C8DB768B14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1" name="Rounded Rectangle 80">
                  <a:extLst>
                    <a:ext uri="{FF2B5EF4-FFF2-40B4-BE49-F238E27FC236}">
                      <a16:creationId xmlns:a16="http://schemas.microsoft.com/office/drawing/2014/main" id="{69621916-4D7A-EC9F-F367-1F946E3D55B5}"/>
                    </a:ext>
                  </a:extLst>
                </p:cNvPr>
                <p:cNvSpPr/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81" name="Rounded Rectangle 80">
                  <a:extLst>
                    <a:ext uri="{FF2B5EF4-FFF2-40B4-BE49-F238E27FC236}">
                      <a16:creationId xmlns:a16="http://schemas.microsoft.com/office/drawing/2014/main" id="{69621916-4D7A-EC9F-F367-1F946E3D55B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C32CEF9F-F535-7FC8-26A0-07218E684FD0}"/>
                </a:ext>
              </a:extLst>
            </p:cNvPr>
            <p:cNvSpPr txBox="1"/>
            <p:nvPr/>
          </p:nvSpPr>
          <p:spPr>
            <a:xfrm>
              <a:off x="5893204" y="4303156"/>
              <a:ext cx="2725105" cy="1209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…………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39EFC9E-E7F5-1C8F-0279-A8B44976A008}"/>
              </a:ext>
            </a:extLst>
          </p:cNvPr>
          <p:cNvGrpSpPr/>
          <p:nvPr/>
        </p:nvGrpSpPr>
        <p:grpSpPr>
          <a:xfrm>
            <a:off x="8280019" y="5396293"/>
            <a:ext cx="3149190" cy="581205"/>
            <a:chOff x="2818311" y="3571044"/>
            <a:chExt cx="6555378" cy="1209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5" name="Rounded Rectangle 74">
                  <a:extLst>
                    <a:ext uri="{FF2B5EF4-FFF2-40B4-BE49-F238E27FC236}">
                      <a16:creationId xmlns:a16="http://schemas.microsoft.com/office/drawing/2014/main" id="{150CA40C-407C-3149-9C0E-93A52A4E4816}"/>
                    </a:ext>
                  </a:extLst>
                </p:cNvPr>
                <p:cNvSpPr/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1"/>
                <a:lstStyle/>
                <a:p>
                  <a:pPr algn="ctr"/>
                  <a:r>
                    <a:rPr lang="en-US" sz="200" b="0" i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min</m:t>
                      </m:r>
                    </m:oMath>
                  </a14:m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75" name="Rounded Rectangle 74">
                  <a:extLst>
                    <a:ext uri="{FF2B5EF4-FFF2-40B4-BE49-F238E27FC236}">
                      <a16:creationId xmlns:a16="http://schemas.microsoft.com/office/drawing/2014/main" id="{150CA40C-407C-3149-9C0E-93A52A4E48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6" name="Rounded Rectangle 75">
                  <a:extLst>
                    <a:ext uri="{FF2B5EF4-FFF2-40B4-BE49-F238E27FC236}">
                      <a16:creationId xmlns:a16="http://schemas.microsoft.com/office/drawing/2014/main" id="{E952B0B9-2C24-0F9C-32F3-4C57F45110A3}"/>
                    </a:ext>
                  </a:extLst>
                </p:cNvPr>
                <p:cNvSpPr/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>
            <p:sp>
              <p:nvSpPr>
                <p:cNvPr id="76" name="Rounded Rectangle 75">
                  <a:extLst>
                    <a:ext uri="{FF2B5EF4-FFF2-40B4-BE49-F238E27FC236}">
                      <a16:creationId xmlns:a16="http://schemas.microsoft.com/office/drawing/2014/main" id="{E952B0B9-2C24-0F9C-32F3-4C57F45110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7" name="Rounded Rectangle 76">
                  <a:extLst>
                    <a:ext uri="{FF2B5EF4-FFF2-40B4-BE49-F238E27FC236}">
                      <a16:creationId xmlns:a16="http://schemas.microsoft.com/office/drawing/2014/main" id="{500E69E8-FF36-405E-8CFB-B7D1F6970992}"/>
                    </a:ext>
                  </a:extLst>
                </p:cNvPr>
                <p:cNvSpPr/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>
            <p:sp>
              <p:nvSpPr>
                <p:cNvPr id="77" name="Rounded Rectangle 76">
                  <a:extLst>
                    <a:ext uri="{FF2B5EF4-FFF2-40B4-BE49-F238E27FC236}">
                      <a16:creationId xmlns:a16="http://schemas.microsoft.com/office/drawing/2014/main" id="{500E69E8-FF36-405E-8CFB-B7D1F69709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4C9FD56-7F7D-AAF4-B28A-E7385D2AFAE3}"/>
                </a:ext>
              </a:extLst>
            </p:cNvPr>
            <p:cNvSpPr txBox="1"/>
            <p:nvPr/>
          </p:nvSpPr>
          <p:spPr>
            <a:xfrm>
              <a:off x="6291708" y="3571044"/>
              <a:ext cx="1576054" cy="1209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……</a:t>
              </a:r>
            </a:p>
          </p:txBody>
        </p: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D8E4391-A634-FDC5-9D7B-817B593F2A78}"/>
              </a:ext>
            </a:extLst>
          </p:cNvPr>
          <p:cNvCxnSpPr>
            <a:cxnSpLocks/>
            <a:stCxn id="75" idx="2"/>
            <a:endCxn id="79" idx="0"/>
          </p:cNvCxnSpPr>
          <p:nvPr/>
        </p:nvCxnSpPr>
        <p:spPr>
          <a:xfrm flipH="1">
            <a:off x="8121088" y="5952383"/>
            <a:ext cx="518948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57772D0-6C7B-81A5-981C-220FDC9154B3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8640037" y="5952383"/>
            <a:ext cx="1539423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607D732-60C0-BE51-A153-60390A85380A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8640037" y="5952383"/>
            <a:ext cx="2187882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F7A118E-CDD9-422E-23A0-23F0E9F70DBC}"/>
              </a:ext>
            </a:extLst>
          </p:cNvPr>
          <p:cNvCxnSpPr>
            <a:cxnSpLocks/>
            <a:stCxn id="76" idx="2"/>
            <a:endCxn id="80" idx="0"/>
          </p:cNvCxnSpPr>
          <p:nvPr/>
        </p:nvCxnSpPr>
        <p:spPr>
          <a:xfrm flipH="1">
            <a:off x="9169752" y="5952382"/>
            <a:ext cx="360017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E5C4B67-AECD-BBC1-4CAB-80C0367F1D04}"/>
              </a:ext>
            </a:extLst>
          </p:cNvPr>
          <p:cNvCxnSpPr>
            <a:cxnSpLocks/>
            <a:stCxn id="76" idx="2"/>
            <a:endCxn id="81" idx="0"/>
          </p:cNvCxnSpPr>
          <p:nvPr/>
        </p:nvCxnSpPr>
        <p:spPr>
          <a:xfrm>
            <a:off x="9529769" y="5952382"/>
            <a:ext cx="2058371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216F8E2-B6C5-F854-85D9-BA1EE42AAB8F}"/>
              </a:ext>
            </a:extLst>
          </p:cNvPr>
          <p:cNvCxnSpPr>
            <a:cxnSpLocks/>
            <a:stCxn id="77" idx="2"/>
          </p:cNvCxnSpPr>
          <p:nvPr/>
        </p:nvCxnSpPr>
        <p:spPr>
          <a:xfrm flipH="1">
            <a:off x="10349157" y="5952382"/>
            <a:ext cx="720035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1DF878E-36C5-B652-0621-00A7D1A2F459}"/>
              </a:ext>
            </a:extLst>
          </p:cNvPr>
          <p:cNvCxnSpPr>
            <a:cxnSpLocks/>
            <a:stCxn id="77" idx="2"/>
          </p:cNvCxnSpPr>
          <p:nvPr/>
        </p:nvCxnSpPr>
        <p:spPr>
          <a:xfrm flipH="1">
            <a:off x="10907129" y="5952382"/>
            <a:ext cx="162063" cy="315280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0F59028D-91A7-0DAC-1A5B-8FEFAC9A0E00}"/>
              </a:ext>
            </a:extLst>
          </p:cNvPr>
          <p:cNvCxnSpPr>
            <a:cxnSpLocks/>
            <a:stCxn id="77" idx="2"/>
            <a:endCxn id="79" idx="0"/>
          </p:cNvCxnSpPr>
          <p:nvPr/>
        </p:nvCxnSpPr>
        <p:spPr>
          <a:xfrm flipH="1">
            <a:off x="8121088" y="5952382"/>
            <a:ext cx="2948104" cy="294734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14083255-93C4-2F61-17F4-6585FEDC7FFE}"/>
                  </a:ext>
                </a:extLst>
              </p:cNvPr>
              <p:cNvSpPr/>
              <p:nvPr/>
            </p:nvSpPr>
            <p:spPr>
              <a:xfrm>
                <a:off x="9494596" y="5073295"/>
                <a:ext cx="720034" cy="322997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2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max</m:t>
                    </m:r>
                  </m:oMath>
                </a14:m>
                <a:endParaRPr lang="en-US" sz="12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14083255-93C4-2F61-17F4-6585FEDC7F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4596" y="5073295"/>
                <a:ext cx="720034" cy="322997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extBox 68">
            <a:extLst>
              <a:ext uri="{FF2B5EF4-FFF2-40B4-BE49-F238E27FC236}">
                <a16:creationId xmlns:a16="http://schemas.microsoft.com/office/drawing/2014/main" id="{548C62D7-8DDD-D8FC-6CE9-B36422E7C319}"/>
              </a:ext>
            </a:extLst>
          </p:cNvPr>
          <p:cNvSpPr txBox="1"/>
          <p:nvPr/>
        </p:nvSpPr>
        <p:spPr>
          <a:xfrm>
            <a:off x="9636053" y="5108416"/>
            <a:ext cx="72" cy="1709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endParaRPr lang="en-US" sz="1000" dirty="0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AE809C2E-5D72-DA9A-5260-9CEE4F5C040E}"/>
              </a:ext>
            </a:extLst>
          </p:cNvPr>
          <p:cNvCxnSpPr>
            <a:stCxn id="68" idx="2"/>
            <a:endCxn id="75" idx="0"/>
          </p:cNvCxnSpPr>
          <p:nvPr/>
        </p:nvCxnSpPr>
        <p:spPr>
          <a:xfrm flipH="1">
            <a:off x="8640037" y="5396292"/>
            <a:ext cx="1214577" cy="233093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6608BA0-681B-6113-4462-984DB8A4E5F0}"/>
              </a:ext>
            </a:extLst>
          </p:cNvPr>
          <p:cNvCxnSpPr>
            <a:cxnSpLocks/>
            <a:stCxn id="68" idx="2"/>
            <a:endCxn id="76" idx="0"/>
          </p:cNvCxnSpPr>
          <p:nvPr/>
        </p:nvCxnSpPr>
        <p:spPr>
          <a:xfrm flipH="1">
            <a:off x="9529769" y="5396292"/>
            <a:ext cx="324845" cy="233093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2943A94-1D35-918F-44A3-BA5F031AF026}"/>
              </a:ext>
            </a:extLst>
          </p:cNvPr>
          <p:cNvCxnSpPr>
            <a:cxnSpLocks/>
            <a:stCxn id="68" idx="2"/>
          </p:cNvCxnSpPr>
          <p:nvPr/>
        </p:nvCxnSpPr>
        <p:spPr>
          <a:xfrm>
            <a:off x="9854614" y="5396292"/>
            <a:ext cx="281210" cy="23309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F5161E18-1C5B-5A23-768B-7E0E324C524F}"/>
              </a:ext>
            </a:extLst>
          </p:cNvPr>
          <p:cNvCxnSpPr>
            <a:cxnSpLocks/>
            <a:stCxn id="68" idx="2"/>
          </p:cNvCxnSpPr>
          <p:nvPr/>
        </p:nvCxnSpPr>
        <p:spPr>
          <a:xfrm>
            <a:off x="9854614" y="5396292"/>
            <a:ext cx="564886" cy="241439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BFED493-F7CD-4BEE-6D38-CA640AA08F68}"/>
              </a:ext>
            </a:extLst>
          </p:cNvPr>
          <p:cNvCxnSpPr>
            <a:cxnSpLocks/>
            <a:stCxn id="68" idx="2"/>
            <a:endCxn id="77" idx="0"/>
          </p:cNvCxnSpPr>
          <p:nvPr/>
        </p:nvCxnSpPr>
        <p:spPr>
          <a:xfrm>
            <a:off x="9854614" y="5396292"/>
            <a:ext cx="1214578" cy="23309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CD431D2-892B-0F53-570D-F96430BDA3C6}"/>
                  </a:ext>
                </a:extLst>
              </p:cNvPr>
              <p:cNvSpPr txBox="1"/>
              <p:nvPr/>
            </p:nvSpPr>
            <p:spPr>
              <a:xfrm>
                <a:off x="11365163" y="3450397"/>
                <a:ext cx="858505" cy="4866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𝚽</m:t>
                          </m:r>
                        </m:e>
                        <m:sup>
                          <m:d>
                            <m:dPr>
                              <m:ctrlPr>
                                <a:rPr lang="en-US" sz="24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2400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CD431D2-892B-0F53-570D-F96430BDA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65163" y="3450397"/>
                <a:ext cx="858505" cy="486672"/>
              </a:xfrm>
              <a:prstGeom prst="rect">
                <a:avLst/>
              </a:prstGeom>
              <a:blipFill>
                <a:blip r:embed="rId18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53E4CE-351B-2667-4553-77BC867ABDEC}"/>
                  </a:ext>
                </a:extLst>
              </p:cNvPr>
              <p:cNvSpPr txBox="1"/>
              <p:nvPr/>
            </p:nvSpPr>
            <p:spPr>
              <a:xfrm>
                <a:off x="11481038" y="5098386"/>
                <a:ext cx="5757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en-US" sz="2400" b="0" i="0" smtClean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8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53E4CE-351B-2667-4553-77BC867AB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1038" y="5098386"/>
                <a:ext cx="575799" cy="461665"/>
              </a:xfrm>
              <a:prstGeom prst="rect">
                <a:avLst/>
              </a:prstGeom>
              <a:blipFill>
                <a:blip r:embed="rId19"/>
                <a:stretch>
                  <a:fillRect r="-4255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59120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5024635-048A-4706-BED5-BCADC93F29BC}"/>
              </a:ext>
            </a:extLst>
          </p:cNvPr>
          <p:cNvGrpSpPr/>
          <p:nvPr/>
        </p:nvGrpSpPr>
        <p:grpSpPr>
          <a:xfrm>
            <a:off x="7761070" y="4353353"/>
            <a:ext cx="4187086" cy="581205"/>
            <a:chOff x="1841793" y="4303156"/>
            <a:chExt cx="8715871" cy="1209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Rounded Rectangle 27">
                  <a:extLst>
                    <a:ext uri="{FF2B5EF4-FFF2-40B4-BE49-F238E27FC236}">
                      <a16:creationId xmlns:a16="http://schemas.microsoft.com/office/drawing/2014/main" id="{470E20E6-3C3E-124C-578D-7C2F4601352C}"/>
                    </a:ext>
                  </a:extLst>
                </p:cNvPr>
                <p:cNvSpPr/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28" name="Rounded Rectangle 27">
                  <a:extLst>
                    <a:ext uri="{FF2B5EF4-FFF2-40B4-BE49-F238E27FC236}">
                      <a16:creationId xmlns:a16="http://schemas.microsoft.com/office/drawing/2014/main" id="{470E20E6-3C3E-124C-578D-7C2F460135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Rounded Rectangle 28">
                  <a:extLst>
                    <a:ext uri="{FF2B5EF4-FFF2-40B4-BE49-F238E27FC236}">
                      <a16:creationId xmlns:a16="http://schemas.microsoft.com/office/drawing/2014/main" id="{A7CA9B1C-B0BF-B8CF-9FB6-976919D08709}"/>
                    </a:ext>
                  </a:extLst>
                </p:cNvPr>
                <p:cNvSpPr/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29" name="Rounded Rectangle 28">
                  <a:extLst>
                    <a:ext uri="{FF2B5EF4-FFF2-40B4-BE49-F238E27FC236}">
                      <a16:creationId xmlns:a16="http://schemas.microsoft.com/office/drawing/2014/main" id="{A7CA9B1C-B0BF-B8CF-9FB6-976919D0870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3" name="Rounded Rectangle 82">
                  <a:extLst>
                    <a:ext uri="{FF2B5EF4-FFF2-40B4-BE49-F238E27FC236}">
                      <a16:creationId xmlns:a16="http://schemas.microsoft.com/office/drawing/2014/main" id="{084651C7-24BB-4425-F8C0-74266CF30705}"/>
                    </a:ext>
                  </a:extLst>
                </p:cNvPr>
                <p:cNvSpPr/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83" name="Rounded Rectangle 82">
                  <a:extLst>
                    <a:ext uri="{FF2B5EF4-FFF2-40B4-BE49-F238E27FC236}">
                      <a16:creationId xmlns:a16="http://schemas.microsoft.com/office/drawing/2014/main" id="{084651C7-24BB-4425-F8C0-74266CF3070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5A2177A-405A-FCB9-790A-E9A0B7CAA5E8}"/>
                </a:ext>
              </a:extLst>
            </p:cNvPr>
            <p:cNvSpPr txBox="1"/>
            <p:nvPr/>
          </p:nvSpPr>
          <p:spPr>
            <a:xfrm>
              <a:off x="5893204" y="4303156"/>
              <a:ext cx="2725105" cy="1209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…………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FB8B7D1-39C7-50DD-F051-C80BD2EC64C3}"/>
              </a:ext>
            </a:extLst>
          </p:cNvPr>
          <p:cNvGrpSpPr/>
          <p:nvPr/>
        </p:nvGrpSpPr>
        <p:grpSpPr>
          <a:xfrm>
            <a:off x="8280018" y="3756171"/>
            <a:ext cx="3149190" cy="581205"/>
            <a:chOff x="2818311" y="3571044"/>
            <a:chExt cx="6555378" cy="1209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Rounded Rectangle 23">
                  <a:extLst>
                    <a:ext uri="{FF2B5EF4-FFF2-40B4-BE49-F238E27FC236}">
                      <a16:creationId xmlns:a16="http://schemas.microsoft.com/office/drawing/2014/main" id="{D7E816BB-0496-9A20-B1EA-24B2B8883714}"/>
                    </a:ext>
                  </a:extLst>
                </p:cNvPr>
                <p:cNvSpPr/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1"/>
                <a:lstStyle/>
                <a:p>
                  <a:pPr algn="ctr"/>
                  <a:r>
                    <a:rPr lang="en-US" sz="200" b="0" i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min</m:t>
                      </m:r>
                    </m:oMath>
                  </a14:m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24" name="Rounded Rectangle 23">
                  <a:extLst>
                    <a:ext uri="{FF2B5EF4-FFF2-40B4-BE49-F238E27FC236}">
                      <a16:creationId xmlns:a16="http://schemas.microsoft.com/office/drawing/2014/main" id="{D7E816BB-0496-9A20-B1EA-24B2B888371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Rounded Rectangle 24">
                  <a:extLst>
                    <a:ext uri="{FF2B5EF4-FFF2-40B4-BE49-F238E27FC236}">
                      <a16:creationId xmlns:a16="http://schemas.microsoft.com/office/drawing/2014/main" id="{8DBB4E8A-7C5E-8534-1232-C696B74AE5FB}"/>
                    </a:ext>
                  </a:extLst>
                </p:cNvPr>
                <p:cNvSpPr/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>
            <p:sp>
              <p:nvSpPr>
                <p:cNvPr id="25" name="Rounded Rectangle 24">
                  <a:extLst>
                    <a:ext uri="{FF2B5EF4-FFF2-40B4-BE49-F238E27FC236}">
                      <a16:creationId xmlns:a16="http://schemas.microsoft.com/office/drawing/2014/main" id="{8DBB4E8A-7C5E-8534-1232-C696B74AE5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Rounded Rectangle 25">
                  <a:extLst>
                    <a:ext uri="{FF2B5EF4-FFF2-40B4-BE49-F238E27FC236}">
                      <a16:creationId xmlns:a16="http://schemas.microsoft.com/office/drawing/2014/main" id="{6BD5432A-39BC-C713-DB50-6584E6696065}"/>
                    </a:ext>
                  </a:extLst>
                </p:cNvPr>
                <p:cNvSpPr/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>
            <p:sp>
              <p:nvSpPr>
                <p:cNvPr id="26" name="Rounded Rectangle 25">
                  <a:extLst>
                    <a:ext uri="{FF2B5EF4-FFF2-40B4-BE49-F238E27FC236}">
                      <a16:creationId xmlns:a16="http://schemas.microsoft.com/office/drawing/2014/main" id="{6BD5432A-39BC-C713-DB50-6584E66960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CB40E18-ADF9-07E6-F134-8517628CF598}"/>
                </a:ext>
              </a:extLst>
            </p:cNvPr>
            <p:cNvSpPr txBox="1"/>
            <p:nvPr/>
          </p:nvSpPr>
          <p:spPr>
            <a:xfrm>
              <a:off x="6291708" y="3571044"/>
              <a:ext cx="1576054" cy="1209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……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76AEE29-3B74-9300-A0F4-939D65770B23}"/>
              </a:ext>
            </a:extLst>
          </p:cNvPr>
          <p:cNvCxnSpPr>
            <a:cxnSpLocks/>
            <a:stCxn id="24" idx="2"/>
            <a:endCxn id="28" idx="0"/>
          </p:cNvCxnSpPr>
          <p:nvPr/>
        </p:nvCxnSpPr>
        <p:spPr>
          <a:xfrm flipH="1">
            <a:off x="8121087" y="4312261"/>
            <a:ext cx="518948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288942F-6D5B-2AE1-77EE-DC7870A4B219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8640036" y="4312261"/>
            <a:ext cx="1539423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27E85B6-23D3-068E-3553-C6679A56A014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8640036" y="4312261"/>
            <a:ext cx="2187882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DC551DA-47B0-8F40-B7D2-5B4F4BD6A089}"/>
              </a:ext>
            </a:extLst>
          </p:cNvPr>
          <p:cNvCxnSpPr>
            <a:cxnSpLocks/>
            <a:stCxn id="25" idx="2"/>
            <a:endCxn id="29" idx="0"/>
          </p:cNvCxnSpPr>
          <p:nvPr/>
        </p:nvCxnSpPr>
        <p:spPr>
          <a:xfrm flipH="1">
            <a:off x="9169751" y="4312260"/>
            <a:ext cx="360017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FFD9495-BEAB-AAFB-E39C-B6C3D7EC6C63}"/>
              </a:ext>
            </a:extLst>
          </p:cNvPr>
          <p:cNvCxnSpPr>
            <a:cxnSpLocks/>
            <a:stCxn id="25" idx="2"/>
            <a:endCxn id="83" idx="0"/>
          </p:cNvCxnSpPr>
          <p:nvPr/>
        </p:nvCxnSpPr>
        <p:spPr>
          <a:xfrm>
            <a:off x="9529768" y="4312260"/>
            <a:ext cx="2058371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80293EA-668C-E9BD-C84F-6595DB872DF3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10349156" y="4312260"/>
            <a:ext cx="720035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DFFB47B-FCD0-02A4-772C-2768E1EF9BB8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10907128" y="4312260"/>
            <a:ext cx="162063" cy="315280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B28A4C-31C7-5722-A27A-34EEDD27B2AD}"/>
              </a:ext>
            </a:extLst>
          </p:cNvPr>
          <p:cNvCxnSpPr>
            <a:cxnSpLocks/>
            <a:stCxn id="26" idx="2"/>
            <a:endCxn id="28" idx="0"/>
          </p:cNvCxnSpPr>
          <p:nvPr/>
        </p:nvCxnSpPr>
        <p:spPr>
          <a:xfrm flipH="1">
            <a:off x="8121087" y="4312260"/>
            <a:ext cx="2948104" cy="294734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025CF30A-E17E-4F65-A95D-8FC1468D8AB7}"/>
                  </a:ext>
                </a:extLst>
              </p:cNvPr>
              <p:cNvSpPr/>
              <p:nvPr/>
            </p:nvSpPr>
            <p:spPr>
              <a:xfrm>
                <a:off x="9494595" y="3433173"/>
                <a:ext cx="720034" cy="322997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2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max</m:t>
                    </m:r>
                  </m:oMath>
                </a14:m>
                <a:endParaRPr lang="en-US" sz="12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025CF30A-E17E-4F65-A95D-8FC1468D8A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4595" y="3433173"/>
                <a:ext cx="720034" cy="32299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35CBEAA0-8194-EDDC-7D75-46BABDBE4EFA}"/>
              </a:ext>
            </a:extLst>
          </p:cNvPr>
          <p:cNvSpPr txBox="1"/>
          <p:nvPr/>
        </p:nvSpPr>
        <p:spPr>
          <a:xfrm>
            <a:off x="9636052" y="3468294"/>
            <a:ext cx="72" cy="1709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endParaRPr lang="en-US" sz="10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EDC8FD5-EF8E-0836-7EC9-3EDDF9F5239F}"/>
              </a:ext>
            </a:extLst>
          </p:cNvPr>
          <p:cNvCxnSpPr>
            <a:stCxn id="17" idx="2"/>
            <a:endCxn id="24" idx="0"/>
          </p:cNvCxnSpPr>
          <p:nvPr/>
        </p:nvCxnSpPr>
        <p:spPr>
          <a:xfrm flipH="1">
            <a:off x="8640036" y="3756170"/>
            <a:ext cx="1214577" cy="233093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4322BAC-7021-D191-FBD0-40F127BC3183}"/>
              </a:ext>
            </a:extLst>
          </p:cNvPr>
          <p:cNvCxnSpPr>
            <a:cxnSpLocks/>
            <a:stCxn id="17" idx="2"/>
            <a:endCxn id="25" idx="0"/>
          </p:cNvCxnSpPr>
          <p:nvPr/>
        </p:nvCxnSpPr>
        <p:spPr>
          <a:xfrm flipH="1">
            <a:off x="9529768" y="3756170"/>
            <a:ext cx="324845" cy="233093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701BDC4-8E6F-F5BA-5B13-154E5D688490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9854613" y="3756170"/>
            <a:ext cx="281210" cy="23309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481C8CE-81B3-3FA1-E8DD-AA0EE943C728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9854613" y="3756170"/>
            <a:ext cx="564886" cy="241439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B050C7F-FB5C-551C-5DF2-78F1E0860CD5}"/>
              </a:ext>
            </a:extLst>
          </p:cNvPr>
          <p:cNvCxnSpPr>
            <a:cxnSpLocks/>
            <a:stCxn id="17" idx="2"/>
            <a:endCxn id="26" idx="0"/>
          </p:cNvCxnSpPr>
          <p:nvPr/>
        </p:nvCxnSpPr>
        <p:spPr>
          <a:xfrm>
            <a:off x="9854613" y="3756170"/>
            <a:ext cx="1214578" cy="23309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BC01987-DF3C-0A34-676D-ACEEDAFE6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STABILITY RESULT – PROOF SKETCH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A69F2A1A-4B76-BEA7-2438-7716A8D177E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39" y="1294411"/>
                <a:ext cx="11704319" cy="1865349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r>
                  <a:rPr lang="en-US" sz="3200" b="1" dirty="0"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Lemma</a:t>
                </a:r>
                <a:r>
                  <a:rPr lang="en-US" sz="3200" dirty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: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For depth-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MLPs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with the same architecture and whose weight matrices are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-close in operator norm,</a:t>
                </a:r>
              </a:p>
              <a:p>
                <a:endParaRPr lang="en-US" sz="50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ℙ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&gt;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and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sup>
                      </m:sSup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en-US" sz="32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A69F2A1A-4B76-BEA7-2438-7716A8D177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1294411"/>
                <a:ext cx="11704319" cy="1865349"/>
              </a:xfrm>
              <a:prstGeom prst="roundRect">
                <a:avLst>
                  <a:gd name="adj" fmla="val 6119"/>
                </a:avLst>
              </a:prstGeom>
              <a:blipFill>
                <a:blip r:embed="rId9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932D5706-B37F-9F95-C553-B3A4B806985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3429000"/>
                <a:ext cx="7794906" cy="3145682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Consider max-min formulas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/>
                  <a:t> 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28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b="0" dirty="0"/>
                  <a:t>MLPS </a:t>
                </a:r>
                <a:r>
                  <a:rPr lang="en-US" sz="2800" dirty="0"/>
                  <a:t>have same architecture </a:t>
                </a:r>
                <a:r>
                  <a:rPr lang="en-US" sz="2800" dirty="0"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/>
                  <a:t> have same clause structure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Consider a sequence of 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“hybrids” b/t </a:t>
                </a:r>
                <a14:m>
                  <m:oMath xmlns:m="http://schemas.openxmlformats.org/officeDocument/2006/math">
                    <m:r>
                      <a:rPr lang="en-US" sz="2800" b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𝚽</m:t>
                    </m:r>
                    <m:r>
                      <a:rPr lang="en-US" sz="2800" b="1" i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𝚽</m:t>
                    </m:r>
                    <m:r>
                      <a:rPr lang="en-US" sz="2800" b="1" i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:endParaRPr lang="en-US" sz="2800" b="1" dirty="0"/>
              </a:p>
              <a:p>
                <a:pPr marL="514350" indent="-514350">
                  <a:buFont typeface="+mj-lt"/>
                  <a:buAutoNum type="arabicPeriod"/>
                </a:pPr>
                <a:endParaRPr lang="en-US" sz="2800" dirty="0"/>
              </a:p>
              <a:p>
                <a:pPr marL="514350" indent="-514350">
                  <a:buFont typeface="+mj-lt"/>
                  <a:buAutoNum type="arabicPeriod"/>
                </a:pPr>
                <a:endParaRPr lang="en-US" sz="2800" dirty="0"/>
              </a:p>
              <a:p>
                <a:pPr marL="514350" indent="-514350">
                  <a:buFont typeface="+mj-lt"/>
                  <a:buAutoNum type="arabicPeriod"/>
                </a:pPr>
                <a:endParaRPr lang="en-US" sz="2800" dirty="0"/>
              </a:p>
            </p:txBody>
          </p:sp>
        </mc:Choice>
        <mc:Fallback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932D5706-B37F-9F95-C553-B3A4B80698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3429000"/>
                <a:ext cx="7794906" cy="3145682"/>
              </a:xfrm>
              <a:blipFill>
                <a:blip r:embed="rId10"/>
                <a:stretch>
                  <a:fillRect l="-1789" t="-4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7224050D-ABCC-B514-AD1C-032AD6916AFF}"/>
              </a:ext>
            </a:extLst>
          </p:cNvPr>
          <p:cNvGrpSpPr/>
          <p:nvPr/>
        </p:nvGrpSpPr>
        <p:grpSpPr>
          <a:xfrm>
            <a:off x="7761071" y="5993475"/>
            <a:ext cx="4187086" cy="581205"/>
            <a:chOff x="1841793" y="4303156"/>
            <a:chExt cx="8715871" cy="1209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9" name="Rounded Rectangle 78">
                  <a:extLst>
                    <a:ext uri="{FF2B5EF4-FFF2-40B4-BE49-F238E27FC236}">
                      <a16:creationId xmlns:a16="http://schemas.microsoft.com/office/drawing/2014/main" id="{6937F2BB-E36B-8D63-9254-28BE441CF6D6}"/>
                    </a:ext>
                  </a:extLst>
                </p:cNvPr>
                <p:cNvSpPr/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79" name="Rounded Rectangle 78">
                  <a:extLst>
                    <a:ext uri="{FF2B5EF4-FFF2-40B4-BE49-F238E27FC236}">
                      <a16:creationId xmlns:a16="http://schemas.microsoft.com/office/drawing/2014/main" id="{6937F2BB-E36B-8D63-9254-28BE441CF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0" name="Rounded Rectangle 79">
                  <a:extLst>
                    <a:ext uri="{FF2B5EF4-FFF2-40B4-BE49-F238E27FC236}">
                      <a16:creationId xmlns:a16="http://schemas.microsoft.com/office/drawing/2014/main" id="{A7DBE69F-3B11-9F72-5751-C8DB768B14C3}"/>
                    </a:ext>
                  </a:extLst>
                </p:cNvPr>
                <p:cNvSpPr/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80" name="Rounded Rectangle 79">
                  <a:extLst>
                    <a:ext uri="{FF2B5EF4-FFF2-40B4-BE49-F238E27FC236}">
                      <a16:creationId xmlns:a16="http://schemas.microsoft.com/office/drawing/2014/main" id="{A7DBE69F-3B11-9F72-5751-C8DB768B14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1" name="Rounded Rectangle 80">
                  <a:extLst>
                    <a:ext uri="{FF2B5EF4-FFF2-40B4-BE49-F238E27FC236}">
                      <a16:creationId xmlns:a16="http://schemas.microsoft.com/office/drawing/2014/main" id="{69621916-4D7A-EC9F-F367-1F946E3D55B5}"/>
                    </a:ext>
                  </a:extLst>
                </p:cNvPr>
                <p:cNvSpPr/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81" name="Rounded Rectangle 80">
                  <a:extLst>
                    <a:ext uri="{FF2B5EF4-FFF2-40B4-BE49-F238E27FC236}">
                      <a16:creationId xmlns:a16="http://schemas.microsoft.com/office/drawing/2014/main" id="{69621916-4D7A-EC9F-F367-1F946E3D55B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C32CEF9F-F535-7FC8-26A0-07218E684FD0}"/>
                </a:ext>
              </a:extLst>
            </p:cNvPr>
            <p:cNvSpPr txBox="1"/>
            <p:nvPr/>
          </p:nvSpPr>
          <p:spPr>
            <a:xfrm>
              <a:off x="5893204" y="4303156"/>
              <a:ext cx="2725105" cy="1209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…………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39EFC9E-E7F5-1C8F-0279-A8B44976A008}"/>
              </a:ext>
            </a:extLst>
          </p:cNvPr>
          <p:cNvGrpSpPr/>
          <p:nvPr/>
        </p:nvGrpSpPr>
        <p:grpSpPr>
          <a:xfrm>
            <a:off x="8280019" y="5396293"/>
            <a:ext cx="3149190" cy="581205"/>
            <a:chOff x="2818311" y="3571044"/>
            <a:chExt cx="6555378" cy="1209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5" name="Rounded Rectangle 74">
                  <a:extLst>
                    <a:ext uri="{FF2B5EF4-FFF2-40B4-BE49-F238E27FC236}">
                      <a16:creationId xmlns:a16="http://schemas.microsoft.com/office/drawing/2014/main" id="{150CA40C-407C-3149-9C0E-93A52A4E4816}"/>
                    </a:ext>
                  </a:extLst>
                </p:cNvPr>
                <p:cNvSpPr/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1"/>
                <a:lstStyle/>
                <a:p>
                  <a:pPr algn="ctr"/>
                  <a:r>
                    <a:rPr lang="en-US" sz="200" b="0" i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min</m:t>
                      </m:r>
                    </m:oMath>
                  </a14:m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75" name="Rounded Rectangle 74">
                  <a:extLst>
                    <a:ext uri="{FF2B5EF4-FFF2-40B4-BE49-F238E27FC236}">
                      <a16:creationId xmlns:a16="http://schemas.microsoft.com/office/drawing/2014/main" id="{150CA40C-407C-3149-9C0E-93A52A4E48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6" name="Rounded Rectangle 75">
                  <a:extLst>
                    <a:ext uri="{FF2B5EF4-FFF2-40B4-BE49-F238E27FC236}">
                      <a16:creationId xmlns:a16="http://schemas.microsoft.com/office/drawing/2014/main" id="{E952B0B9-2C24-0F9C-32F3-4C57F45110A3}"/>
                    </a:ext>
                  </a:extLst>
                </p:cNvPr>
                <p:cNvSpPr/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>
            <p:sp>
              <p:nvSpPr>
                <p:cNvPr id="76" name="Rounded Rectangle 75">
                  <a:extLst>
                    <a:ext uri="{FF2B5EF4-FFF2-40B4-BE49-F238E27FC236}">
                      <a16:creationId xmlns:a16="http://schemas.microsoft.com/office/drawing/2014/main" id="{E952B0B9-2C24-0F9C-32F3-4C57F45110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7" name="Rounded Rectangle 76">
                  <a:extLst>
                    <a:ext uri="{FF2B5EF4-FFF2-40B4-BE49-F238E27FC236}">
                      <a16:creationId xmlns:a16="http://schemas.microsoft.com/office/drawing/2014/main" id="{500E69E8-FF36-405E-8CFB-B7D1F6970992}"/>
                    </a:ext>
                  </a:extLst>
                </p:cNvPr>
                <p:cNvSpPr/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>
            <p:sp>
              <p:nvSpPr>
                <p:cNvPr id="77" name="Rounded Rectangle 76">
                  <a:extLst>
                    <a:ext uri="{FF2B5EF4-FFF2-40B4-BE49-F238E27FC236}">
                      <a16:creationId xmlns:a16="http://schemas.microsoft.com/office/drawing/2014/main" id="{500E69E8-FF36-405E-8CFB-B7D1F69709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4C9FD56-7F7D-AAF4-B28A-E7385D2AFAE3}"/>
                </a:ext>
              </a:extLst>
            </p:cNvPr>
            <p:cNvSpPr txBox="1"/>
            <p:nvPr/>
          </p:nvSpPr>
          <p:spPr>
            <a:xfrm>
              <a:off x="6291708" y="3571044"/>
              <a:ext cx="1576054" cy="1209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……</a:t>
              </a:r>
            </a:p>
          </p:txBody>
        </p: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D8E4391-A634-FDC5-9D7B-817B593F2A78}"/>
              </a:ext>
            </a:extLst>
          </p:cNvPr>
          <p:cNvCxnSpPr>
            <a:cxnSpLocks/>
            <a:stCxn id="75" idx="2"/>
            <a:endCxn id="79" idx="0"/>
          </p:cNvCxnSpPr>
          <p:nvPr/>
        </p:nvCxnSpPr>
        <p:spPr>
          <a:xfrm flipH="1">
            <a:off x="8121088" y="5952383"/>
            <a:ext cx="518948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57772D0-6C7B-81A5-981C-220FDC9154B3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8640037" y="5952383"/>
            <a:ext cx="1539423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607D732-60C0-BE51-A153-60390A85380A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8640037" y="5952383"/>
            <a:ext cx="2187882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F7A118E-CDD9-422E-23A0-23F0E9F70DBC}"/>
              </a:ext>
            </a:extLst>
          </p:cNvPr>
          <p:cNvCxnSpPr>
            <a:cxnSpLocks/>
            <a:stCxn id="76" idx="2"/>
            <a:endCxn id="80" idx="0"/>
          </p:cNvCxnSpPr>
          <p:nvPr/>
        </p:nvCxnSpPr>
        <p:spPr>
          <a:xfrm flipH="1">
            <a:off x="9169752" y="5952382"/>
            <a:ext cx="360017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E5C4B67-AECD-BBC1-4CAB-80C0367F1D04}"/>
              </a:ext>
            </a:extLst>
          </p:cNvPr>
          <p:cNvCxnSpPr>
            <a:cxnSpLocks/>
            <a:stCxn id="76" idx="2"/>
            <a:endCxn id="81" idx="0"/>
          </p:cNvCxnSpPr>
          <p:nvPr/>
        </p:nvCxnSpPr>
        <p:spPr>
          <a:xfrm>
            <a:off x="9529769" y="5952382"/>
            <a:ext cx="2058371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216F8E2-B6C5-F854-85D9-BA1EE42AAB8F}"/>
              </a:ext>
            </a:extLst>
          </p:cNvPr>
          <p:cNvCxnSpPr>
            <a:cxnSpLocks/>
            <a:stCxn id="77" idx="2"/>
          </p:cNvCxnSpPr>
          <p:nvPr/>
        </p:nvCxnSpPr>
        <p:spPr>
          <a:xfrm flipH="1">
            <a:off x="10349157" y="5952382"/>
            <a:ext cx="720035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1DF878E-36C5-B652-0621-00A7D1A2F459}"/>
              </a:ext>
            </a:extLst>
          </p:cNvPr>
          <p:cNvCxnSpPr>
            <a:cxnSpLocks/>
            <a:stCxn id="77" idx="2"/>
          </p:cNvCxnSpPr>
          <p:nvPr/>
        </p:nvCxnSpPr>
        <p:spPr>
          <a:xfrm flipH="1">
            <a:off x="10907129" y="5952382"/>
            <a:ext cx="162063" cy="315280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0F59028D-91A7-0DAC-1A5B-8FEFAC9A0E00}"/>
              </a:ext>
            </a:extLst>
          </p:cNvPr>
          <p:cNvCxnSpPr>
            <a:cxnSpLocks/>
            <a:stCxn id="77" idx="2"/>
            <a:endCxn id="79" idx="0"/>
          </p:cNvCxnSpPr>
          <p:nvPr/>
        </p:nvCxnSpPr>
        <p:spPr>
          <a:xfrm flipH="1">
            <a:off x="8121088" y="5952382"/>
            <a:ext cx="2948104" cy="294734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14083255-93C4-2F61-17F4-6585FEDC7FFE}"/>
                  </a:ext>
                </a:extLst>
              </p:cNvPr>
              <p:cNvSpPr/>
              <p:nvPr/>
            </p:nvSpPr>
            <p:spPr>
              <a:xfrm>
                <a:off x="9494596" y="5073295"/>
                <a:ext cx="720034" cy="322997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2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max</m:t>
                    </m:r>
                  </m:oMath>
                </a14:m>
                <a:endParaRPr lang="en-US" sz="12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14083255-93C4-2F61-17F4-6585FEDC7F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4596" y="5073295"/>
                <a:ext cx="720034" cy="322997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extBox 68">
            <a:extLst>
              <a:ext uri="{FF2B5EF4-FFF2-40B4-BE49-F238E27FC236}">
                <a16:creationId xmlns:a16="http://schemas.microsoft.com/office/drawing/2014/main" id="{548C62D7-8DDD-D8FC-6CE9-B36422E7C319}"/>
              </a:ext>
            </a:extLst>
          </p:cNvPr>
          <p:cNvSpPr txBox="1"/>
          <p:nvPr/>
        </p:nvSpPr>
        <p:spPr>
          <a:xfrm>
            <a:off x="9636053" y="5108416"/>
            <a:ext cx="72" cy="1709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endParaRPr lang="en-US" sz="1000" dirty="0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AE809C2E-5D72-DA9A-5260-9CEE4F5C040E}"/>
              </a:ext>
            </a:extLst>
          </p:cNvPr>
          <p:cNvCxnSpPr>
            <a:stCxn id="68" idx="2"/>
            <a:endCxn id="75" idx="0"/>
          </p:cNvCxnSpPr>
          <p:nvPr/>
        </p:nvCxnSpPr>
        <p:spPr>
          <a:xfrm flipH="1">
            <a:off x="8640037" y="5396292"/>
            <a:ext cx="1214577" cy="233093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6608BA0-681B-6113-4462-984DB8A4E5F0}"/>
              </a:ext>
            </a:extLst>
          </p:cNvPr>
          <p:cNvCxnSpPr>
            <a:cxnSpLocks/>
            <a:stCxn id="68" idx="2"/>
            <a:endCxn id="76" idx="0"/>
          </p:cNvCxnSpPr>
          <p:nvPr/>
        </p:nvCxnSpPr>
        <p:spPr>
          <a:xfrm flipH="1">
            <a:off x="9529769" y="5396292"/>
            <a:ext cx="324845" cy="233093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2943A94-1D35-918F-44A3-BA5F031AF026}"/>
              </a:ext>
            </a:extLst>
          </p:cNvPr>
          <p:cNvCxnSpPr>
            <a:cxnSpLocks/>
            <a:stCxn id="68" idx="2"/>
          </p:cNvCxnSpPr>
          <p:nvPr/>
        </p:nvCxnSpPr>
        <p:spPr>
          <a:xfrm>
            <a:off x="9854614" y="5396292"/>
            <a:ext cx="281210" cy="23309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F5161E18-1C5B-5A23-768B-7E0E324C524F}"/>
              </a:ext>
            </a:extLst>
          </p:cNvPr>
          <p:cNvCxnSpPr>
            <a:cxnSpLocks/>
            <a:stCxn id="68" idx="2"/>
          </p:cNvCxnSpPr>
          <p:nvPr/>
        </p:nvCxnSpPr>
        <p:spPr>
          <a:xfrm>
            <a:off x="9854614" y="5396292"/>
            <a:ext cx="564886" cy="241439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BFED493-F7CD-4BEE-6D38-CA640AA08F68}"/>
              </a:ext>
            </a:extLst>
          </p:cNvPr>
          <p:cNvCxnSpPr>
            <a:cxnSpLocks/>
            <a:stCxn id="68" idx="2"/>
            <a:endCxn id="77" idx="0"/>
          </p:cNvCxnSpPr>
          <p:nvPr/>
        </p:nvCxnSpPr>
        <p:spPr>
          <a:xfrm>
            <a:off x="9854614" y="5396292"/>
            <a:ext cx="1214578" cy="23309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CD431D2-892B-0F53-570D-F96430BDA3C6}"/>
                  </a:ext>
                </a:extLst>
              </p:cNvPr>
              <p:cNvSpPr txBox="1"/>
              <p:nvPr/>
            </p:nvSpPr>
            <p:spPr>
              <a:xfrm>
                <a:off x="11365163" y="3450397"/>
                <a:ext cx="893770" cy="4866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𝚽</m:t>
                          </m:r>
                        </m:e>
                        <m:sup>
                          <m:d>
                            <m:dPr>
                              <m:ctrlPr>
                                <a:rPr lang="en-US" sz="24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2400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CD431D2-892B-0F53-570D-F96430BDA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65163" y="3450397"/>
                <a:ext cx="893770" cy="486672"/>
              </a:xfrm>
              <a:prstGeom prst="rect">
                <a:avLst/>
              </a:prstGeom>
              <a:blipFill>
                <a:blip r:embed="rId18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53E4CE-351B-2667-4553-77BC867ABDEC}"/>
                  </a:ext>
                </a:extLst>
              </p:cNvPr>
              <p:cNvSpPr txBox="1"/>
              <p:nvPr/>
            </p:nvSpPr>
            <p:spPr>
              <a:xfrm>
                <a:off x="11481038" y="5098386"/>
                <a:ext cx="5757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en-US" sz="2400" b="0" i="0" smtClean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8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53E4CE-351B-2667-4553-77BC867AB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1038" y="5098386"/>
                <a:ext cx="575799" cy="461665"/>
              </a:xfrm>
              <a:prstGeom prst="rect">
                <a:avLst/>
              </a:prstGeom>
              <a:blipFill>
                <a:blip r:embed="rId19"/>
                <a:stretch>
                  <a:fillRect r="-4255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73195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5024635-048A-4706-BED5-BCADC93F29BC}"/>
              </a:ext>
            </a:extLst>
          </p:cNvPr>
          <p:cNvGrpSpPr/>
          <p:nvPr/>
        </p:nvGrpSpPr>
        <p:grpSpPr>
          <a:xfrm>
            <a:off x="7761070" y="4353353"/>
            <a:ext cx="4187086" cy="581205"/>
            <a:chOff x="1841793" y="4303156"/>
            <a:chExt cx="8715871" cy="1209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Rounded Rectangle 27">
                  <a:extLst>
                    <a:ext uri="{FF2B5EF4-FFF2-40B4-BE49-F238E27FC236}">
                      <a16:creationId xmlns:a16="http://schemas.microsoft.com/office/drawing/2014/main" id="{470E20E6-3C3E-124C-578D-7C2F4601352C}"/>
                    </a:ext>
                  </a:extLst>
                </p:cNvPr>
                <p:cNvSpPr/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28" name="Rounded Rectangle 27">
                  <a:extLst>
                    <a:ext uri="{FF2B5EF4-FFF2-40B4-BE49-F238E27FC236}">
                      <a16:creationId xmlns:a16="http://schemas.microsoft.com/office/drawing/2014/main" id="{470E20E6-3C3E-124C-578D-7C2F460135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Rounded Rectangle 28">
                  <a:extLst>
                    <a:ext uri="{FF2B5EF4-FFF2-40B4-BE49-F238E27FC236}">
                      <a16:creationId xmlns:a16="http://schemas.microsoft.com/office/drawing/2014/main" id="{A7CA9B1C-B0BF-B8CF-9FB6-976919D08709}"/>
                    </a:ext>
                  </a:extLst>
                </p:cNvPr>
                <p:cNvSpPr/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29" name="Rounded Rectangle 28">
                  <a:extLst>
                    <a:ext uri="{FF2B5EF4-FFF2-40B4-BE49-F238E27FC236}">
                      <a16:creationId xmlns:a16="http://schemas.microsoft.com/office/drawing/2014/main" id="{A7CA9B1C-B0BF-B8CF-9FB6-976919D0870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3" name="Rounded Rectangle 82">
                  <a:extLst>
                    <a:ext uri="{FF2B5EF4-FFF2-40B4-BE49-F238E27FC236}">
                      <a16:creationId xmlns:a16="http://schemas.microsoft.com/office/drawing/2014/main" id="{084651C7-24BB-4425-F8C0-74266CF30705}"/>
                    </a:ext>
                  </a:extLst>
                </p:cNvPr>
                <p:cNvSpPr/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83" name="Rounded Rectangle 82">
                  <a:extLst>
                    <a:ext uri="{FF2B5EF4-FFF2-40B4-BE49-F238E27FC236}">
                      <a16:creationId xmlns:a16="http://schemas.microsoft.com/office/drawing/2014/main" id="{084651C7-24BB-4425-F8C0-74266CF3070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5A2177A-405A-FCB9-790A-E9A0B7CAA5E8}"/>
                </a:ext>
              </a:extLst>
            </p:cNvPr>
            <p:cNvSpPr txBox="1"/>
            <p:nvPr/>
          </p:nvSpPr>
          <p:spPr>
            <a:xfrm>
              <a:off x="5893204" y="4303156"/>
              <a:ext cx="2725105" cy="1209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…………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FB8B7D1-39C7-50DD-F051-C80BD2EC64C3}"/>
              </a:ext>
            </a:extLst>
          </p:cNvPr>
          <p:cNvGrpSpPr/>
          <p:nvPr/>
        </p:nvGrpSpPr>
        <p:grpSpPr>
          <a:xfrm>
            <a:off x="8280018" y="3756171"/>
            <a:ext cx="3149190" cy="581205"/>
            <a:chOff x="2818311" y="3571044"/>
            <a:chExt cx="6555378" cy="1209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Rounded Rectangle 23">
                  <a:extLst>
                    <a:ext uri="{FF2B5EF4-FFF2-40B4-BE49-F238E27FC236}">
                      <a16:creationId xmlns:a16="http://schemas.microsoft.com/office/drawing/2014/main" id="{D7E816BB-0496-9A20-B1EA-24B2B8883714}"/>
                    </a:ext>
                  </a:extLst>
                </p:cNvPr>
                <p:cNvSpPr/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1"/>
                <a:lstStyle/>
                <a:p>
                  <a:pPr algn="ctr"/>
                  <a:r>
                    <a:rPr lang="en-US" sz="200" b="0" i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min</m:t>
                      </m:r>
                    </m:oMath>
                  </a14:m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24" name="Rounded Rectangle 23">
                  <a:extLst>
                    <a:ext uri="{FF2B5EF4-FFF2-40B4-BE49-F238E27FC236}">
                      <a16:creationId xmlns:a16="http://schemas.microsoft.com/office/drawing/2014/main" id="{D7E816BB-0496-9A20-B1EA-24B2B888371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Rounded Rectangle 24">
                  <a:extLst>
                    <a:ext uri="{FF2B5EF4-FFF2-40B4-BE49-F238E27FC236}">
                      <a16:creationId xmlns:a16="http://schemas.microsoft.com/office/drawing/2014/main" id="{8DBB4E8A-7C5E-8534-1232-C696B74AE5FB}"/>
                    </a:ext>
                  </a:extLst>
                </p:cNvPr>
                <p:cNvSpPr/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>
            <p:sp>
              <p:nvSpPr>
                <p:cNvPr id="25" name="Rounded Rectangle 24">
                  <a:extLst>
                    <a:ext uri="{FF2B5EF4-FFF2-40B4-BE49-F238E27FC236}">
                      <a16:creationId xmlns:a16="http://schemas.microsoft.com/office/drawing/2014/main" id="{8DBB4E8A-7C5E-8534-1232-C696B74AE5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Rounded Rectangle 25">
                  <a:extLst>
                    <a:ext uri="{FF2B5EF4-FFF2-40B4-BE49-F238E27FC236}">
                      <a16:creationId xmlns:a16="http://schemas.microsoft.com/office/drawing/2014/main" id="{6BD5432A-39BC-C713-DB50-6584E6696065}"/>
                    </a:ext>
                  </a:extLst>
                </p:cNvPr>
                <p:cNvSpPr/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>
            <p:sp>
              <p:nvSpPr>
                <p:cNvPr id="26" name="Rounded Rectangle 25">
                  <a:extLst>
                    <a:ext uri="{FF2B5EF4-FFF2-40B4-BE49-F238E27FC236}">
                      <a16:creationId xmlns:a16="http://schemas.microsoft.com/office/drawing/2014/main" id="{6BD5432A-39BC-C713-DB50-6584E66960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CB40E18-ADF9-07E6-F134-8517628CF598}"/>
                </a:ext>
              </a:extLst>
            </p:cNvPr>
            <p:cNvSpPr txBox="1"/>
            <p:nvPr/>
          </p:nvSpPr>
          <p:spPr>
            <a:xfrm>
              <a:off x="6291708" y="3571044"/>
              <a:ext cx="1576054" cy="1209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……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76AEE29-3B74-9300-A0F4-939D65770B23}"/>
              </a:ext>
            </a:extLst>
          </p:cNvPr>
          <p:cNvCxnSpPr>
            <a:cxnSpLocks/>
            <a:stCxn id="24" idx="2"/>
            <a:endCxn id="28" idx="0"/>
          </p:cNvCxnSpPr>
          <p:nvPr/>
        </p:nvCxnSpPr>
        <p:spPr>
          <a:xfrm flipH="1">
            <a:off x="8121087" y="4312261"/>
            <a:ext cx="518948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288942F-6D5B-2AE1-77EE-DC7870A4B219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8640036" y="4312261"/>
            <a:ext cx="1539423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27E85B6-23D3-068E-3553-C6679A56A014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8640036" y="4312261"/>
            <a:ext cx="2187882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DC551DA-47B0-8F40-B7D2-5B4F4BD6A089}"/>
              </a:ext>
            </a:extLst>
          </p:cNvPr>
          <p:cNvCxnSpPr>
            <a:cxnSpLocks/>
            <a:stCxn id="25" idx="2"/>
            <a:endCxn id="29" idx="0"/>
          </p:cNvCxnSpPr>
          <p:nvPr/>
        </p:nvCxnSpPr>
        <p:spPr>
          <a:xfrm flipH="1">
            <a:off x="9169751" y="4312260"/>
            <a:ext cx="360017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FFD9495-BEAB-AAFB-E39C-B6C3D7EC6C63}"/>
              </a:ext>
            </a:extLst>
          </p:cNvPr>
          <p:cNvCxnSpPr>
            <a:cxnSpLocks/>
            <a:stCxn id="25" idx="2"/>
            <a:endCxn id="83" idx="0"/>
          </p:cNvCxnSpPr>
          <p:nvPr/>
        </p:nvCxnSpPr>
        <p:spPr>
          <a:xfrm>
            <a:off x="9529768" y="4312260"/>
            <a:ext cx="2058371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80293EA-668C-E9BD-C84F-6595DB872DF3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10349156" y="4312260"/>
            <a:ext cx="720035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DFFB47B-FCD0-02A4-772C-2768E1EF9BB8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10907128" y="4312260"/>
            <a:ext cx="162063" cy="315280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B28A4C-31C7-5722-A27A-34EEDD27B2AD}"/>
              </a:ext>
            </a:extLst>
          </p:cNvPr>
          <p:cNvCxnSpPr>
            <a:cxnSpLocks/>
            <a:stCxn id="26" idx="2"/>
            <a:endCxn id="28" idx="0"/>
          </p:cNvCxnSpPr>
          <p:nvPr/>
        </p:nvCxnSpPr>
        <p:spPr>
          <a:xfrm flipH="1">
            <a:off x="8121087" y="4312260"/>
            <a:ext cx="2948104" cy="294734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025CF30A-E17E-4F65-A95D-8FC1468D8AB7}"/>
                  </a:ext>
                </a:extLst>
              </p:cNvPr>
              <p:cNvSpPr/>
              <p:nvPr/>
            </p:nvSpPr>
            <p:spPr>
              <a:xfrm>
                <a:off x="9494595" y="3433173"/>
                <a:ext cx="720034" cy="322997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2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max</m:t>
                    </m:r>
                  </m:oMath>
                </a14:m>
                <a:endParaRPr lang="en-US" sz="12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025CF30A-E17E-4F65-A95D-8FC1468D8A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4595" y="3433173"/>
                <a:ext cx="720034" cy="32299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35CBEAA0-8194-EDDC-7D75-46BABDBE4EFA}"/>
              </a:ext>
            </a:extLst>
          </p:cNvPr>
          <p:cNvSpPr txBox="1"/>
          <p:nvPr/>
        </p:nvSpPr>
        <p:spPr>
          <a:xfrm>
            <a:off x="9636052" y="3468294"/>
            <a:ext cx="72" cy="1709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endParaRPr lang="en-US" sz="10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EDC8FD5-EF8E-0836-7EC9-3EDDF9F5239F}"/>
              </a:ext>
            </a:extLst>
          </p:cNvPr>
          <p:cNvCxnSpPr>
            <a:stCxn id="17" idx="2"/>
            <a:endCxn id="24" idx="0"/>
          </p:cNvCxnSpPr>
          <p:nvPr/>
        </p:nvCxnSpPr>
        <p:spPr>
          <a:xfrm flipH="1">
            <a:off x="8640036" y="3756170"/>
            <a:ext cx="1214577" cy="233093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4322BAC-7021-D191-FBD0-40F127BC3183}"/>
              </a:ext>
            </a:extLst>
          </p:cNvPr>
          <p:cNvCxnSpPr>
            <a:cxnSpLocks/>
            <a:stCxn id="17" idx="2"/>
            <a:endCxn id="25" idx="0"/>
          </p:cNvCxnSpPr>
          <p:nvPr/>
        </p:nvCxnSpPr>
        <p:spPr>
          <a:xfrm flipH="1">
            <a:off x="9529768" y="3756170"/>
            <a:ext cx="324845" cy="233093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701BDC4-8E6F-F5BA-5B13-154E5D688490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9854613" y="3756170"/>
            <a:ext cx="281210" cy="23309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481C8CE-81B3-3FA1-E8DD-AA0EE943C728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9854613" y="3756170"/>
            <a:ext cx="564886" cy="241439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B050C7F-FB5C-551C-5DF2-78F1E0860CD5}"/>
              </a:ext>
            </a:extLst>
          </p:cNvPr>
          <p:cNvCxnSpPr>
            <a:cxnSpLocks/>
            <a:stCxn id="17" idx="2"/>
            <a:endCxn id="26" idx="0"/>
          </p:cNvCxnSpPr>
          <p:nvPr/>
        </p:nvCxnSpPr>
        <p:spPr>
          <a:xfrm>
            <a:off x="9854613" y="3756170"/>
            <a:ext cx="1214578" cy="23309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BC01987-DF3C-0A34-676D-ACEEDAFE6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STABILITY RESULT – PROOF SKETCH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A69F2A1A-4B76-BEA7-2438-7716A8D177E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39" y="1294411"/>
                <a:ext cx="11704319" cy="1865349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r>
                  <a:rPr lang="en-US" sz="3200" b="1" dirty="0"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Lemma</a:t>
                </a:r>
                <a:r>
                  <a:rPr lang="en-US" sz="3200" dirty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: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For depth-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MLPs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with the same architecture and whose weight matrices are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-close in operator norm,</a:t>
                </a:r>
              </a:p>
              <a:p>
                <a:endParaRPr lang="en-US" sz="50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ℙ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&gt;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and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sup>
                      </m:sSup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en-US" sz="32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A69F2A1A-4B76-BEA7-2438-7716A8D177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1294411"/>
                <a:ext cx="11704319" cy="1865349"/>
              </a:xfrm>
              <a:prstGeom prst="roundRect">
                <a:avLst>
                  <a:gd name="adj" fmla="val 6119"/>
                </a:avLst>
              </a:prstGeom>
              <a:blipFill>
                <a:blip r:embed="rId9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932D5706-B37F-9F95-C553-B3A4B806985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3429000"/>
                <a:ext cx="7794906" cy="3145682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Consider max-min formulas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/>
                  <a:t> 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28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b="0" dirty="0"/>
                  <a:t>MLPS </a:t>
                </a:r>
                <a:r>
                  <a:rPr lang="en-US" sz="2800" dirty="0"/>
                  <a:t>have same architecture </a:t>
                </a:r>
                <a:r>
                  <a:rPr lang="en-US" sz="2800" dirty="0"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/>
                  <a:t> have same clause structure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Consider a sequence of 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“hybrids” b/t </a:t>
                </a:r>
                <a14:m>
                  <m:oMath xmlns:m="http://schemas.openxmlformats.org/officeDocument/2006/math">
                    <m:r>
                      <a:rPr lang="en-US" sz="2800" b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𝚽</m:t>
                    </m:r>
                    <m:r>
                      <a:rPr lang="en-US" sz="2800" b="1" i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𝚽</m:t>
                    </m:r>
                    <m:r>
                      <a:rPr lang="en-US" sz="2800" b="1" i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:endParaRPr lang="en-US" sz="2800" b="1" dirty="0"/>
              </a:p>
              <a:p>
                <a:pPr marL="514350" indent="-514350">
                  <a:buFont typeface="+mj-lt"/>
                  <a:buAutoNum type="arabicPeriod"/>
                </a:pPr>
                <a:endParaRPr lang="en-US" sz="2800" dirty="0"/>
              </a:p>
              <a:p>
                <a:pPr marL="514350" indent="-514350">
                  <a:buFont typeface="+mj-lt"/>
                  <a:buAutoNum type="arabicPeriod"/>
                </a:pPr>
                <a:endParaRPr lang="en-US" sz="2800" dirty="0"/>
              </a:p>
              <a:p>
                <a:pPr marL="514350" indent="-514350">
                  <a:buFont typeface="+mj-lt"/>
                  <a:buAutoNum type="arabicPeriod"/>
                </a:pPr>
                <a:endParaRPr lang="en-US" sz="2800" dirty="0"/>
              </a:p>
            </p:txBody>
          </p:sp>
        </mc:Choice>
        <mc:Fallback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932D5706-B37F-9F95-C553-B3A4B80698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3429000"/>
                <a:ext cx="7794906" cy="3145682"/>
              </a:xfrm>
              <a:blipFill>
                <a:blip r:embed="rId10"/>
                <a:stretch>
                  <a:fillRect l="-1789" t="-4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7224050D-ABCC-B514-AD1C-032AD6916AFF}"/>
              </a:ext>
            </a:extLst>
          </p:cNvPr>
          <p:cNvGrpSpPr/>
          <p:nvPr/>
        </p:nvGrpSpPr>
        <p:grpSpPr>
          <a:xfrm>
            <a:off x="7761071" y="5993475"/>
            <a:ext cx="4187086" cy="581205"/>
            <a:chOff x="1841793" y="4303156"/>
            <a:chExt cx="8715871" cy="1209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9" name="Rounded Rectangle 78">
                  <a:extLst>
                    <a:ext uri="{FF2B5EF4-FFF2-40B4-BE49-F238E27FC236}">
                      <a16:creationId xmlns:a16="http://schemas.microsoft.com/office/drawing/2014/main" id="{6937F2BB-E36B-8D63-9254-28BE441CF6D6}"/>
                    </a:ext>
                  </a:extLst>
                </p:cNvPr>
                <p:cNvSpPr/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79" name="Rounded Rectangle 78">
                  <a:extLst>
                    <a:ext uri="{FF2B5EF4-FFF2-40B4-BE49-F238E27FC236}">
                      <a16:creationId xmlns:a16="http://schemas.microsoft.com/office/drawing/2014/main" id="{6937F2BB-E36B-8D63-9254-28BE441CF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0" name="Rounded Rectangle 79">
                  <a:extLst>
                    <a:ext uri="{FF2B5EF4-FFF2-40B4-BE49-F238E27FC236}">
                      <a16:creationId xmlns:a16="http://schemas.microsoft.com/office/drawing/2014/main" id="{A7DBE69F-3B11-9F72-5751-C8DB768B14C3}"/>
                    </a:ext>
                  </a:extLst>
                </p:cNvPr>
                <p:cNvSpPr/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80" name="Rounded Rectangle 79">
                  <a:extLst>
                    <a:ext uri="{FF2B5EF4-FFF2-40B4-BE49-F238E27FC236}">
                      <a16:creationId xmlns:a16="http://schemas.microsoft.com/office/drawing/2014/main" id="{A7DBE69F-3B11-9F72-5751-C8DB768B14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1" name="Rounded Rectangle 80">
                  <a:extLst>
                    <a:ext uri="{FF2B5EF4-FFF2-40B4-BE49-F238E27FC236}">
                      <a16:creationId xmlns:a16="http://schemas.microsoft.com/office/drawing/2014/main" id="{69621916-4D7A-EC9F-F367-1F946E3D55B5}"/>
                    </a:ext>
                  </a:extLst>
                </p:cNvPr>
                <p:cNvSpPr/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81" name="Rounded Rectangle 80">
                  <a:extLst>
                    <a:ext uri="{FF2B5EF4-FFF2-40B4-BE49-F238E27FC236}">
                      <a16:creationId xmlns:a16="http://schemas.microsoft.com/office/drawing/2014/main" id="{69621916-4D7A-EC9F-F367-1F946E3D55B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C32CEF9F-F535-7FC8-26A0-07218E684FD0}"/>
                </a:ext>
              </a:extLst>
            </p:cNvPr>
            <p:cNvSpPr txBox="1"/>
            <p:nvPr/>
          </p:nvSpPr>
          <p:spPr>
            <a:xfrm>
              <a:off x="5893204" y="4303156"/>
              <a:ext cx="2725105" cy="1209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…………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39EFC9E-E7F5-1C8F-0279-A8B44976A008}"/>
              </a:ext>
            </a:extLst>
          </p:cNvPr>
          <p:cNvGrpSpPr/>
          <p:nvPr/>
        </p:nvGrpSpPr>
        <p:grpSpPr>
          <a:xfrm>
            <a:off x="8280019" y="5396293"/>
            <a:ext cx="3149190" cy="581205"/>
            <a:chOff x="2818311" y="3571044"/>
            <a:chExt cx="6555378" cy="1209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5" name="Rounded Rectangle 74">
                  <a:extLst>
                    <a:ext uri="{FF2B5EF4-FFF2-40B4-BE49-F238E27FC236}">
                      <a16:creationId xmlns:a16="http://schemas.microsoft.com/office/drawing/2014/main" id="{150CA40C-407C-3149-9C0E-93A52A4E4816}"/>
                    </a:ext>
                  </a:extLst>
                </p:cNvPr>
                <p:cNvSpPr/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1"/>
                <a:lstStyle/>
                <a:p>
                  <a:pPr algn="ctr"/>
                  <a:r>
                    <a:rPr lang="en-US" sz="200" b="0" i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min</m:t>
                      </m:r>
                    </m:oMath>
                  </a14:m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75" name="Rounded Rectangle 74">
                  <a:extLst>
                    <a:ext uri="{FF2B5EF4-FFF2-40B4-BE49-F238E27FC236}">
                      <a16:creationId xmlns:a16="http://schemas.microsoft.com/office/drawing/2014/main" id="{150CA40C-407C-3149-9C0E-93A52A4E48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6" name="Rounded Rectangle 75">
                  <a:extLst>
                    <a:ext uri="{FF2B5EF4-FFF2-40B4-BE49-F238E27FC236}">
                      <a16:creationId xmlns:a16="http://schemas.microsoft.com/office/drawing/2014/main" id="{E952B0B9-2C24-0F9C-32F3-4C57F45110A3}"/>
                    </a:ext>
                  </a:extLst>
                </p:cNvPr>
                <p:cNvSpPr/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>
            <p:sp>
              <p:nvSpPr>
                <p:cNvPr id="76" name="Rounded Rectangle 75">
                  <a:extLst>
                    <a:ext uri="{FF2B5EF4-FFF2-40B4-BE49-F238E27FC236}">
                      <a16:creationId xmlns:a16="http://schemas.microsoft.com/office/drawing/2014/main" id="{E952B0B9-2C24-0F9C-32F3-4C57F45110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7" name="Rounded Rectangle 76">
                  <a:extLst>
                    <a:ext uri="{FF2B5EF4-FFF2-40B4-BE49-F238E27FC236}">
                      <a16:creationId xmlns:a16="http://schemas.microsoft.com/office/drawing/2014/main" id="{500E69E8-FF36-405E-8CFB-B7D1F6970992}"/>
                    </a:ext>
                  </a:extLst>
                </p:cNvPr>
                <p:cNvSpPr/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>
            <p:sp>
              <p:nvSpPr>
                <p:cNvPr id="77" name="Rounded Rectangle 76">
                  <a:extLst>
                    <a:ext uri="{FF2B5EF4-FFF2-40B4-BE49-F238E27FC236}">
                      <a16:creationId xmlns:a16="http://schemas.microsoft.com/office/drawing/2014/main" id="{500E69E8-FF36-405E-8CFB-B7D1F69709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4C9FD56-7F7D-AAF4-B28A-E7385D2AFAE3}"/>
                </a:ext>
              </a:extLst>
            </p:cNvPr>
            <p:cNvSpPr txBox="1"/>
            <p:nvPr/>
          </p:nvSpPr>
          <p:spPr>
            <a:xfrm>
              <a:off x="6291708" y="3571044"/>
              <a:ext cx="1576054" cy="1209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……</a:t>
              </a:r>
            </a:p>
          </p:txBody>
        </p: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D8E4391-A634-FDC5-9D7B-817B593F2A78}"/>
              </a:ext>
            </a:extLst>
          </p:cNvPr>
          <p:cNvCxnSpPr>
            <a:cxnSpLocks/>
            <a:stCxn id="75" idx="2"/>
            <a:endCxn id="79" idx="0"/>
          </p:cNvCxnSpPr>
          <p:nvPr/>
        </p:nvCxnSpPr>
        <p:spPr>
          <a:xfrm flipH="1">
            <a:off x="8121088" y="5952383"/>
            <a:ext cx="518948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57772D0-6C7B-81A5-981C-220FDC9154B3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8640037" y="5952383"/>
            <a:ext cx="1539423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607D732-60C0-BE51-A153-60390A85380A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8640037" y="5952383"/>
            <a:ext cx="2187882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F7A118E-CDD9-422E-23A0-23F0E9F70DBC}"/>
              </a:ext>
            </a:extLst>
          </p:cNvPr>
          <p:cNvCxnSpPr>
            <a:cxnSpLocks/>
            <a:stCxn id="76" idx="2"/>
            <a:endCxn id="80" idx="0"/>
          </p:cNvCxnSpPr>
          <p:nvPr/>
        </p:nvCxnSpPr>
        <p:spPr>
          <a:xfrm flipH="1">
            <a:off x="9169752" y="5952382"/>
            <a:ext cx="360017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E5C4B67-AECD-BBC1-4CAB-80C0367F1D04}"/>
              </a:ext>
            </a:extLst>
          </p:cNvPr>
          <p:cNvCxnSpPr>
            <a:cxnSpLocks/>
            <a:stCxn id="76" idx="2"/>
            <a:endCxn id="81" idx="0"/>
          </p:cNvCxnSpPr>
          <p:nvPr/>
        </p:nvCxnSpPr>
        <p:spPr>
          <a:xfrm>
            <a:off x="9529769" y="5952382"/>
            <a:ext cx="2058371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216F8E2-B6C5-F854-85D9-BA1EE42AAB8F}"/>
              </a:ext>
            </a:extLst>
          </p:cNvPr>
          <p:cNvCxnSpPr>
            <a:cxnSpLocks/>
            <a:stCxn id="77" idx="2"/>
          </p:cNvCxnSpPr>
          <p:nvPr/>
        </p:nvCxnSpPr>
        <p:spPr>
          <a:xfrm flipH="1">
            <a:off x="10349157" y="5952382"/>
            <a:ext cx="720035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1DF878E-36C5-B652-0621-00A7D1A2F459}"/>
              </a:ext>
            </a:extLst>
          </p:cNvPr>
          <p:cNvCxnSpPr>
            <a:cxnSpLocks/>
            <a:stCxn id="77" idx="2"/>
          </p:cNvCxnSpPr>
          <p:nvPr/>
        </p:nvCxnSpPr>
        <p:spPr>
          <a:xfrm flipH="1">
            <a:off x="10907129" y="5952382"/>
            <a:ext cx="162063" cy="315280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0F59028D-91A7-0DAC-1A5B-8FEFAC9A0E00}"/>
              </a:ext>
            </a:extLst>
          </p:cNvPr>
          <p:cNvCxnSpPr>
            <a:cxnSpLocks/>
            <a:stCxn id="77" idx="2"/>
            <a:endCxn id="79" idx="0"/>
          </p:cNvCxnSpPr>
          <p:nvPr/>
        </p:nvCxnSpPr>
        <p:spPr>
          <a:xfrm flipH="1">
            <a:off x="8121088" y="5952382"/>
            <a:ext cx="2948104" cy="294734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14083255-93C4-2F61-17F4-6585FEDC7FFE}"/>
                  </a:ext>
                </a:extLst>
              </p:cNvPr>
              <p:cNvSpPr/>
              <p:nvPr/>
            </p:nvSpPr>
            <p:spPr>
              <a:xfrm>
                <a:off x="9494596" y="5073295"/>
                <a:ext cx="720034" cy="322997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2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max</m:t>
                    </m:r>
                  </m:oMath>
                </a14:m>
                <a:endParaRPr lang="en-US" sz="12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14083255-93C4-2F61-17F4-6585FEDC7F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4596" y="5073295"/>
                <a:ext cx="720034" cy="322997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extBox 68">
            <a:extLst>
              <a:ext uri="{FF2B5EF4-FFF2-40B4-BE49-F238E27FC236}">
                <a16:creationId xmlns:a16="http://schemas.microsoft.com/office/drawing/2014/main" id="{548C62D7-8DDD-D8FC-6CE9-B36422E7C319}"/>
              </a:ext>
            </a:extLst>
          </p:cNvPr>
          <p:cNvSpPr txBox="1"/>
          <p:nvPr/>
        </p:nvSpPr>
        <p:spPr>
          <a:xfrm>
            <a:off x="9636053" y="5108416"/>
            <a:ext cx="72" cy="1709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endParaRPr lang="en-US" sz="1000" dirty="0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AE809C2E-5D72-DA9A-5260-9CEE4F5C040E}"/>
              </a:ext>
            </a:extLst>
          </p:cNvPr>
          <p:cNvCxnSpPr>
            <a:stCxn id="68" idx="2"/>
            <a:endCxn id="75" idx="0"/>
          </p:cNvCxnSpPr>
          <p:nvPr/>
        </p:nvCxnSpPr>
        <p:spPr>
          <a:xfrm flipH="1">
            <a:off x="8640037" y="5396292"/>
            <a:ext cx="1214577" cy="233093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6608BA0-681B-6113-4462-984DB8A4E5F0}"/>
              </a:ext>
            </a:extLst>
          </p:cNvPr>
          <p:cNvCxnSpPr>
            <a:cxnSpLocks/>
            <a:stCxn id="68" idx="2"/>
            <a:endCxn id="76" idx="0"/>
          </p:cNvCxnSpPr>
          <p:nvPr/>
        </p:nvCxnSpPr>
        <p:spPr>
          <a:xfrm flipH="1">
            <a:off x="9529769" y="5396292"/>
            <a:ext cx="324845" cy="233093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2943A94-1D35-918F-44A3-BA5F031AF026}"/>
              </a:ext>
            </a:extLst>
          </p:cNvPr>
          <p:cNvCxnSpPr>
            <a:cxnSpLocks/>
            <a:stCxn id="68" idx="2"/>
          </p:cNvCxnSpPr>
          <p:nvPr/>
        </p:nvCxnSpPr>
        <p:spPr>
          <a:xfrm>
            <a:off x="9854614" y="5396292"/>
            <a:ext cx="281210" cy="23309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F5161E18-1C5B-5A23-768B-7E0E324C524F}"/>
              </a:ext>
            </a:extLst>
          </p:cNvPr>
          <p:cNvCxnSpPr>
            <a:cxnSpLocks/>
            <a:stCxn id="68" idx="2"/>
          </p:cNvCxnSpPr>
          <p:nvPr/>
        </p:nvCxnSpPr>
        <p:spPr>
          <a:xfrm>
            <a:off x="9854614" y="5396292"/>
            <a:ext cx="564886" cy="241439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BFED493-F7CD-4BEE-6D38-CA640AA08F68}"/>
              </a:ext>
            </a:extLst>
          </p:cNvPr>
          <p:cNvCxnSpPr>
            <a:cxnSpLocks/>
            <a:stCxn id="68" idx="2"/>
            <a:endCxn id="77" idx="0"/>
          </p:cNvCxnSpPr>
          <p:nvPr/>
        </p:nvCxnSpPr>
        <p:spPr>
          <a:xfrm>
            <a:off x="9854614" y="5396292"/>
            <a:ext cx="1214578" cy="23309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CD431D2-892B-0F53-570D-F96430BDA3C6}"/>
                  </a:ext>
                </a:extLst>
              </p:cNvPr>
              <p:cNvSpPr txBox="1"/>
              <p:nvPr/>
            </p:nvSpPr>
            <p:spPr>
              <a:xfrm>
                <a:off x="10600261" y="3450397"/>
                <a:ext cx="1657890" cy="4866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400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𝚽</m:t>
                          </m:r>
                        </m:e>
                        <m:sup>
                          <m:d>
                            <m:dPr>
                              <m:ctrlPr>
                                <a:rPr lang="en-US" sz="24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2400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CD431D2-892B-0F53-570D-F96430BDA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0261" y="3450397"/>
                <a:ext cx="1657890" cy="486672"/>
              </a:xfrm>
              <a:prstGeom prst="rect">
                <a:avLst/>
              </a:prstGeom>
              <a:blipFill>
                <a:blip r:embed="rId18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53E4CE-351B-2667-4553-77BC867ABDEC}"/>
                  </a:ext>
                </a:extLst>
              </p:cNvPr>
              <p:cNvSpPr txBox="1"/>
              <p:nvPr/>
            </p:nvSpPr>
            <p:spPr>
              <a:xfrm>
                <a:off x="11481038" y="5098386"/>
                <a:ext cx="5757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en-US" sz="2400" b="0" i="0" smtClean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8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53E4CE-351B-2667-4553-77BC867AB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1038" y="5098386"/>
                <a:ext cx="575799" cy="461665"/>
              </a:xfrm>
              <a:prstGeom prst="rect">
                <a:avLst/>
              </a:prstGeom>
              <a:blipFill>
                <a:blip r:embed="rId19"/>
                <a:stretch>
                  <a:fillRect r="-4255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11272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5024635-048A-4706-BED5-BCADC93F29BC}"/>
              </a:ext>
            </a:extLst>
          </p:cNvPr>
          <p:cNvGrpSpPr/>
          <p:nvPr/>
        </p:nvGrpSpPr>
        <p:grpSpPr>
          <a:xfrm>
            <a:off x="7761070" y="4353353"/>
            <a:ext cx="4187086" cy="581205"/>
            <a:chOff x="1841793" y="4303156"/>
            <a:chExt cx="8715871" cy="1209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Rounded Rectangle 27">
                  <a:extLst>
                    <a:ext uri="{FF2B5EF4-FFF2-40B4-BE49-F238E27FC236}">
                      <a16:creationId xmlns:a16="http://schemas.microsoft.com/office/drawing/2014/main" id="{470E20E6-3C3E-124C-578D-7C2F4601352C}"/>
                    </a:ext>
                  </a:extLst>
                </p:cNvPr>
                <p:cNvSpPr/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28" name="Rounded Rectangle 27">
                  <a:extLst>
                    <a:ext uri="{FF2B5EF4-FFF2-40B4-BE49-F238E27FC236}">
                      <a16:creationId xmlns:a16="http://schemas.microsoft.com/office/drawing/2014/main" id="{470E20E6-3C3E-124C-578D-7C2F460135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Rounded Rectangle 28">
                  <a:extLst>
                    <a:ext uri="{FF2B5EF4-FFF2-40B4-BE49-F238E27FC236}">
                      <a16:creationId xmlns:a16="http://schemas.microsoft.com/office/drawing/2014/main" id="{A7CA9B1C-B0BF-B8CF-9FB6-976919D08709}"/>
                    </a:ext>
                  </a:extLst>
                </p:cNvPr>
                <p:cNvSpPr/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29" name="Rounded Rectangle 28">
                  <a:extLst>
                    <a:ext uri="{FF2B5EF4-FFF2-40B4-BE49-F238E27FC236}">
                      <a16:creationId xmlns:a16="http://schemas.microsoft.com/office/drawing/2014/main" id="{A7CA9B1C-B0BF-B8CF-9FB6-976919D0870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3" name="Rounded Rectangle 82">
                  <a:extLst>
                    <a:ext uri="{FF2B5EF4-FFF2-40B4-BE49-F238E27FC236}">
                      <a16:creationId xmlns:a16="http://schemas.microsoft.com/office/drawing/2014/main" id="{084651C7-24BB-4425-F8C0-74266CF30705}"/>
                    </a:ext>
                  </a:extLst>
                </p:cNvPr>
                <p:cNvSpPr/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83" name="Rounded Rectangle 82">
                  <a:extLst>
                    <a:ext uri="{FF2B5EF4-FFF2-40B4-BE49-F238E27FC236}">
                      <a16:creationId xmlns:a16="http://schemas.microsoft.com/office/drawing/2014/main" id="{084651C7-24BB-4425-F8C0-74266CF3070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5A2177A-405A-FCB9-790A-E9A0B7CAA5E8}"/>
                </a:ext>
              </a:extLst>
            </p:cNvPr>
            <p:cNvSpPr txBox="1"/>
            <p:nvPr/>
          </p:nvSpPr>
          <p:spPr>
            <a:xfrm>
              <a:off x="5893204" y="4303156"/>
              <a:ext cx="2725105" cy="1209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…………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FB8B7D1-39C7-50DD-F051-C80BD2EC64C3}"/>
              </a:ext>
            </a:extLst>
          </p:cNvPr>
          <p:cNvGrpSpPr/>
          <p:nvPr/>
        </p:nvGrpSpPr>
        <p:grpSpPr>
          <a:xfrm>
            <a:off x="8280018" y="3756171"/>
            <a:ext cx="3149190" cy="581205"/>
            <a:chOff x="2818311" y="3571044"/>
            <a:chExt cx="6555378" cy="1209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Rounded Rectangle 23">
                  <a:extLst>
                    <a:ext uri="{FF2B5EF4-FFF2-40B4-BE49-F238E27FC236}">
                      <a16:creationId xmlns:a16="http://schemas.microsoft.com/office/drawing/2014/main" id="{D7E816BB-0496-9A20-B1EA-24B2B8883714}"/>
                    </a:ext>
                  </a:extLst>
                </p:cNvPr>
                <p:cNvSpPr/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1"/>
                <a:lstStyle/>
                <a:p>
                  <a:pPr algn="ctr"/>
                  <a:r>
                    <a:rPr lang="en-US" sz="200" b="0" i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min</m:t>
                      </m:r>
                    </m:oMath>
                  </a14:m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24" name="Rounded Rectangle 23">
                  <a:extLst>
                    <a:ext uri="{FF2B5EF4-FFF2-40B4-BE49-F238E27FC236}">
                      <a16:creationId xmlns:a16="http://schemas.microsoft.com/office/drawing/2014/main" id="{D7E816BB-0496-9A20-B1EA-24B2B888371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Rounded Rectangle 24">
                  <a:extLst>
                    <a:ext uri="{FF2B5EF4-FFF2-40B4-BE49-F238E27FC236}">
                      <a16:creationId xmlns:a16="http://schemas.microsoft.com/office/drawing/2014/main" id="{8DBB4E8A-7C5E-8534-1232-C696B74AE5FB}"/>
                    </a:ext>
                  </a:extLst>
                </p:cNvPr>
                <p:cNvSpPr/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>
            <p:sp>
              <p:nvSpPr>
                <p:cNvPr id="25" name="Rounded Rectangle 24">
                  <a:extLst>
                    <a:ext uri="{FF2B5EF4-FFF2-40B4-BE49-F238E27FC236}">
                      <a16:creationId xmlns:a16="http://schemas.microsoft.com/office/drawing/2014/main" id="{8DBB4E8A-7C5E-8534-1232-C696B74AE5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Rounded Rectangle 25">
                  <a:extLst>
                    <a:ext uri="{FF2B5EF4-FFF2-40B4-BE49-F238E27FC236}">
                      <a16:creationId xmlns:a16="http://schemas.microsoft.com/office/drawing/2014/main" id="{6BD5432A-39BC-C713-DB50-6584E6696065}"/>
                    </a:ext>
                  </a:extLst>
                </p:cNvPr>
                <p:cNvSpPr/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>
            <p:sp>
              <p:nvSpPr>
                <p:cNvPr id="26" name="Rounded Rectangle 25">
                  <a:extLst>
                    <a:ext uri="{FF2B5EF4-FFF2-40B4-BE49-F238E27FC236}">
                      <a16:creationId xmlns:a16="http://schemas.microsoft.com/office/drawing/2014/main" id="{6BD5432A-39BC-C713-DB50-6584E66960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CB40E18-ADF9-07E6-F134-8517628CF598}"/>
                </a:ext>
              </a:extLst>
            </p:cNvPr>
            <p:cNvSpPr txBox="1"/>
            <p:nvPr/>
          </p:nvSpPr>
          <p:spPr>
            <a:xfrm>
              <a:off x="6291708" y="3571044"/>
              <a:ext cx="1576054" cy="1209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……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76AEE29-3B74-9300-A0F4-939D65770B23}"/>
              </a:ext>
            </a:extLst>
          </p:cNvPr>
          <p:cNvCxnSpPr>
            <a:cxnSpLocks/>
            <a:stCxn id="24" idx="2"/>
            <a:endCxn id="28" idx="0"/>
          </p:cNvCxnSpPr>
          <p:nvPr/>
        </p:nvCxnSpPr>
        <p:spPr>
          <a:xfrm flipH="1">
            <a:off x="8121087" y="4312261"/>
            <a:ext cx="518948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288942F-6D5B-2AE1-77EE-DC7870A4B219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8640036" y="4312261"/>
            <a:ext cx="1539423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27E85B6-23D3-068E-3553-C6679A56A014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8640036" y="4312261"/>
            <a:ext cx="2187882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DC551DA-47B0-8F40-B7D2-5B4F4BD6A089}"/>
              </a:ext>
            </a:extLst>
          </p:cNvPr>
          <p:cNvCxnSpPr>
            <a:cxnSpLocks/>
            <a:stCxn id="25" idx="2"/>
            <a:endCxn id="29" idx="0"/>
          </p:cNvCxnSpPr>
          <p:nvPr/>
        </p:nvCxnSpPr>
        <p:spPr>
          <a:xfrm flipH="1">
            <a:off x="9169751" y="4312260"/>
            <a:ext cx="360017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FFD9495-BEAB-AAFB-E39C-B6C3D7EC6C63}"/>
              </a:ext>
            </a:extLst>
          </p:cNvPr>
          <p:cNvCxnSpPr>
            <a:cxnSpLocks/>
            <a:stCxn id="25" idx="2"/>
            <a:endCxn id="83" idx="0"/>
          </p:cNvCxnSpPr>
          <p:nvPr/>
        </p:nvCxnSpPr>
        <p:spPr>
          <a:xfrm>
            <a:off x="9529768" y="4312260"/>
            <a:ext cx="2058371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80293EA-668C-E9BD-C84F-6595DB872DF3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10349156" y="4312260"/>
            <a:ext cx="720035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DFFB47B-FCD0-02A4-772C-2768E1EF9BB8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10907128" y="4312260"/>
            <a:ext cx="162063" cy="315280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B28A4C-31C7-5722-A27A-34EEDD27B2AD}"/>
              </a:ext>
            </a:extLst>
          </p:cNvPr>
          <p:cNvCxnSpPr>
            <a:cxnSpLocks/>
            <a:stCxn id="26" idx="2"/>
            <a:endCxn id="28" idx="0"/>
          </p:cNvCxnSpPr>
          <p:nvPr/>
        </p:nvCxnSpPr>
        <p:spPr>
          <a:xfrm flipH="1">
            <a:off x="8121087" y="4312260"/>
            <a:ext cx="2948104" cy="294734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025CF30A-E17E-4F65-A95D-8FC1468D8AB7}"/>
                  </a:ext>
                </a:extLst>
              </p:cNvPr>
              <p:cNvSpPr/>
              <p:nvPr/>
            </p:nvSpPr>
            <p:spPr>
              <a:xfrm>
                <a:off x="9494595" y="3433173"/>
                <a:ext cx="720034" cy="322997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2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max</m:t>
                    </m:r>
                  </m:oMath>
                </a14:m>
                <a:endParaRPr lang="en-US" sz="12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025CF30A-E17E-4F65-A95D-8FC1468D8A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4595" y="3433173"/>
                <a:ext cx="720034" cy="32299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35CBEAA0-8194-EDDC-7D75-46BABDBE4EFA}"/>
              </a:ext>
            </a:extLst>
          </p:cNvPr>
          <p:cNvSpPr txBox="1"/>
          <p:nvPr/>
        </p:nvSpPr>
        <p:spPr>
          <a:xfrm>
            <a:off x="9636052" y="3468294"/>
            <a:ext cx="72" cy="1709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endParaRPr lang="en-US" sz="10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EDC8FD5-EF8E-0836-7EC9-3EDDF9F5239F}"/>
              </a:ext>
            </a:extLst>
          </p:cNvPr>
          <p:cNvCxnSpPr>
            <a:stCxn id="17" idx="2"/>
            <a:endCxn id="24" idx="0"/>
          </p:cNvCxnSpPr>
          <p:nvPr/>
        </p:nvCxnSpPr>
        <p:spPr>
          <a:xfrm flipH="1">
            <a:off x="8640036" y="3756170"/>
            <a:ext cx="1214577" cy="233093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4322BAC-7021-D191-FBD0-40F127BC3183}"/>
              </a:ext>
            </a:extLst>
          </p:cNvPr>
          <p:cNvCxnSpPr>
            <a:cxnSpLocks/>
            <a:stCxn id="17" idx="2"/>
            <a:endCxn id="25" idx="0"/>
          </p:cNvCxnSpPr>
          <p:nvPr/>
        </p:nvCxnSpPr>
        <p:spPr>
          <a:xfrm flipH="1">
            <a:off x="9529768" y="3756170"/>
            <a:ext cx="324845" cy="233093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701BDC4-8E6F-F5BA-5B13-154E5D688490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9854613" y="3756170"/>
            <a:ext cx="281210" cy="23309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481C8CE-81B3-3FA1-E8DD-AA0EE943C728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9854613" y="3756170"/>
            <a:ext cx="564886" cy="241439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B050C7F-FB5C-551C-5DF2-78F1E0860CD5}"/>
              </a:ext>
            </a:extLst>
          </p:cNvPr>
          <p:cNvCxnSpPr>
            <a:cxnSpLocks/>
            <a:stCxn id="17" idx="2"/>
            <a:endCxn id="26" idx="0"/>
          </p:cNvCxnSpPr>
          <p:nvPr/>
        </p:nvCxnSpPr>
        <p:spPr>
          <a:xfrm>
            <a:off x="9854613" y="3756170"/>
            <a:ext cx="1214578" cy="23309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BC01987-DF3C-0A34-676D-ACEEDAFE6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STABILITY RESULT – PROOF SKETCH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A69F2A1A-4B76-BEA7-2438-7716A8D177E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39" y="1294411"/>
                <a:ext cx="11704319" cy="1865349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r>
                  <a:rPr lang="en-US" sz="3200" b="1" dirty="0"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Lemma</a:t>
                </a:r>
                <a:r>
                  <a:rPr lang="en-US" sz="3200" dirty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: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For depth-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MLPs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with the same architecture and whose weight matrices are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-close in operator norm,</a:t>
                </a:r>
              </a:p>
              <a:p>
                <a:endParaRPr lang="en-US" sz="50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ℙ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&gt;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and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sup>
                      </m:sSup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en-US" sz="32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A69F2A1A-4B76-BEA7-2438-7716A8D177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1294411"/>
                <a:ext cx="11704319" cy="1865349"/>
              </a:xfrm>
              <a:prstGeom prst="roundRect">
                <a:avLst>
                  <a:gd name="adj" fmla="val 6119"/>
                </a:avLst>
              </a:prstGeom>
              <a:blipFill>
                <a:blip r:embed="rId9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932D5706-B37F-9F95-C553-B3A4B806985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3429000"/>
                <a:ext cx="7794906" cy="3500120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Consider max-min formulas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/>
                  <a:t> 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28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b="0" dirty="0"/>
                  <a:t>MLPS </a:t>
                </a:r>
                <a:r>
                  <a:rPr lang="en-US" sz="2800" dirty="0"/>
                  <a:t>have same architecture </a:t>
                </a:r>
                <a:r>
                  <a:rPr lang="en-US" sz="2800" dirty="0"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/>
                  <a:t> have same clause structure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Consider a sequence of “hybrids” b/t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/>
                  <a:t> 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Between consecutive hybrids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p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sz="2800" dirty="0"/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2800" dirty="0"/>
                  <a:t>, prob. their thresholds disagree is at most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sz="1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800" b="1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ℙ</m:t>
                          </m:r>
                          <m:r>
                            <a:rPr lang="en-US" sz="2800" b="1" i="0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800" b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8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800" b="1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1" i="1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en-US" sz="2800" b="1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1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n-US" sz="28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r>
                                <a:rPr lang="en-US" sz="2800" b="1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𝝉</m:t>
                              </m:r>
                            </m:e>
                          </m:d>
                        </m:e>
                      </m:func>
                      <m:r>
                        <a:rPr lang="en-US" sz="2800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𝐚𝐧𝐝</m:t>
                      </m:r>
                      <m:r>
                        <a:rPr lang="en-US" sz="2800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sz="2800" b="1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800" b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800" b="1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800" b="1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1" i="1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en-US" sz="2800" b="1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1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n-US" sz="28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sz="2800" b="1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𝝉</m:t>
                              </m:r>
                            </m:e>
                          </m:d>
                        </m:e>
                      </m:func>
                      <m:r>
                        <a:rPr lang="en-US" sz="2800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8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932D5706-B37F-9F95-C553-B3A4B80698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3429000"/>
                <a:ext cx="7794906" cy="3500120"/>
              </a:xfrm>
              <a:blipFill>
                <a:blip r:embed="rId10"/>
                <a:stretch>
                  <a:fillRect l="-1789" t="-3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7224050D-ABCC-B514-AD1C-032AD6916AFF}"/>
              </a:ext>
            </a:extLst>
          </p:cNvPr>
          <p:cNvGrpSpPr/>
          <p:nvPr/>
        </p:nvGrpSpPr>
        <p:grpSpPr>
          <a:xfrm>
            <a:off x="7761071" y="5993475"/>
            <a:ext cx="4187086" cy="581205"/>
            <a:chOff x="1841793" y="4303156"/>
            <a:chExt cx="8715871" cy="1209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9" name="Rounded Rectangle 78">
                  <a:extLst>
                    <a:ext uri="{FF2B5EF4-FFF2-40B4-BE49-F238E27FC236}">
                      <a16:creationId xmlns:a16="http://schemas.microsoft.com/office/drawing/2014/main" id="{6937F2BB-E36B-8D63-9254-28BE441CF6D6}"/>
                    </a:ext>
                  </a:extLst>
                </p:cNvPr>
                <p:cNvSpPr/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79" name="Rounded Rectangle 78">
                  <a:extLst>
                    <a:ext uri="{FF2B5EF4-FFF2-40B4-BE49-F238E27FC236}">
                      <a16:creationId xmlns:a16="http://schemas.microsoft.com/office/drawing/2014/main" id="{6937F2BB-E36B-8D63-9254-28BE441CF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0" name="Rounded Rectangle 79">
                  <a:extLst>
                    <a:ext uri="{FF2B5EF4-FFF2-40B4-BE49-F238E27FC236}">
                      <a16:creationId xmlns:a16="http://schemas.microsoft.com/office/drawing/2014/main" id="{A7DBE69F-3B11-9F72-5751-C8DB768B14C3}"/>
                    </a:ext>
                  </a:extLst>
                </p:cNvPr>
                <p:cNvSpPr/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80" name="Rounded Rectangle 79">
                  <a:extLst>
                    <a:ext uri="{FF2B5EF4-FFF2-40B4-BE49-F238E27FC236}">
                      <a16:creationId xmlns:a16="http://schemas.microsoft.com/office/drawing/2014/main" id="{A7DBE69F-3B11-9F72-5751-C8DB768B14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1" name="Rounded Rectangle 80">
                  <a:extLst>
                    <a:ext uri="{FF2B5EF4-FFF2-40B4-BE49-F238E27FC236}">
                      <a16:creationId xmlns:a16="http://schemas.microsoft.com/office/drawing/2014/main" id="{69621916-4D7A-EC9F-F367-1F946E3D55B5}"/>
                    </a:ext>
                  </a:extLst>
                </p:cNvPr>
                <p:cNvSpPr/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81" name="Rounded Rectangle 80">
                  <a:extLst>
                    <a:ext uri="{FF2B5EF4-FFF2-40B4-BE49-F238E27FC236}">
                      <a16:creationId xmlns:a16="http://schemas.microsoft.com/office/drawing/2014/main" id="{69621916-4D7A-EC9F-F367-1F946E3D55B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C32CEF9F-F535-7FC8-26A0-07218E684FD0}"/>
                </a:ext>
              </a:extLst>
            </p:cNvPr>
            <p:cNvSpPr txBox="1"/>
            <p:nvPr/>
          </p:nvSpPr>
          <p:spPr>
            <a:xfrm>
              <a:off x="5893204" y="4303156"/>
              <a:ext cx="2725105" cy="1209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…………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39EFC9E-E7F5-1C8F-0279-A8B44976A008}"/>
              </a:ext>
            </a:extLst>
          </p:cNvPr>
          <p:cNvGrpSpPr/>
          <p:nvPr/>
        </p:nvGrpSpPr>
        <p:grpSpPr>
          <a:xfrm>
            <a:off x="8280019" y="5396293"/>
            <a:ext cx="3149190" cy="581205"/>
            <a:chOff x="2818311" y="3571044"/>
            <a:chExt cx="6555378" cy="1209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5" name="Rounded Rectangle 74">
                  <a:extLst>
                    <a:ext uri="{FF2B5EF4-FFF2-40B4-BE49-F238E27FC236}">
                      <a16:creationId xmlns:a16="http://schemas.microsoft.com/office/drawing/2014/main" id="{150CA40C-407C-3149-9C0E-93A52A4E4816}"/>
                    </a:ext>
                  </a:extLst>
                </p:cNvPr>
                <p:cNvSpPr/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1"/>
                <a:lstStyle/>
                <a:p>
                  <a:pPr algn="ctr"/>
                  <a:r>
                    <a:rPr lang="en-US" sz="200" b="0" i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min</m:t>
                      </m:r>
                    </m:oMath>
                  </a14:m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75" name="Rounded Rectangle 74">
                  <a:extLst>
                    <a:ext uri="{FF2B5EF4-FFF2-40B4-BE49-F238E27FC236}">
                      <a16:creationId xmlns:a16="http://schemas.microsoft.com/office/drawing/2014/main" id="{150CA40C-407C-3149-9C0E-93A52A4E48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6" name="Rounded Rectangle 75">
                  <a:extLst>
                    <a:ext uri="{FF2B5EF4-FFF2-40B4-BE49-F238E27FC236}">
                      <a16:creationId xmlns:a16="http://schemas.microsoft.com/office/drawing/2014/main" id="{E952B0B9-2C24-0F9C-32F3-4C57F45110A3}"/>
                    </a:ext>
                  </a:extLst>
                </p:cNvPr>
                <p:cNvSpPr/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>
            <p:sp>
              <p:nvSpPr>
                <p:cNvPr id="76" name="Rounded Rectangle 75">
                  <a:extLst>
                    <a:ext uri="{FF2B5EF4-FFF2-40B4-BE49-F238E27FC236}">
                      <a16:creationId xmlns:a16="http://schemas.microsoft.com/office/drawing/2014/main" id="{E952B0B9-2C24-0F9C-32F3-4C57F45110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7" name="Rounded Rectangle 76">
                  <a:extLst>
                    <a:ext uri="{FF2B5EF4-FFF2-40B4-BE49-F238E27FC236}">
                      <a16:creationId xmlns:a16="http://schemas.microsoft.com/office/drawing/2014/main" id="{500E69E8-FF36-405E-8CFB-B7D1F6970992}"/>
                    </a:ext>
                  </a:extLst>
                </p:cNvPr>
                <p:cNvSpPr/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>
            <p:sp>
              <p:nvSpPr>
                <p:cNvPr id="77" name="Rounded Rectangle 76">
                  <a:extLst>
                    <a:ext uri="{FF2B5EF4-FFF2-40B4-BE49-F238E27FC236}">
                      <a16:creationId xmlns:a16="http://schemas.microsoft.com/office/drawing/2014/main" id="{500E69E8-FF36-405E-8CFB-B7D1F69709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4C9FD56-7F7D-AAF4-B28A-E7385D2AFAE3}"/>
                </a:ext>
              </a:extLst>
            </p:cNvPr>
            <p:cNvSpPr txBox="1"/>
            <p:nvPr/>
          </p:nvSpPr>
          <p:spPr>
            <a:xfrm>
              <a:off x="6291708" y="3571044"/>
              <a:ext cx="1576054" cy="1209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……</a:t>
              </a:r>
            </a:p>
          </p:txBody>
        </p: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D8E4391-A634-FDC5-9D7B-817B593F2A78}"/>
              </a:ext>
            </a:extLst>
          </p:cNvPr>
          <p:cNvCxnSpPr>
            <a:cxnSpLocks/>
            <a:stCxn id="75" idx="2"/>
            <a:endCxn id="79" idx="0"/>
          </p:cNvCxnSpPr>
          <p:nvPr/>
        </p:nvCxnSpPr>
        <p:spPr>
          <a:xfrm flipH="1">
            <a:off x="8121088" y="5952383"/>
            <a:ext cx="518948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57772D0-6C7B-81A5-981C-220FDC9154B3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8640037" y="5952383"/>
            <a:ext cx="1539423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607D732-60C0-BE51-A153-60390A85380A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8640037" y="5952383"/>
            <a:ext cx="2187882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F7A118E-CDD9-422E-23A0-23F0E9F70DBC}"/>
              </a:ext>
            </a:extLst>
          </p:cNvPr>
          <p:cNvCxnSpPr>
            <a:cxnSpLocks/>
            <a:stCxn id="76" idx="2"/>
            <a:endCxn id="80" idx="0"/>
          </p:cNvCxnSpPr>
          <p:nvPr/>
        </p:nvCxnSpPr>
        <p:spPr>
          <a:xfrm flipH="1">
            <a:off x="9169752" y="5952382"/>
            <a:ext cx="360017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E5C4B67-AECD-BBC1-4CAB-80C0367F1D04}"/>
              </a:ext>
            </a:extLst>
          </p:cNvPr>
          <p:cNvCxnSpPr>
            <a:cxnSpLocks/>
            <a:stCxn id="76" idx="2"/>
            <a:endCxn id="81" idx="0"/>
          </p:cNvCxnSpPr>
          <p:nvPr/>
        </p:nvCxnSpPr>
        <p:spPr>
          <a:xfrm>
            <a:off x="9529769" y="5952382"/>
            <a:ext cx="2058371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216F8E2-B6C5-F854-85D9-BA1EE42AAB8F}"/>
              </a:ext>
            </a:extLst>
          </p:cNvPr>
          <p:cNvCxnSpPr>
            <a:cxnSpLocks/>
            <a:stCxn id="77" idx="2"/>
          </p:cNvCxnSpPr>
          <p:nvPr/>
        </p:nvCxnSpPr>
        <p:spPr>
          <a:xfrm flipH="1">
            <a:off x="10349157" y="5952382"/>
            <a:ext cx="720035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1DF878E-36C5-B652-0621-00A7D1A2F459}"/>
              </a:ext>
            </a:extLst>
          </p:cNvPr>
          <p:cNvCxnSpPr>
            <a:cxnSpLocks/>
            <a:stCxn id="77" idx="2"/>
          </p:cNvCxnSpPr>
          <p:nvPr/>
        </p:nvCxnSpPr>
        <p:spPr>
          <a:xfrm flipH="1">
            <a:off x="10907129" y="5952382"/>
            <a:ext cx="162063" cy="315280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0F59028D-91A7-0DAC-1A5B-8FEFAC9A0E00}"/>
              </a:ext>
            </a:extLst>
          </p:cNvPr>
          <p:cNvCxnSpPr>
            <a:cxnSpLocks/>
            <a:stCxn id="77" idx="2"/>
            <a:endCxn id="79" idx="0"/>
          </p:cNvCxnSpPr>
          <p:nvPr/>
        </p:nvCxnSpPr>
        <p:spPr>
          <a:xfrm flipH="1">
            <a:off x="8121088" y="5952382"/>
            <a:ext cx="2948104" cy="294734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14083255-93C4-2F61-17F4-6585FEDC7FFE}"/>
                  </a:ext>
                </a:extLst>
              </p:cNvPr>
              <p:cNvSpPr/>
              <p:nvPr/>
            </p:nvSpPr>
            <p:spPr>
              <a:xfrm>
                <a:off x="9494596" y="5073295"/>
                <a:ext cx="720034" cy="322997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2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max</m:t>
                    </m:r>
                  </m:oMath>
                </a14:m>
                <a:endParaRPr lang="en-US" sz="12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14083255-93C4-2F61-17F4-6585FEDC7F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4596" y="5073295"/>
                <a:ext cx="720034" cy="322997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extBox 68">
            <a:extLst>
              <a:ext uri="{FF2B5EF4-FFF2-40B4-BE49-F238E27FC236}">
                <a16:creationId xmlns:a16="http://schemas.microsoft.com/office/drawing/2014/main" id="{548C62D7-8DDD-D8FC-6CE9-B36422E7C319}"/>
              </a:ext>
            </a:extLst>
          </p:cNvPr>
          <p:cNvSpPr txBox="1"/>
          <p:nvPr/>
        </p:nvSpPr>
        <p:spPr>
          <a:xfrm>
            <a:off x="9636053" y="5108416"/>
            <a:ext cx="72" cy="1709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endParaRPr lang="en-US" sz="1000" dirty="0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AE809C2E-5D72-DA9A-5260-9CEE4F5C040E}"/>
              </a:ext>
            </a:extLst>
          </p:cNvPr>
          <p:cNvCxnSpPr>
            <a:stCxn id="68" idx="2"/>
            <a:endCxn id="75" idx="0"/>
          </p:cNvCxnSpPr>
          <p:nvPr/>
        </p:nvCxnSpPr>
        <p:spPr>
          <a:xfrm flipH="1">
            <a:off x="8640037" y="5396292"/>
            <a:ext cx="1214577" cy="233093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6608BA0-681B-6113-4462-984DB8A4E5F0}"/>
              </a:ext>
            </a:extLst>
          </p:cNvPr>
          <p:cNvCxnSpPr>
            <a:cxnSpLocks/>
            <a:stCxn id="68" idx="2"/>
            <a:endCxn id="76" idx="0"/>
          </p:cNvCxnSpPr>
          <p:nvPr/>
        </p:nvCxnSpPr>
        <p:spPr>
          <a:xfrm flipH="1">
            <a:off x="9529769" y="5396292"/>
            <a:ext cx="324845" cy="233093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2943A94-1D35-918F-44A3-BA5F031AF026}"/>
              </a:ext>
            </a:extLst>
          </p:cNvPr>
          <p:cNvCxnSpPr>
            <a:cxnSpLocks/>
            <a:stCxn id="68" idx="2"/>
          </p:cNvCxnSpPr>
          <p:nvPr/>
        </p:nvCxnSpPr>
        <p:spPr>
          <a:xfrm>
            <a:off x="9854614" y="5396292"/>
            <a:ext cx="281210" cy="23309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F5161E18-1C5B-5A23-768B-7E0E324C524F}"/>
              </a:ext>
            </a:extLst>
          </p:cNvPr>
          <p:cNvCxnSpPr>
            <a:cxnSpLocks/>
            <a:stCxn id="68" idx="2"/>
          </p:cNvCxnSpPr>
          <p:nvPr/>
        </p:nvCxnSpPr>
        <p:spPr>
          <a:xfrm>
            <a:off x="9854614" y="5396292"/>
            <a:ext cx="564886" cy="241439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BFED493-F7CD-4BEE-6D38-CA640AA08F68}"/>
              </a:ext>
            </a:extLst>
          </p:cNvPr>
          <p:cNvCxnSpPr>
            <a:cxnSpLocks/>
            <a:stCxn id="68" idx="2"/>
            <a:endCxn id="77" idx="0"/>
          </p:cNvCxnSpPr>
          <p:nvPr/>
        </p:nvCxnSpPr>
        <p:spPr>
          <a:xfrm>
            <a:off x="9854614" y="5396292"/>
            <a:ext cx="1214578" cy="23309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CD431D2-892B-0F53-570D-F96430BDA3C6}"/>
                  </a:ext>
                </a:extLst>
              </p:cNvPr>
              <p:cNvSpPr txBox="1"/>
              <p:nvPr/>
            </p:nvSpPr>
            <p:spPr>
              <a:xfrm>
                <a:off x="10600261" y="3450397"/>
                <a:ext cx="1657890" cy="4866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400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𝚽</m:t>
                          </m:r>
                        </m:e>
                        <m:sup>
                          <m:d>
                            <m:dPr>
                              <m:ctrlPr>
                                <a:rPr lang="en-US" sz="24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2400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CD431D2-892B-0F53-570D-F96430BDA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0261" y="3450397"/>
                <a:ext cx="1657890" cy="486672"/>
              </a:xfrm>
              <a:prstGeom prst="rect">
                <a:avLst/>
              </a:prstGeom>
              <a:blipFill>
                <a:blip r:embed="rId18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53E4CE-351B-2667-4553-77BC867ABDEC}"/>
                  </a:ext>
                </a:extLst>
              </p:cNvPr>
              <p:cNvSpPr txBox="1"/>
              <p:nvPr/>
            </p:nvSpPr>
            <p:spPr>
              <a:xfrm>
                <a:off x="11481038" y="5098386"/>
                <a:ext cx="5757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en-US" sz="2400" b="0" i="0" smtClean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8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53E4CE-351B-2667-4553-77BC867AB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1038" y="5098386"/>
                <a:ext cx="575799" cy="461665"/>
              </a:xfrm>
              <a:prstGeom prst="rect">
                <a:avLst/>
              </a:prstGeom>
              <a:blipFill>
                <a:blip r:embed="rId19"/>
                <a:stretch>
                  <a:fillRect r="-4255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18139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E9C09-9592-6CE7-F499-33E63B804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ALGORITHM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897AC598-6584-F6E8-747C-341DA4A65C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93103" y="1294411"/>
                <a:ext cx="8605794" cy="4710149"/>
              </a:xfrm>
              <a:prstGeom prst="roundRect">
                <a:avLst>
                  <a:gd name="adj" fmla="val 1083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 anchorCtr="0">
                <a:noAutofit/>
              </a:bodyPr>
              <a:lstStyle/>
              <a:p>
                <a:pPr marL="346075" indent="-346075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b="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←∅</m:t>
                    </m:r>
                  </m:oMath>
                </a14:m>
                <a:endPara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346075" indent="-346075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For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:</a:t>
                </a:r>
              </a:p>
              <a:p>
                <a:pPr marL="808038" lvl="1" indent="-350838">
                  <a:spcAft>
                    <a:spcPts val="600"/>
                  </a:spcAft>
                  <a:buFont typeface="+mj-lt"/>
                  <a:buAutoNum type="alphaLcPeriod"/>
                </a:pPr>
                <a:r>
                  <a:rPr lang="en-US" sz="2400" b="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span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vectors</m:t>
                        </m:r>
                        <m:r>
                          <a:rPr lang="en-US" sz="2400" b="0" i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in</m:t>
                        </m:r>
                        <m:r>
                          <a:rPr lang="en-US" sz="2400" b="0" i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</m:d>
                  </m:oMath>
                </a14:m>
                <a:endPara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808038" lvl="1" indent="-350838">
                  <a:spcAft>
                    <a:spcPts val="600"/>
                  </a:spcAft>
                  <a:buFont typeface="+mj-lt"/>
                  <a:buAutoNum type="alphaLcPeriod"/>
                </a:pPr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For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</m:acc>
                    <m:r>
                      <a:rPr lang="en-US" sz="2400" b="0" i="1" dirty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2400" b="0" i="0" dirty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EpsilonN</m:t>
                    </m:r>
                    <m:r>
                      <m:rPr>
                        <m:sty m:val="p"/>
                      </m:rPr>
                      <a:rPr lang="en-US" sz="2400" b="0" i="0" dirty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et</m:t>
                    </m:r>
                    <m:d>
                      <m:dPr>
                        <m:ctrlPr>
                          <a:rPr lang="en-US" sz="2400" b="0" i="1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400" b="0" i="0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size</m:t>
                        </m:r>
                        <m:r>
                          <a:rPr lang="en-US" sz="2400" b="0" i="1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en-US" sz="2400" b="0" i="1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r>
                          <a:rPr lang="en-US" sz="2400" b="0" i="0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networks</m:t>
                        </m:r>
                        <m:r>
                          <a:rPr lang="en-US" sz="2400" b="0" i="0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over</m:t>
                        </m:r>
                        <m:r>
                          <a:rPr lang="en-US" sz="2400" b="0" i="0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chemeClr val="accent3"/>
                    </a:solidFill>
                  </a:rPr>
                  <a:t>:</a:t>
                </a:r>
              </a:p>
              <a:p>
                <a:pPr lvl="2">
                  <a:spcAft>
                    <a:spcPts val="600"/>
                  </a:spcAft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If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accent3"/>
                    </a:solidFill>
                  </a:rPr>
                  <a:t> 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achieves low square loss, return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accent3"/>
                    </a:solidFill>
                  </a:rPr>
                  <a:t>.</a:t>
                </a:r>
              </a:p>
              <a:p>
                <a:pPr lvl="2">
                  <a:spcAft>
                    <a:spcPts val="600"/>
                  </a:spcAft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Else, compute top eigenvector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of </a:t>
                </a:r>
              </a:p>
              <a:p>
                <a:pPr marL="11113" lvl="2" indent="0">
                  <a:spcAft>
                    <a:spcPts val="600"/>
                  </a:spcAft>
                  <a:buNone/>
                </a:pPr>
                <a:r>
                  <a:rPr lang="en-US" b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≝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p>
                    </m:sSubSup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  <m:acc>
                      <m:accPr>
                        <m:chr m:val="̂"/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</m:acc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𝕀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en-US" b="0" i="1" smtClean="0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chemeClr val="accent2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solidFill>
                                              <a:schemeClr val="accent2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Π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chemeClr val="accent2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d>
                            <m:r>
                              <a:rPr lang="en-US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≥</m:t>
                            </m:r>
                            <m:r>
                              <a:rPr lang="en-US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⊤</m:t>
                                </m:r>
                              </m:sup>
                            </m:sSup>
                            <m:r>
                              <a:rPr lang="en-US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Id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p>
                    </m:sSubSup>
                  </m:oMath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lvl="2">
                  <a:spcAft>
                    <a:spcPts val="600"/>
                  </a:spcAft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If spectral norm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sufficiently large, continue to 2c.</a:t>
                </a:r>
              </a:p>
              <a:p>
                <a:pPr marL="808038" lvl="1" indent="-350838">
                  <a:spcAft>
                    <a:spcPts val="600"/>
                  </a:spcAft>
                  <a:buFont typeface="+mj-lt"/>
                  <a:buAutoNum type="alphaLcPeriod"/>
                </a:pPr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</m:d>
                  </m:oMath>
                </a14:m>
                <a:endPara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897AC598-6584-F6E8-747C-341DA4A65C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3103" y="1294411"/>
                <a:ext cx="8605794" cy="4710149"/>
              </a:xfrm>
              <a:prstGeom prst="roundRect">
                <a:avLst>
                  <a:gd name="adj" fmla="val 10834"/>
                </a:avLst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7336272-61A1-A4F6-CB14-54F6F8AF3F17}"/>
              </a:ext>
            </a:extLst>
          </p:cNvPr>
          <p:cNvSpPr txBox="1">
            <a:spLocks/>
          </p:cNvSpPr>
          <p:nvPr/>
        </p:nvSpPr>
        <p:spPr>
          <a:xfrm>
            <a:off x="4895815" y="1017057"/>
            <a:ext cx="2400369" cy="554708"/>
          </a:xfrm>
          <a:prstGeom prst="roundRect">
            <a:avLst>
              <a:gd name="adj" fmla="val 31684"/>
            </a:avLst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ea typeface="Cambria Math" panose="02040503050406030204" pitchFamily="18" charset="0"/>
              </a:rPr>
              <a:t>Filtered PCA</a:t>
            </a:r>
            <a:endParaRPr lang="en-US" sz="2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5490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F4301-EFBB-175A-70FA-F8FCBEC0E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E754E0-0566-266F-A88F-B28998DCA7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544166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dirty="0"/>
                  <a:t>Known that CSQ algorithms (based only on statistics of the form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𝒈</m:t>
                        </m:r>
                        <m:d>
                          <m:dPr>
                            <m:ctrlPr>
                              <a:rPr lang="en-US" sz="2800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2800" dirty="0"/>
                  <a:t>) fail even to learn general one-hidden-layer MLPs over Gaussian inputs</a:t>
                </a:r>
              </a:p>
              <a:p>
                <a:pPr marL="0" indent="0">
                  <a:buNone/>
                </a:pPr>
                <a:endParaRPr lang="en-US" sz="400" dirty="0"/>
              </a:p>
              <a:p>
                <a:pPr marL="0" indent="0">
                  <a:buNone/>
                </a:pPr>
                <a:r>
                  <a:rPr lang="en-US" sz="2800" dirty="0"/>
                  <a:t>We circumvented this by using non-CSQ statistics of the form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b="1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  <m:d>
                          <m:dPr>
                            <m:ctrlPr>
                              <a:rPr lang="en-US" sz="2800" b="1" i="1" smtClean="0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 smtClean="0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sz="2800" b="1" i="1" smtClean="0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1" i="1" smtClean="0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𝒇</m:t>
                            </m:r>
                            <m:d>
                              <m:dPr>
                                <m:ctrlPr>
                                  <a:rPr lang="en-US" sz="2800" b="1" i="1" smtClean="0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1" i="1" smtClean="0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d>
                          </m:e>
                        </m:d>
                        <m:r>
                          <a:rPr lang="en-US" sz="2800" b="1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r>
                          <a:rPr lang="en-US" sz="2800" b="1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𝒈</m:t>
                        </m:r>
                        <m:d>
                          <m:dPr>
                            <m:ctrlPr>
                              <a:rPr lang="en-US" sz="2800" b="1" i="1" smtClean="0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 smtClean="0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28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,</a:t>
                </a:r>
              </a:p>
              <a:p>
                <a:pPr marL="0" indent="0">
                  <a:buNone/>
                </a:pPr>
                <a:r>
                  <a:rPr lang="en-US" sz="2800" dirty="0"/>
                  <a:t>giving a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𝐩𝐨𝐥𝐲</m:t>
                    </m:r>
                    <m:d>
                      <m:dPr>
                        <m:ctrlPr>
                          <a:rPr lang="en-US" sz="28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⋅</m:t>
                    </m:r>
                    <m:func>
                      <m:funcPr>
                        <m:ctrlPr>
                          <a:rPr lang="en-US" sz="28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800" b="1" i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𝐞𝐱𝐩</m:t>
                        </m:r>
                      </m:fName>
                      <m:e>
                        <m:d>
                          <m:dPr>
                            <m:ctrlPr>
                              <a:rPr lang="en-US" sz="2800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0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𝐩𝐨𝐥𝐲</m:t>
                            </m:r>
                            <m:d>
                              <m:dPr>
                                <m:ctrlPr>
                                  <a:rPr lang="en-US" sz="2800" b="1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1" i="0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𝐩𝐫𝐨𝐛𝐥𝐞𝐦</m:t>
                                </m:r>
                                <m:r>
                                  <a:rPr lang="en-US" sz="2800" b="1" i="0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1" i="0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𝐩𝐚𝐫𝐚𝐦𝐞𝐭𝐞𝐫𝐬</m:t>
                                </m:r>
                              </m:e>
                            </m:d>
                            <m:r>
                              <m:rPr>
                                <m:lit/>
                              </m:rPr>
                              <a:rPr lang="en-US" sz="2800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sz="2800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𝝐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2800" dirty="0"/>
                  <a:t>-time algorithm for learning general MLPs over Gaussian inputs</a:t>
                </a:r>
              </a:p>
              <a:p>
                <a:pPr marL="466725" indent="0">
                  <a:buNone/>
                </a:pPr>
                <a:r>
                  <a:rPr lang="en-US" sz="2800" dirty="0"/>
                  <a:t>Filtered PCA also used to “beat” CSQ for 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“low-rank polynomial regression” </a:t>
                </a:r>
                <a:r>
                  <a:rPr lang="en-US" sz="2800" dirty="0">
                    <a:solidFill>
                      <a:schemeClr val="bg1">
                        <a:lumMod val="75000"/>
                      </a:schemeClr>
                    </a:solidFill>
                  </a:rPr>
                  <a:t>[</a:t>
                </a:r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</a:t>
                </a:r>
                <a:r>
                  <a:rPr lang="en-US" sz="2800" dirty="0">
                    <a:solidFill>
                      <a:schemeClr val="bg1">
                        <a:lumMod val="75000"/>
                      </a:schemeClr>
                    </a:solidFill>
                  </a:rPr>
                  <a:t>-</a:t>
                </a:r>
                <a:r>
                  <a:rPr lang="en-US" sz="2800" dirty="0" err="1">
                    <a:solidFill>
                      <a:schemeClr val="bg1">
                        <a:lumMod val="75000"/>
                      </a:schemeClr>
                    </a:solidFill>
                  </a:rPr>
                  <a:t>Meka</a:t>
                </a:r>
                <a:r>
                  <a:rPr lang="en-US" sz="2800" dirty="0">
                    <a:solidFill>
                      <a:schemeClr val="bg1">
                        <a:lumMod val="75000"/>
                      </a:schemeClr>
                    </a:solidFill>
                  </a:rPr>
                  <a:t> ‘20]</a:t>
                </a:r>
                <a:endParaRPr lang="en-US" sz="400" dirty="0"/>
              </a:p>
              <a:p>
                <a:pPr marL="0" indent="0">
                  <a:buNone/>
                </a:pPr>
                <a:endParaRPr lang="en-US" sz="400" dirty="0"/>
              </a:p>
              <a:p>
                <a:pPr marL="0" indent="0">
                  <a:buNone/>
                </a:pPr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800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, getting 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poly</m:t>
                    </m:r>
                    <m:d>
                      <m:dPr>
                        <m:ctrlPr>
                          <a:rPr lang="en-US" sz="2800" i="1" dirty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dirty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800" b="0" i="1" dirty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dirty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800" b="0" i="1" dirty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,1/</m:t>
                        </m:r>
                        <m:r>
                          <a:rPr lang="en-US" sz="2800" b="0" i="1" dirty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-time algorithm remains open </a:t>
                </a:r>
              </a:p>
              <a:p>
                <a:pPr marL="0" indent="0">
                  <a:buNone/>
                </a:pPr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&gt;2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, there are </a:t>
                </a:r>
                <a:r>
                  <a:rPr lang="en-US" sz="2800" b="1" dirty="0">
                    <a:solidFill>
                      <a:schemeClr val="accent6"/>
                    </a:solidFill>
                  </a:rPr>
                  <a:t>computational lower bounds </a:t>
                </a:r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(next unit)</a:t>
                </a:r>
              </a:p>
              <a:p>
                <a:pPr marL="0" indent="0">
                  <a:buNone/>
                </a:pPr>
                <a:endParaRPr lang="en-US" sz="28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E754E0-0566-266F-A88F-B28998DCA7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5441669"/>
              </a:xfrm>
              <a:blipFill>
                <a:blip r:embed="rId2"/>
                <a:stretch>
                  <a:fillRect l="-1193" t="-2093" r="-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3209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5E689-6F4A-7238-3C01-E361A19B2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63850-2351-A137-3BF0-42F6AEE280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can we actually prove about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gradient descent</a:t>
            </a:r>
            <a:r>
              <a:rPr lang="en-US" dirty="0"/>
              <a:t>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Two regimes where we can say something:</a:t>
            </a:r>
          </a:p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Neural tangent kernel</a:t>
            </a:r>
          </a:p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Mean-field</a:t>
            </a:r>
          </a:p>
        </p:txBody>
      </p:sp>
    </p:spTree>
    <p:extLst>
      <p:ext uri="{BB962C8B-B14F-4D97-AF65-F5344CB8AC3E}">
        <p14:creationId xmlns:p14="http://schemas.microsoft.com/office/powerpoint/2010/main" val="1281779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F555-9F8A-68C0-1F07-2BFB5ABA5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DIFFERENT FILTER FUNCTION</a:t>
            </a:r>
            <a:endParaRPr lang="en-US" b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5343596-C9B3-72A2-8306-735CAE6167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dirty="0"/>
                  <a:t>gives clean proof for finding one vector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, but not clear how to use it to find the rest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Note: all we need about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𝝓</m:t>
                    </m:r>
                  </m:oMath>
                </a14:m>
                <a:r>
                  <a:rPr lang="en-US" dirty="0"/>
                  <a:t> is that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𝝓</m:t>
                        </m:r>
                      </m:sub>
                    </m:sSub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≔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  <m:d>
                          <m:dPr>
                            <m:ctrlPr>
                              <a:rPr lang="en-US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𝒚</m:t>
                            </m:r>
                          </m:e>
                        </m:d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d>
                          <m:dPr>
                            <m:ctrlPr>
                              <a:rPr lang="en-US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  <m:sSup>
                              <m:sSupPr>
                                <m:ctrlPr>
                                  <a:rPr lang="en-US" b="1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p>
                                <m:r>
                                  <a:rPr lang="en-US" b="1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⊤</m:t>
                                </m:r>
                              </m:sup>
                            </m:sSup>
                            <m:r>
                              <a:rPr lang="en-US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𝐈𝐝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,</a:t>
                </a:r>
              </a:p>
              <a:p>
                <a:pPr marL="0" indent="0" algn="ctr">
                  <a:buNone/>
                </a:pPr>
                <a:endParaRPr lang="en-US" sz="500" b="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 algn="ctr">
                  <a:buNone/>
                </a:pPr>
                <a:endParaRPr lang="en-US" sz="500" dirty="0"/>
              </a:p>
              <a:p>
                <a:pPr marL="0" indent="0">
                  <a:buNone/>
                </a:pPr>
                <a:r>
                  <a:rPr lang="en-US" dirty="0"/>
                  <a:t>is non-negligible (e.g. not exponentially small)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5343596-C9B3-72A2-8306-735CAE6167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 r="-1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7386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F555-9F8A-68C0-1F07-2BFB5ABA5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DIFFERENT FILTER FUNCTION</a:t>
            </a:r>
            <a:endParaRPr lang="en-US" b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5343596-C9B3-72A2-8306-735CAE6167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dirty="0"/>
                  <a:t>gives clean proof for finding one vector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, but not clear how to use it to find the rest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Note: all we need about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𝝓</m:t>
                    </m:r>
                  </m:oMath>
                </a14:m>
                <a:r>
                  <a:rPr lang="en-US" dirty="0"/>
                  <a:t> is that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𝝓</m:t>
                        </m:r>
                      </m:sub>
                    </m:sSub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≔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  <m:d>
                          <m:dPr>
                            <m:ctrlPr>
                              <a:rPr lang="en-US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𝒚</m:t>
                            </m:r>
                          </m:e>
                        </m:d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d>
                          <m:dPr>
                            <m:ctrlPr>
                              <a:rPr lang="en-US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  <m:sSup>
                              <m:sSupPr>
                                <m:ctrlPr>
                                  <a:rPr lang="en-US" b="1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p>
                                <m:r>
                                  <a:rPr lang="en-US" b="1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⊤</m:t>
                                </m:r>
                              </m:sup>
                            </m:sSup>
                            <m:r>
                              <a:rPr lang="en-US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𝐈𝐝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,</a:t>
                </a:r>
              </a:p>
              <a:p>
                <a:pPr marL="0" indent="0" algn="ctr">
                  <a:buNone/>
                </a:pPr>
                <a:endParaRPr lang="en-US" sz="500" b="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:endParaRPr lang="en-US" sz="500" dirty="0"/>
              </a:p>
              <a:p>
                <a:pPr marL="0" indent="0">
                  <a:buNone/>
                </a:pPr>
                <a:r>
                  <a:rPr lang="en-US" dirty="0"/>
                  <a:t>is non-negligible (e.g. not exponentially small)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5343596-C9B3-72A2-8306-735CAE6167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 r="-1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031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F555-9F8A-68C0-1F07-2BFB5ABA5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DIFFERENT FILTER FUNCTION</a:t>
            </a:r>
            <a:endParaRPr lang="en-US" b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5343596-C9B3-72A2-8306-735CAE6167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dirty="0"/>
                  <a:t>gives clean proof for finding one vector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, but not clear how to use it to find the rest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Note: all we need about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𝝓</m:t>
                    </m:r>
                  </m:oMath>
                </a14:m>
                <a:r>
                  <a:rPr lang="en-US" dirty="0"/>
                  <a:t> is that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𝝓</m:t>
                        </m:r>
                      </m:sub>
                    </m:sSub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≔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  <m:d>
                          <m:dPr>
                            <m:ctrlPr>
                              <a:rPr lang="en-US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𝒚</m:t>
                            </m:r>
                          </m:e>
                        </m:d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d>
                          <m:dPr>
                            <m:ctrlPr>
                              <a:rPr lang="en-US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  <m:sSup>
                              <m:sSupPr>
                                <m:ctrlPr>
                                  <a:rPr lang="en-US" b="1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p>
                                <m:r>
                                  <a:rPr lang="en-US" b="1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⊤</m:t>
                                </m:r>
                              </m:sup>
                            </m:sSup>
                            <m:r>
                              <a:rPr lang="en-US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𝐈𝐝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,</a:t>
                </a:r>
              </a:p>
              <a:p>
                <a:pPr marL="0" indent="0" algn="ctr">
                  <a:buNone/>
                </a:pPr>
                <a:endParaRPr lang="en-US" sz="500" b="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noFill/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noFill/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noFill/>
                                  <a:effectLst/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e>
                            <m:sub>
                              <m:r>
                                <a:rPr lang="en-US" b="0" i="1" smtClean="0">
                                  <a:noFill/>
                                  <a:effectLst/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  <m:r>
                            <a:rPr lang="en-US" b="0" i="1" smtClean="0">
                              <a:noFill/>
                              <a:effectLst/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noFill/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noFill/>
                                  <a:effectLst/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b="0" i="1" smtClean="0">
                                  <a:noFill/>
                                  <a:effectLst/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noFill/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noFill/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noFill/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noFill/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i="1">
                                  <a:noFill/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noFill/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noFill/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i="1">
                                  <a:noFill/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noFill/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i="1">
                                          <a:noFill/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noFill/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noFill/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noFill/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noFill/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noFill/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1" i="1" smtClean="0">
                                  <a:noFill/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1" i="1" smtClean="0">
                                  <a:noFill/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𝒌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noFill/>
                  <a:effectLst/>
                </a:endParaRPr>
              </a:p>
              <a:p>
                <a:pPr marL="0" indent="0" algn="ctr">
                  <a:buNone/>
                </a:pPr>
                <a:endParaRPr lang="en-US" sz="500" dirty="0"/>
              </a:p>
              <a:p>
                <a:pPr marL="0" indent="0">
                  <a:buNone/>
                </a:pPr>
                <a:r>
                  <a:rPr lang="en-US" dirty="0"/>
                  <a:t>is non-negligible (e.g. not exponentially small)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5343596-C9B3-72A2-8306-735CAE6167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 r="-1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8171FD-447B-DDA5-ED97-9912A0675D9F}"/>
                  </a:ext>
                </a:extLst>
              </p:cNvPr>
              <p:cNvSpPr txBox="1"/>
              <p:nvPr/>
            </p:nvSpPr>
            <p:spPr>
              <a:xfrm>
                <a:off x="2745791" y="3553420"/>
                <a:ext cx="6789198" cy="6045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3200" i="1" smtClean="0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200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sub>
                          </m:sSub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</m:e>
                      </m:d>
                      <m:r>
                        <a:rPr lang="en-US" sz="3200" i="1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3200" i="1">
                                          <a:solidFill>
                                            <a:srgbClr val="418AB3">
                                              <a:lumMod val="40000"/>
                                              <a:lumOff val="6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i="1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3200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</m:sub>
                                      </m:sSub>
                                      <m:r>
                                        <a:rPr lang="en-US" sz="3200" i="1">
                                          <a:solidFill>
                                            <a:srgbClr val="418AB3">
                                              <a:lumMod val="40000"/>
                                              <a:lumOff val="6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200" b="1" i="1"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1" i="1"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𝒌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418AB3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8171FD-447B-DDA5-ED97-9912A0675D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5791" y="3553420"/>
                <a:ext cx="6789198" cy="604589"/>
              </a:xfrm>
              <a:prstGeom prst="rect">
                <a:avLst/>
              </a:prstGeom>
              <a:blipFill>
                <a:blip r:embed="rId3"/>
                <a:stretch>
                  <a:fillRect b="-24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0992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68570-71DC-9C60-667D-975540479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DIFFERENT FILTER FUNCTION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BD5DB52-CAD2-574B-FCAB-3200B9082026}"/>
                  </a:ext>
                </a:extLst>
              </p:cNvPr>
              <p:cNvSpPr txBox="1"/>
              <p:nvPr/>
            </p:nvSpPr>
            <p:spPr>
              <a:xfrm>
                <a:off x="2745791" y="1294411"/>
                <a:ext cx="6789198" cy="6045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3200" i="1" smtClean="0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200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sub>
                          </m:sSub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</m:e>
                      </m:d>
                      <m:r>
                        <a:rPr lang="en-US" sz="3200" i="1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3200" i="1">
                                          <a:solidFill>
                                            <a:srgbClr val="418AB3">
                                              <a:lumMod val="40000"/>
                                              <a:lumOff val="6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i="1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3200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</m:sub>
                                      </m:sSub>
                                      <m:r>
                                        <a:rPr lang="en-US" sz="3200" i="1">
                                          <a:solidFill>
                                            <a:srgbClr val="418AB3">
                                              <a:lumMod val="40000"/>
                                              <a:lumOff val="6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200" b="1" i="1"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1" i="1"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𝒌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418AB3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BD5DB52-CAD2-574B-FCAB-3200B90820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5791" y="1294411"/>
                <a:ext cx="6789198" cy="604589"/>
              </a:xfrm>
              <a:prstGeom prst="rect">
                <a:avLst/>
              </a:prstGeom>
              <a:blipFill>
                <a:blip r:embed="rId2"/>
                <a:stretch>
                  <a:fillRect b="-24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F39E4CB-4237-3CAF-6CB2-6FF3D77088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9697" y="2104785"/>
                <a:ext cx="6558002" cy="2371227"/>
              </a:xfrm>
              <a:prstGeom prst="roundRect">
                <a:avLst>
                  <a:gd name="adj" fmla="val 21209"/>
                </a:avLst>
              </a:prstGeom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91440" rIns="91440" bIns="9144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Suppose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 satisfied:</a:t>
                </a:r>
              </a:p>
              <a:p>
                <a:pPr marL="635000" lvl="1" indent="-463550">
                  <a:buFont typeface="+mj-lt"/>
                  <a:buAutoNum type="arabicPeriod"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dirty="0"/>
                  <a:t> for all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635000" lvl="1" indent="-463550">
                  <a:buFont typeface="+mj-lt"/>
                  <a:buAutoNum type="arabicPeriod"/>
                </a:pP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 not identically zero. </a:t>
                </a:r>
              </a:p>
              <a:p>
                <a:pPr marL="635000" lvl="1" indent="-463550">
                  <a:buFont typeface="+mj-lt"/>
                  <a:buAutoNum type="arabicPeriod"/>
                </a:pP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 only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sub>
                            </m:sSub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≥2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F39E4CB-4237-3CAF-6CB2-6FF3D7708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97" y="2104785"/>
                <a:ext cx="6558002" cy="2371227"/>
              </a:xfrm>
              <a:prstGeom prst="roundRect">
                <a:avLst>
                  <a:gd name="adj" fmla="val 21209"/>
                </a:avLst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8655F69-56C1-2333-3925-5BC043F11BB5}"/>
              </a:ext>
            </a:extLst>
          </p:cNvPr>
          <p:cNvSpPr txBox="1">
            <a:spLocks/>
          </p:cNvSpPr>
          <p:nvPr/>
        </p:nvSpPr>
        <p:spPr>
          <a:xfrm>
            <a:off x="838199" y="4961076"/>
            <a:ext cx="10515600" cy="2293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Then:</a:t>
            </a:r>
          </a:p>
          <a:p>
            <a:pPr marL="0" indent="0">
              <a:buNone/>
            </a:pPr>
            <a:endParaRPr lang="en-US" sz="1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0F557771-1EEF-9BED-3C0C-D914F6EB6FB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72415860"/>
                  </p:ext>
                </p:extLst>
              </p:nvPr>
            </p:nvGraphicFramePr>
            <p:xfrm>
              <a:off x="2037523" y="4827898"/>
              <a:ext cx="10099934" cy="178917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7894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8402040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2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endParaRPr>
                        </a:p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endParaRPr>
                        </a:p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⟨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𝜙</m:t>
                                  </m:r>
                                </m:sub>
                              </m:s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0" lang="en-US" sz="2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Π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𝑈</m:t>
                                  </m:r>
                                </m:sub>
                              </m:s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⟩</m:t>
                              </m:r>
                            </m:oMath>
                          </a14:m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28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b="1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800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5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5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  <m:d>
                                          <m:dPr>
                                            <m:ctrlPr>
                                              <a:rPr lang="en-US" sz="2800" i="1" smtClean="0">
                                                <a:solidFill>
                                                  <a:schemeClr val="accent5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accent5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</m:e>
                                    </m:d>
                                    <m: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⋅</m:t>
                                    </m:r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5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sz="2800" b="0" i="1" smtClean="0">
                                                <a:solidFill>
                                                  <a:schemeClr val="accent5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begChr m:val="‖"/>
                                                <m:endChr m:val="‖"/>
                                                <m:ctrlPr>
                                                  <a:rPr lang="en-US" sz="2800" b="0" i="1" smtClean="0">
                                                    <a:solidFill>
                                                      <a:schemeClr val="accent5">
                                                        <a:lumMod val="60000"/>
                                                        <a:lumOff val="4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800" b="0" i="1" smtClean="0">
                                                        <a:solidFill>
                                                          <a:schemeClr val="accent5">
                                                            <a:lumMod val="60000"/>
                                                            <a:lumOff val="4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en-US" sz="2800" b="0" i="0" smtClean="0">
                                                        <a:solidFill>
                                                          <a:schemeClr val="accent5">
                                                            <a:lumMod val="60000"/>
                                                            <a:lumOff val="4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Π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800" b="0" i="1" smtClean="0">
                                                        <a:solidFill>
                                                          <a:schemeClr val="accent5">
                                                            <a:lumMod val="60000"/>
                                                            <a:lumOff val="4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𝑈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2800" b="0" i="1" smtClean="0">
                                                    <a:solidFill>
                                                      <a:schemeClr val="accent5">
                                                        <a:lumMod val="60000"/>
                                                        <a:lumOff val="4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accent5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en-US" sz="2800" b="0" i="1" smtClean="0">
                                            <a:solidFill>
                                              <a:schemeClr val="accent5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2800" b="0" i="1" smtClean="0">
                                            <a:solidFill>
                                              <a:schemeClr val="accent5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  <m: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⋅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𝕀</m:t>
                                    </m:r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sz="2800" b="0" i="1" smtClean="0">
                                            <a:solidFill>
                                              <a:schemeClr val="accent5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sz="2800" b="0" i="1" smtClean="0">
                                                <a:solidFill>
                                                  <a:schemeClr val="accent5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begChr m:val="‖"/>
                                                <m:endChr m:val="‖"/>
                                                <m:ctrlPr>
                                                  <a:rPr lang="en-US" sz="2800" b="0" i="1" smtClean="0">
                                                    <a:solidFill>
                                                      <a:schemeClr val="accent5">
                                                        <a:lumMod val="60000"/>
                                                        <a:lumOff val="4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800" b="0" i="1" smtClean="0">
                                                        <a:solidFill>
                                                          <a:schemeClr val="accent5">
                                                            <a:lumMod val="60000"/>
                                                            <a:lumOff val="4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en-US" sz="2800" b="0" i="0" smtClean="0">
                                                        <a:solidFill>
                                                          <a:schemeClr val="accent5">
                                                            <a:lumMod val="60000"/>
                                                            <a:lumOff val="4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Π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800" b="0" i="1" smtClean="0">
                                                        <a:solidFill>
                                                          <a:schemeClr val="accent5">
                                                            <a:lumMod val="60000"/>
                                                            <a:lumOff val="4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𝑈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2800" b="0" i="1" smtClean="0">
                                                    <a:solidFill>
                                                      <a:schemeClr val="accent5">
                                                        <a:lumMod val="60000"/>
                                                        <a:lumOff val="4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accent5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en-US" sz="2800" b="0" i="1" smtClean="0">
                                            <a:solidFill>
                                              <a:schemeClr val="accent5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≥2</m:t>
                                        </m:r>
                                        <m:r>
                                          <a:rPr lang="en-US" sz="2800" b="0" i="1" smtClean="0">
                                            <a:solidFill>
                                              <a:schemeClr val="accent5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oMath>
                            </m:oMathPara>
                          </a14:m>
                          <a:endParaRPr lang="en-US" sz="2800" b="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  <a:p>
                          <a:pPr marL="342900" marR="0" lvl="0" indent="-34290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i="1" smtClean="0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800" b="0" i="1" smtClean="0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3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3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  <m:d>
                                          <m:dPr>
                                            <m:ctrlPr>
                                              <a:rPr lang="en-US" sz="2800" i="1" smtClean="0">
                                                <a:solidFill>
                                                  <a:schemeClr val="accent3"/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accent3"/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</m:e>
                                    </m:d>
                                    <m:r>
                                      <a:rPr lang="en-US" sz="2800" b="0" i="1" smtClean="0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⋅</m:t>
                                    </m:r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3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sz="2800" b="0" i="1" smtClean="0">
                                                <a:solidFill>
                                                  <a:schemeClr val="accent3"/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begChr m:val="‖"/>
                                                <m:endChr m:val="‖"/>
                                                <m:ctrlPr>
                                                  <a:rPr lang="en-US" sz="2800" b="0" i="1" smtClean="0">
                                                    <a:solidFill>
                                                      <a:schemeClr val="accent3"/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800" b="0" i="1" smtClean="0">
                                                        <a:solidFill>
                                                          <a:schemeClr val="accent3"/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en-US" sz="2800" b="0" i="0" smtClean="0">
                                                        <a:solidFill>
                                                          <a:schemeClr val="accent3"/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Π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800" b="0" i="1" smtClean="0">
                                                        <a:solidFill>
                                                          <a:schemeClr val="accent3"/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𝑈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2800" b="0" i="1" smtClean="0">
                                                    <a:solidFill>
                                                      <a:schemeClr val="accent3"/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accent3"/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en-US" sz="2800" b="0" i="1" smtClean="0">
                                            <a:solidFill>
                                              <a:schemeClr val="accent3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2800" b="0" i="1" smtClean="0">
                                            <a:solidFill>
                                              <a:schemeClr val="accent3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  <m:r>
                                      <a:rPr lang="en-US" sz="2800" b="0" i="1" smtClean="0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⋅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𝕀</m:t>
                                    </m:r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sz="2800" b="0" i="1" smtClean="0">
                                            <a:solidFill>
                                              <a:schemeClr val="accent3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sz="2800" b="0" i="1" smtClean="0">
                                                <a:solidFill>
                                                  <a:schemeClr val="accent3"/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begChr m:val="‖"/>
                                                <m:endChr m:val="‖"/>
                                                <m:ctrlPr>
                                                  <a:rPr lang="en-US" sz="2800" b="0" i="1" smtClean="0">
                                                    <a:solidFill>
                                                      <a:schemeClr val="accent3"/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800" b="0" i="1" smtClean="0">
                                                        <a:solidFill>
                                                          <a:schemeClr val="accent3"/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en-US" sz="2800" b="0" i="0" smtClean="0">
                                                        <a:solidFill>
                                                          <a:schemeClr val="accent3"/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Π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800" b="0" i="1" smtClean="0">
                                                        <a:solidFill>
                                                          <a:schemeClr val="accent3"/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𝑈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2800" b="0" i="1" smtClean="0">
                                                    <a:solidFill>
                                                      <a:schemeClr val="accent3"/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accent3"/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en-US" sz="2800" b="0" i="1" smtClean="0">
                                            <a:solidFill>
                                              <a:schemeClr val="accent3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&lt;2</m:t>
                                        </m:r>
                                        <m:r>
                                          <a:rPr lang="en-US" sz="2800" b="0" i="1" smtClean="0">
                                            <a:solidFill>
                                              <a:schemeClr val="accent3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sz="2800" b="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  <a:p>
                          <a:endParaRPr lang="en-US" sz="2800" b="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0F557771-1EEF-9BED-3C0C-D914F6EB6FB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72415860"/>
                  </p:ext>
                </p:extLst>
              </p:nvPr>
            </p:nvGraphicFramePr>
            <p:xfrm>
              <a:off x="2037523" y="4827898"/>
              <a:ext cx="10099934" cy="178917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7894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8402040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178917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704" r="-4947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0242" t="-704" r="-1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702E199-E7D3-6453-49C6-1F1269340B92}"/>
              </a:ext>
            </a:extLst>
          </p:cNvPr>
          <p:cNvCxnSpPr>
            <a:cxnSpLocks/>
          </p:cNvCxnSpPr>
          <p:nvPr/>
        </p:nvCxnSpPr>
        <p:spPr>
          <a:xfrm>
            <a:off x="7645116" y="2444394"/>
            <a:ext cx="0" cy="1845935"/>
          </a:xfrm>
          <a:prstGeom prst="line">
            <a:avLst/>
          </a:prstGeom>
          <a:ln w="254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995C7A-6340-380C-14FF-1585CED7BE7A}"/>
              </a:ext>
            </a:extLst>
          </p:cNvPr>
          <p:cNvCxnSpPr>
            <a:cxnSpLocks/>
          </p:cNvCxnSpPr>
          <p:nvPr/>
        </p:nvCxnSpPr>
        <p:spPr>
          <a:xfrm flipH="1">
            <a:off x="7424719" y="4125245"/>
            <a:ext cx="3567901" cy="0"/>
          </a:xfrm>
          <a:prstGeom prst="line">
            <a:avLst/>
          </a:prstGeom>
          <a:ln w="254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8B53CDA4-AFA2-5FE3-4F64-CB8DA1FF10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4134" y="2755800"/>
            <a:ext cx="1865967" cy="10580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D4A927E-6194-A60F-349D-B565947F20FB}"/>
              </a:ext>
            </a:extLst>
          </p:cNvPr>
          <p:cNvCxnSpPr>
            <a:cxnSpLocks/>
          </p:cNvCxnSpPr>
          <p:nvPr/>
        </p:nvCxnSpPr>
        <p:spPr>
          <a:xfrm>
            <a:off x="7632870" y="4125245"/>
            <a:ext cx="1543787" cy="0"/>
          </a:xfrm>
          <a:prstGeom prst="line">
            <a:avLst/>
          </a:prstGeom>
          <a:ln w="508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BB94451-AD6E-1706-71C3-F87A7A1A6773}"/>
              </a:ext>
            </a:extLst>
          </p:cNvPr>
          <p:cNvCxnSpPr>
            <a:cxnSpLocks/>
          </p:cNvCxnSpPr>
          <p:nvPr/>
        </p:nvCxnSpPr>
        <p:spPr>
          <a:xfrm>
            <a:off x="9176657" y="3770044"/>
            <a:ext cx="0" cy="365385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492B43A-EA62-8FA3-19CE-5B41B9AA614E}"/>
                  </a:ext>
                </a:extLst>
              </p:cNvPr>
              <p:cNvSpPr txBox="1"/>
              <p:nvPr/>
            </p:nvSpPr>
            <p:spPr>
              <a:xfrm>
                <a:off x="11130145" y="3927666"/>
                <a:ext cx="1096967" cy="369332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Π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𝑈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492B43A-EA62-8FA3-19CE-5B41B9AA6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0145" y="3927666"/>
                <a:ext cx="109696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0AC9365-372D-964A-CF41-0C32BD7BCD60}"/>
                  </a:ext>
                </a:extLst>
              </p:cNvPr>
              <p:cNvSpPr/>
              <p:nvPr/>
            </p:nvSpPr>
            <p:spPr>
              <a:xfrm>
                <a:off x="6957844" y="1952999"/>
                <a:ext cx="1374543" cy="50917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0AC9365-372D-964A-CF41-0C32BD7BCD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7844" y="1952999"/>
                <a:ext cx="1374543" cy="5091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00AA48A-888E-7C33-1F67-DE7EFF7D897D}"/>
                  </a:ext>
                </a:extLst>
              </p:cNvPr>
              <p:cNvSpPr txBox="1"/>
              <p:nvPr/>
            </p:nvSpPr>
            <p:spPr>
              <a:xfrm>
                <a:off x="8493739" y="4214967"/>
                <a:ext cx="41780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sz="24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00AA48A-888E-7C33-1F67-DE7EFF7D89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3739" y="4214967"/>
                <a:ext cx="417807" cy="369332"/>
              </a:xfrm>
              <a:prstGeom prst="rect">
                <a:avLst/>
              </a:prstGeom>
              <a:blipFill>
                <a:blip r:embed="rId8"/>
                <a:stretch>
                  <a:fillRect l="-20588" r="-23529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50CA596E-1264-A9D0-5969-E30C22C09004}"/>
              </a:ext>
            </a:extLst>
          </p:cNvPr>
          <p:cNvGrpSpPr/>
          <p:nvPr/>
        </p:nvGrpSpPr>
        <p:grpSpPr>
          <a:xfrm>
            <a:off x="9148819" y="2745096"/>
            <a:ext cx="1874608" cy="1088188"/>
            <a:chOff x="8666712" y="2745096"/>
            <a:chExt cx="2306459" cy="108818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BDD63AD-1BEA-228E-0192-FBA7E001B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677344" y="2762281"/>
              <a:ext cx="2295827" cy="1058038"/>
            </a:xfrm>
            <a:prstGeom prst="rect">
              <a:avLst/>
            </a:prstGeom>
            <a:effectLst/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4DD164A-98C1-B54B-C6B7-ABC4D78B6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675313" y="2775246"/>
              <a:ext cx="2295827" cy="1058038"/>
            </a:xfrm>
            <a:prstGeom prst="rect">
              <a:avLst/>
            </a:prstGeom>
            <a:effectLst/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2FADAC3-3A73-778E-D41C-E25B0D791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666712" y="2745096"/>
              <a:ext cx="2295827" cy="1058038"/>
            </a:xfrm>
            <a:prstGeom prst="rect">
              <a:avLst/>
            </a:prstGeom>
            <a:effectLst/>
          </p:spPr>
        </p:pic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5290558-42EE-8214-3347-819FC1583B42}"/>
              </a:ext>
            </a:extLst>
          </p:cNvPr>
          <p:cNvCxnSpPr>
            <a:cxnSpLocks/>
          </p:cNvCxnSpPr>
          <p:nvPr/>
        </p:nvCxnSpPr>
        <p:spPr>
          <a:xfrm>
            <a:off x="8702643" y="4052236"/>
            <a:ext cx="0" cy="162731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6020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1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4107</Words>
  <Application>Microsoft Macintosh PowerPoint</Application>
  <PresentationFormat>Widescreen</PresentationFormat>
  <Paragraphs>750</Paragraphs>
  <Slides>59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4" baseType="lpstr">
      <vt:lpstr>Arial</vt:lpstr>
      <vt:lpstr>Calibri</vt:lpstr>
      <vt:lpstr>Calibri Light</vt:lpstr>
      <vt:lpstr>Cambria Math</vt:lpstr>
      <vt:lpstr>1_Office Theme</vt:lpstr>
      <vt:lpstr>CS 224: ALGORITHMS FOR DATA SCIENCE LECTURE 14 (10/25)</vt:lpstr>
      <vt:lpstr>ANNOUNCEMENTS</vt:lpstr>
      <vt:lpstr>MULTI-LAYER PERCEPTRONS</vt:lpstr>
      <vt:lpstr>BEYOND CSQ: FILTERED PCA</vt:lpstr>
      <vt:lpstr>WARMUP: FINDING A RELEVANT DIRECTION</vt:lpstr>
      <vt:lpstr>A DIFFERENT FILTER FUNCTION</vt:lpstr>
      <vt:lpstr>A DIFFERENT FILTER FUNCTION</vt:lpstr>
      <vt:lpstr>A DIFFERENT FILTER FUNCTION</vt:lpstr>
      <vt:lpstr>A DIFFERENT FILTER FUNCTION</vt:lpstr>
      <vt:lpstr>A DIFFERENT FILTER FUNCTION</vt:lpstr>
      <vt:lpstr>A DIFFERENT FILTER FUNCTION</vt:lpstr>
      <vt:lpstr>A DIFFERENT FILTER FUNCTION</vt:lpstr>
      <vt:lpstr>A DIFFERENT FILTER FUNCTION</vt:lpstr>
      <vt:lpstr>A DIFFERENT FILTER FUNCTION</vt:lpstr>
      <vt:lpstr>A DIFFERENT FILTER FUNCTION</vt:lpstr>
      <vt:lpstr>A DIFFERENT FILTER FUNCTION</vt:lpstr>
      <vt:lpstr>A DIFFERENT FILTER FUNCTION</vt:lpstr>
      <vt:lpstr>A DIFFERENT FILTER FUNCTION</vt:lpstr>
      <vt:lpstr>A DIFFERENT FILTER FUNCTION</vt:lpstr>
      <vt:lpstr>FINDING A RELEVANT FUNCTION</vt:lpstr>
      <vt:lpstr>FINDING ANOTHER RELEVANT DIRECTION</vt:lpstr>
      <vt:lpstr>FINDING ANOTHER RELEVANT DIRECTION</vt:lpstr>
      <vt:lpstr>FINDING ANOTHER RELEVANT DIRECTION</vt:lpstr>
      <vt:lpstr>FINDING ANOTHER RELEVANT DIRECTION</vt:lpstr>
      <vt:lpstr>FINDING ANOTHER RELEVANT DIRECTION</vt:lpstr>
      <vt:lpstr>FINDING ANOTHER RELEVANT DIRECTION</vt:lpstr>
      <vt:lpstr>FINDING ANOTHER RELEVANT DIRECTION</vt:lpstr>
      <vt:lpstr>FINDING ANOTHER RELEVANT DIRECTION</vt:lpstr>
      <vt:lpstr>FINDING ANOTHER RELEVANT DIRECTION</vt:lpstr>
      <vt:lpstr>FINDING ANOTHER RELEVANT DIRECTION</vt:lpstr>
      <vt:lpstr>FINDING ANOTHER RELEVANT DIRECTION</vt:lpstr>
      <vt:lpstr>FINDING ANOTHER RELEVANT DIRECTION</vt:lpstr>
      <vt:lpstr>FINDING ANOTHER RELEVANT DIRECTION</vt:lpstr>
      <vt:lpstr>FINDING ANOTHER RELEVANT DIRECTION</vt:lpstr>
      <vt:lpstr>FINDING ANOTHER RELEVANT DIRECTION</vt:lpstr>
      <vt:lpstr>FINDING ANOTHER RELEVANT DIRECTION</vt:lpstr>
      <vt:lpstr>FINDING ANOTHER RELEVANT DIRECTION</vt:lpstr>
      <vt:lpstr>FINDING ANOTHER RELEVANT DIRECTION</vt:lpstr>
      <vt:lpstr>FINDING ANOTHER RELEVANT DIRECTION</vt:lpstr>
      <vt:lpstr>FINDING ANOTHER RELEVANT DIRECTION</vt:lpstr>
      <vt:lpstr>FINDING ANOTHER RELEVANT DIRECTION</vt:lpstr>
      <vt:lpstr>CHICKEN AND EGG PROBLEM?</vt:lpstr>
      <vt:lpstr>CHICKEN AND EGG PROBLEM?</vt:lpstr>
      <vt:lpstr>KEY STABILITY RESULT</vt:lpstr>
      <vt:lpstr>KEY STABILITY RESULT</vt:lpstr>
      <vt:lpstr>KEY STABILITY RESULT</vt:lpstr>
      <vt:lpstr>KEY STABILITY RESULT</vt:lpstr>
      <vt:lpstr>KEY STABILITY RESULT – DEPTH REDUCTION</vt:lpstr>
      <vt:lpstr>KEY STABILITY RESULT – PROOF SKETCH</vt:lpstr>
      <vt:lpstr>KEY STABILITY RESULT – PROOF SKETCH</vt:lpstr>
      <vt:lpstr>KEY STABILITY RESULT – PROOF SKETCH</vt:lpstr>
      <vt:lpstr>KEY STABILITY RESULT – PROOF SKETCH</vt:lpstr>
      <vt:lpstr>KEY STABILITY RESULT – PROOF SKETCH</vt:lpstr>
      <vt:lpstr>KEY STABILITY RESULT – PROOF SKETCH</vt:lpstr>
      <vt:lpstr>KEY STABILITY RESULT – PROOF SKETCH</vt:lpstr>
      <vt:lpstr>KEY STABILITY RESULT – PROOF SKETCH</vt:lpstr>
      <vt:lpstr>THE ALGORITHM</vt:lpstr>
      <vt:lpstr>TAKEAWAYS</vt:lpstr>
      <vt:lpstr>NEXT TIME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224: ALGORITHMS FOR DATA SCIENCE LECTURE 14 (10/25)</dc:title>
  <dc:creator>Sitan Chen</dc:creator>
  <cp:lastModifiedBy>Sitan Chen</cp:lastModifiedBy>
  <cp:revision>5</cp:revision>
  <dcterms:created xsi:type="dcterms:W3CDTF">2023-10-24T23:33:00Z</dcterms:created>
  <dcterms:modified xsi:type="dcterms:W3CDTF">2023-10-25T05:22:25Z</dcterms:modified>
</cp:coreProperties>
</file>