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777" r:id="rId2"/>
    <p:sldId id="1262" r:id="rId3"/>
    <p:sldId id="1224" r:id="rId4"/>
    <p:sldId id="1197" r:id="rId5"/>
    <p:sldId id="1200" r:id="rId6"/>
    <p:sldId id="1257" r:id="rId7"/>
    <p:sldId id="1248" r:id="rId8"/>
    <p:sldId id="1249" r:id="rId9"/>
    <p:sldId id="1252" r:id="rId10"/>
    <p:sldId id="1251" r:id="rId11"/>
    <p:sldId id="1250" r:id="rId12"/>
    <p:sldId id="1258" r:id="rId13"/>
    <p:sldId id="1201" r:id="rId14"/>
    <p:sldId id="1212" r:id="rId15"/>
    <p:sldId id="1214" r:id="rId16"/>
    <p:sldId id="1230" r:id="rId17"/>
    <p:sldId id="1215" r:id="rId18"/>
    <p:sldId id="1228" r:id="rId19"/>
    <p:sldId id="1229" r:id="rId20"/>
    <p:sldId id="1231" r:id="rId21"/>
    <p:sldId id="1259" r:id="rId22"/>
    <p:sldId id="1227" r:id="rId23"/>
    <p:sldId id="1217" r:id="rId24"/>
    <p:sldId id="1232" r:id="rId25"/>
    <p:sldId id="1213" r:id="rId26"/>
    <p:sldId id="1236" r:id="rId27"/>
    <p:sldId id="1235" r:id="rId28"/>
    <p:sldId id="1237" r:id="rId29"/>
    <p:sldId id="1238" r:id="rId30"/>
    <p:sldId id="1260" r:id="rId31"/>
    <p:sldId id="1239" r:id="rId32"/>
    <p:sldId id="1240" r:id="rId33"/>
    <p:sldId id="1241" r:id="rId34"/>
    <p:sldId id="1242" r:id="rId35"/>
    <p:sldId id="1243" r:id="rId36"/>
    <p:sldId id="1253" r:id="rId37"/>
    <p:sldId id="1244" r:id="rId38"/>
    <p:sldId id="1245" r:id="rId39"/>
    <p:sldId id="1247" r:id="rId40"/>
    <p:sldId id="1261" r:id="rId41"/>
    <p:sldId id="1255" r:id="rId42"/>
    <p:sldId id="1254" r:id="rId43"/>
    <p:sldId id="125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4695C2"/>
    <a:srgbClr val="143052"/>
    <a:srgbClr val="FF40FF"/>
    <a:srgbClr val="DE9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62"/>
    <p:restoredTop sz="96197"/>
  </p:normalViewPr>
  <p:slideViewPr>
    <p:cSldViewPr snapToGrid="0">
      <p:cViewPr varScale="1">
        <p:scale>
          <a:sx n="119" d="100"/>
          <a:sy n="119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127FD-6355-B14D-84E0-050CBDE522E4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92542-E2AA-3449-8428-A0F90883C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6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89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638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4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59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44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5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6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3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6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9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3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27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17" Type="http://schemas.openxmlformats.org/officeDocument/2006/relationships/image" Target="../media/image25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13 (10/23)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60869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PAC LEARNING CONTINUED, LEARNING MLPS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>
              <a:defRPr/>
            </a:pPr>
            <a:r>
              <a:rPr lang="en-US" sz="2000" dirty="0"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Robustness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  <a:p>
                <a:pPr marL="0" indent="0">
                  <a:buNone/>
                </a:pPr>
                <a:r>
                  <a:rPr lang="en-US" dirty="0"/>
                  <a:t>Simplest nontrivial neural network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Kolmogorov-Arnold theorem: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’s replaced by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’s, can realize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any continuous function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over compact support</a:t>
                </a:r>
              </a:p>
              <a:p>
                <a:pPr marL="0" indent="0">
                  <a:buNone/>
                </a:pPr>
                <a:endParaRPr lang="en-US" sz="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  <a:blipFill>
                <a:blip r:embed="rId2"/>
                <a:stretch>
                  <a:fillRect l="-1410" t="-2203" r="-2061" b="-1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69FA6-413A-C236-33E8-62CA98588FF1}"/>
                  </a:ext>
                </a:extLst>
              </p:cNvPr>
              <p:cNvSpPr txBox="1"/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50" b="0" i="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69FA6-413A-C236-33E8-62CA98588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blipFill>
                <a:blip r:embed="rId4"/>
                <a:stretch>
                  <a:fillRect l="-3333" t="-70930" b="-8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69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0"/>
                <a:ext cx="11704320" cy="55197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  <a:p>
                <a:pPr marL="0" indent="0">
                  <a:buNone/>
                </a:pPr>
                <a:r>
                  <a:rPr lang="en-US" dirty="0"/>
                  <a:t>Simplest nontrivial neural network, Kolmogorov-Arnold theorem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Testbed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nonconvex optimization, tensor methods, kernel methods, representation learning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0"/>
                <a:ext cx="11704320" cy="5519749"/>
              </a:xfrm>
              <a:blipFill>
                <a:blip r:embed="rId2"/>
                <a:stretch>
                  <a:fillRect l="-1410" t="-2294" b="-4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D75F78-9857-2593-5AE0-36E9809AB28E}"/>
                  </a:ext>
                </a:extLst>
              </p:cNvPr>
              <p:cNvSpPr txBox="1"/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50" b="0" i="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D75F78-9857-2593-5AE0-36E9809AB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blipFill>
                <a:blip r:embed="rId4"/>
                <a:stretch>
                  <a:fillRect l="-3333" t="-70930" b="-8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Algorithm/warmup for next lecture</a:t>
            </a:r>
          </a:p>
        </p:txBody>
      </p:sp>
    </p:spTree>
    <p:extLst>
      <p:ext uri="{BB962C8B-B14F-4D97-AF65-F5344CB8AC3E}">
        <p14:creationId xmlns:p14="http://schemas.microsoft.com/office/powerpoint/2010/main" val="309060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46885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Canonical input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Id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There is an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analogous toolbox</a:t>
                </a:r>
                <a:r>
                  <a:rPr lang="en-US" dirty="0"/>
                  <a:t> for this setting: in place of the Fourier characters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n-US" dirty="0"/>
                  <a:t>we have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Hermite polynomials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which form an orthonormal basis with respect to the Gaussian measure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In one dimension: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6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3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…</a:t>
                </a:r>
                <a:endParaRPr lang="en-US" sz="36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468854"/>
              </a:xfrm>
              <a:blipFill>
                <a:blip r:embed="rId2"/>
                <a:stretch>
                  <a:fillRect l="-1410" t="-3241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DC1B5B-E1E5-460C-84A2-CA3596DA16E1}"/>
                  </a:ext>
                </a:extLst>
              </p:cNvPr>
              <p:cNvSpPr txBox="1"/>
              <p:nvPr/>
            </p:nvSpPr>
            <p:spPr>
              <a:xfrm>
                <a:off x="7755100" y="3896498"/>
                <a:ext cx="4193060" cy="19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Precise functional form not important for us, see Wikipedia for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</a:t>
                </a:r>
                <a:r>
                  <a:rPr lang="en-US" sz="2400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probabilist’s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Hermite polynomials”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𝐇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which are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ℓ! 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times 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DC1B5B-E1E5-460C-84A2-CA3596DA1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00" y="3896498"/>
                <a:ext cx="4193060" cy="1977080"/>
              </a:xfrm>
              <a:prstGeom prst="rect">
                <a:avLst/>
              </a:prstGeom>
              <a:blipFill>
                <a:blip r:embed="rId3"/>
                <a:stretch>
                  <a:fillRect l="-2719" t="-3185" r="-2115" b="-8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93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HERMITE POLYNOMIALS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 higher dimensions, the Hermite polynomials are simply products of one-dimensional Hermite polynomials: for tuple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2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These form an orthonormal basis for the space of square-integrable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with respect to the Gaussian measure. So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11990" r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20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HERMITE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Can express any square-integrable function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As before, can extract out the coefficients using orthonormality: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79" b="-30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C709CE1-DB6D-761E-3EA6-8A0FFFEAAD81}"/>
              </a:ext>
            </a:extLst>
          </p:cNvPr>
          <p:cNvSpPr txBox="1"/>
          <p:nvPr/>
        </p:nvSpPr>
        <p:spPr>
          <a:xfrm>
            <a:off x="3906825" y="3304366"/>
            <a:ext cx="3053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Hermite coefficient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EE8986-48FD-B0B7-493D-BC52F14B514D}"/>
              </a:ext>
            </a:extLst>
          </p:cNvPr>
          <p:cNvCxnSpPr>
            <a:cxnSpLocks/>
          </p:cNvCxnSpPr>
          <p:nvPr/>
        </p:nvCxnSpPr>
        <p:spPr>
          <a:xfrm flipV="1">
            <a:off x="5952744" y="2551176"/>
            <a:ext cx="402336" cy="75319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3FF89652-5335-DE2A-CAD5-17148436C0B1}"/>
              </a:ext>
            </a:extLst>
          </p:cNvPr>
          <p:cNvSpPr/>
          <p:nvPr/>
        </p:nvSpPr>
        <p:spPr>
          <a:xfrm rot="16200000">
            <a:off x="3179734" y="4354825"/>
            <a:ext cx="262234" cy="2155293"/>
          </a:xfrm>
          <a:prstGeom prst="leftBrac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94C88-0808-DC67-7ECE-9504F7D59240}"/>
              </a:ext>
            </a:extLst>
          </p:cNvPr>
          <p:cNvSpPr txBox="1"/>
          <p:nvPr/>
        </p:nvSpPr>
        <p:spPr>
          <a:xfrm>
            <a:off x="1893960" y="5563589"/>
            <a:ext cx="283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 before, can estimate empirically using training data</a:t>
            </a:r>
          </a:p>
        </p:txBody>
      </p:sp>
    </p:spTree>
    <p:extLst>
      <p:ext uri="{BB962C8B-B14F-4D97-AF65-F5344CB8AC3E}">
        <p14:creationId xmlns:p14="http://schemas.microsoft.com/office/powerpoint/2010/main" val="130538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HERMITE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Can express any square-integrable function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Gaussian analogue of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Plancherel’s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kumimoji="0" lang="en-US" sz="3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kumimoji="0" lang="en-US" sz="3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3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3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3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79" b="-30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C709CE1-DB6D-761E-3EA6-8A0FFFEAAD81}"/>
              </a:ext>
            </a:extLst>
          </p:cNvPr>
          <p:cNvSpPr txBox="1"/>
          <p:nvPr/>
        </p:nvSpPr>
        <p:spPr>
          <a:xfrm>
            <a:off x="3906825" y="3304366"/>
            <a:ext cx="3053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Hermite coefficient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EE8986-48FD-B0B7-493D-BC52F14B514D}"/>
              </a:ext>
            </a:extLst>
          </p:cNvPr>
          <p:cNvCxnSpPr>
            <a:cxnSpLocks/>
          </p:cNvCxnSpPr>
          <p:nvPr/>
        </p:nvCxnSpPr>
        <p:spPr>
          <a:xfrm flipV="1">
            <a:off x="5952744" y="2551176"/>
            <a:ext cx="402336" cy="75319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94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86C7-FDDD-37B7-5E54-0F33319F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38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are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analogous notions of low-degree approximation in the Gaussian setting</a:t>
            </a: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D82B8A-7FDD-3BED-5A90-CF6613E4554A}"/>
              </a:ext>
            </a:extLst>
          </p:cNvPr>
          <p:cNvGrpSpPr/>
          <p:nvPr/>
        </p:nvGrpSpPr>
        <p:grpSpPr>
          <a:xfrm>
            <a:off x="117724" y="2274178"/>
            <a:ext cx="8336410" cy="4607262"/>
            <a:chOff x="381705" y="2209251"/>
            <a:chExt cx="8336410" cy="46072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562D5B-263B-058C-2201-61FA5EA49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058" y="2209252"/>
              <a:ext cx="7254240" cy="43150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CAC9F0B-7AAF-E0D3-3C3D-748C81B7ADDC}"/>
                    </a:ext>
                  </a:extLst>
                </p:cNvPr>
                <p:cNvSpPr txBox="1"/>
                <p:nvPr/>
              </p:nvSpPr>
              <p:spPr>
                <a:xfrm>
                  <a:off x="381705" y="4043596"/>
                  <a:ext cx="1445111" cy="482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ReLU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sub>
                          <m:sup>
                            <m:r>
                              <a:rPr lang="en-US" sz="2400" b="0" i="0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CAC9F0B-7AAF-E0D3-3C3D-748C81B7A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705" y="4043596"/>
                  <a:ext cx="1445111" cy="482633"/>
                </a:xfrm>
                <a:prstGeom prst="rect">
                  <a:avLst/>
                </a:prstGeom>
                <a:blipFill>
                  <a:blip r:embed="rId3"/>
                  <a:stretch>
                    <a:fillRect t="-7692"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200D35-F520-EC3A-3D24-5CE08DDC5284}"/>
                </a:ext>
              </a:extLst>
            </p:cNvPr>
            <p:cNvCxnSpPr>
              <a:cxnSpLocks/>
            </p:cNvCxnSpPr>
            <p:nvPr/>
          </p:nvCxnSpPr>
          <p:spPr>
            <a:xfrm>
              <a:off x="1678194" y="2209251"/>
              <a:ext cx="0" cy="4315022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F5983A-6747-188E-FB4B-393FC9FE5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2495" y="6288366"/>
              <a:ext cx="7175620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5AA833-6B87-5042-5367-756F67C49DC0}"/>
                    </a:ext>
                  </a:extLst>
                </p:cNvPr>
                <p:cNvSpPr txBox="1"/>
                <p:nvPr/>
              </p:nvSpPr>
              <p:spPr>
                <a:xfrm>
                  <a:off x="4226808" y="6354848"/>
                  <a:ext cx="131074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rPr>
                    <a:t>Degree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a14:m>
                  <a:endPara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5AA833-6B87-5042-5367-756F67C49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6808" y="6354848"/>
                  <a:ext cx="131074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7692" t="-8108" r="-962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54DCA3-D2BE-9EEB-B887-00E5B521E446}"/>
                    </a:ext>
                  </a:extLst>
                </p:cNvPr>
                <p:cNvSpPr txBox="1"/>
                <p:nvPr/>
              </p:nvSpPr>
              <p:spPr>
                <a:xfrm>
                  <a:off x="3123305" y="4860223"/>
                  <a:ext cx="2350521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DE9A26"/>
                            </a:solidFill>
                            <a:latin typeface="Cambria Math" panose="02040503050406030204" pitchFamily="18" charset="0"/>
                          </a:rPr>
                          <m:t>∼1/</m:t>
                        </m:r>
                        <m:sSup>
                          <m:sSupPr>
                            <m:ctrlPr>
                              <a:rPr lang="en-US" sz="1800" b="0" i="1" dirty="0" smtClean="0">
                                <a:solidFill>
                                  <a:srgbClr val="DE9A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dirty="0" smtClean="0">
                                <a:solidFill>
                                  <a:srgbClr val="DE9A26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1800" b="0" i="0" dirty="0" smtClean="0">
                                <a:solidFill>
                                  <a:srgbClr val="DE9A26"/>
                                </a:solidFill>
                                <a:latin typeface="Cambria Math" panose="02040503050406030204" pitchFamily="18" charset="0"/>
                              </a:rPr>
                              <m:t>5/2</m:t>
                            </m:r>
                          </m:sup>
                        </m:sSup>
                      </m:oMath>
                    </m:oMathPara>
                  </a14:m>
                  <a:endParaRPr lang="en-US" sz="1800" dirty="0">
                    <a:solidFill>
                      <a:srgbClr val="DE9A26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54DCA3-D2BE-9EEB-B887-00E5B521E4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3305" y="4860223"/>
                  <a:ext cx="2350521" cy="379656"/>
                </a:xfrm>
                <a:prstGeom prst="rect">
                  <a:avLst/>
                </a:prstGeom>
                <a:blipFill>
                  <a:blip r:embed="rId5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56566" y="2434722"/>
                <a:ext cx="8791594" cy="1991806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Prop.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[folklore]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exists a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deg</a:t>
                </a:r>
                <a:r>
                  <a:rPr lang="en-US" sz="3200" noProof="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ree-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4/3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polynomial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s.t.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𝐑𝐞𝐋𝐔</m:t>
                              </m:r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𝝐</m:t>
                      </m:r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566" y="2434722"/>
                <a:ext cx="8791594" cy="1991806"/>
              </a:xfrm>
              <a:prstGeom prst="roundRect">
                <a:avLst>
                  <a:gd name="adj" fmla="val 6119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4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86C7-FDDD-37B7-5E54-0F33319F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38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are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analogous notions of low-degree approximation in the Gaussian setting</a:t>
            </a: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D82B8A-7FDD-3BED-5A90-CF6613E4554A}"/>
              </a:ext>
            </a:extLst>
          </p:cNvPr>
          <p:cNvGrpSpPr/>
          <p:nvPr/>
        </p:nvGrpSpPr>
        <p:grpSpPr>
          <a:xfrm>
            <a:off x="991077" y="2274178"/>
            <a:ext cx="7463057" cy="4315022"/>
            <a:chOff x="1255058" y="2209251"/>
            <a:chExt cx="7463057" cy="43150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562D5B-263B-058C-2201-61FA5EA49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058" y="2209252"/>
              <a:ext cx="7254240" cy="431502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200D35-F520-EC3A-3D24-5CE08DDC5284}"/>
                </a:ext>
              </a:extLst>
            </p:cNvPr>
            <p:cNvCxnSpPr>
              <a:cxnSpLocks/>
            </p:cNvCxnSpPr>
            <p:nvPr/>
          </p:nvCxnSpPr>
          <p:spPr>
            <a:xfrm>
              <a:off x="1678194" y="2209251"/>
              <a:ext cx="0" cy="4315022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F5983A-6747-188E-FB4B-393FC9FE5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2495" y="6288366"/>
              <a:ext cx="7175620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56566" y="2434721"/>
                <a:ext cx="8791594" cy="1989681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Prop.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[folklore]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exists a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deg</a:t>
                </a:r>
                <a:r>
                  <a:rPr lang="en-US" sz="3200" noProof="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ree-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4/3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polynomial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𝕊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1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,⋅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𝐑𝐞𝐋𝐔</m:t>
                              </m:r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1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,⋅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𝝐</m:t>
                      </m:r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566" y="2434721"/>
                <a:ext cx="8791594" cy="1989681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DC7E0F-4E01-EBFA-A43D-42B4BCB34684}"/>
                  </a:ext>
                </a:extLst>
              </p:cNvPr>
              <p:cNvSpPr txBox="1"/>
              <p:nvPr/>
            </p:nvSpPr>
            <p:spPr>
              <a:xfrm>
                <a:off x="4835169" y="4607282"/>
                <a:ext cx="7175621" cy="146431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sym typeface="Wingdings" pitchFamily="2" charset="2"/>
                  </a:rPr>
                  <a:t></a:t>
                </a:r>
                <a:r>
                  <a:rPr lang="en-US" sz="28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𝝐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</a:rPr>
                  <a:t>-time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alg. for agnostically learning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over Gaussian inputs</a:t>
                </a:r>
              </a:p>
              <a:p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(polynomial regression)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DC7E0F-4E01-EBFA-A43D-42B4BCB34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169" y="4607282"/>
                <a:ext cx="7175621" cy="1464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D78089-120F-B901-B536-3AAC3094BBC3}"/>
                  </a:ext>
                </a:extLst>
              </p:cNvPr>
              <p:cNvSpPr txBox="1"/>
              <p:nvPr/>
            </p:nvSpPr>
            <p:spPr>
              <a:xfrm>
                <a:off x="117724" y="4108523"/>
                <a:ext cx="1445111" cy="482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ReLU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2400" b="0" i="0" dirty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D78089-120F-B901-B536-3AAC3094B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4" y="4108523"/>
                <a:ext cx="1445111" cy="482633"/>
              </a:xfrm>
              <a:prstGeom prst="rect">
                <a:avLst/>
              </a:prstGeom>
              <a:blipFill>
                <a:blip r:embed="rId6"/>
                <a:stretch>
                  <a:fillRect t="-7692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FE1F2A-C0E0-C575-A5F8-510333193572}"/>
                  </a:ext>
                </a:extLst>
              </p:cNvPr>
              <p:cNvSpPr txBox="1"/>
              <p:nvPr/>
            </p:nvSpPr>
            <p:spPr>
              <a:xfrm>
                <a:off x="3962827" y="6419775"/>
                <a:ext cx="13107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FE1F2A-C0E0-C575-A5F8-51033319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27" y="6419775"/>
                <a:ext cx="1310744" cy="461665"/>
              </a:xfrm>
              <a:prstGeom prst="rect">
                <a:avLst/>
              </a:prstGeom>
              <a:blipFill>
                <a:blip r:embed="rId7"/>
                <a:stretch>
                  <a:fillRect l="-7692" t="-8108" r="-96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CDD4AA-983D-63F4-E2E6-82501C2FF9D1}"/>
                  </a:ext>
                </a:extLst>
              </p:cNvPr>
              <p:cNvSpPr txBox="1"/>
              <p:nvPr/>
            </p:nvSpPr>
            <p:spPr>
              <a:xfrm>
                <a:off x="2859324" y="4925150"/>
                <a:ext cx="2350521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DE9A26"/>
                          </a:solidFill>
                          <a:latin typeface="Cambria Math" panose="02040503050406030204" pitchFamily="18" charset="0"/>
                        </a:rPr>
                        <m:t>∼1/</m:t>
                      </m:r>
                      <m:sSup>
                        <m:sSupPr>
                          <m:ctrlPr>
                            <a:rPr lang="en-US" sz="1800" b="0" i="1" dirty="0" smtClean="0">
                              <a:solidFill>
                                <a:srgbClr val="DE9A2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dirty="0" smtClean="0">
                              <a:solidFill>
                                <a:srgbClr val="DE9A26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sz="1800" b="0" i="0" dirty="0" smtClean="0">
                              <a:solidFill>
                                <a:srgbClr val="DE9A26"/>
                              </a:solidFill>
                              <a:latin typeface="Cambria Math" panose="02040503050406030204" pitchFamily="18" charset="0"/>
                            </a:rPr>
                            <m:t>5/2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rgbClr val="DE9A26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CDD4AA-983D-63F4-E2E6-82501C2F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324" y="4925150"/>
                <a:ext cx="2350521" cy="379656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7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6DA121-1ECE-B112-8708-F0E3FBD4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704320" cy="1011092"/>
          </a:xfrm>
        </p:spPr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3807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There are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analogous notions of low-degree approximation in the Gaussian setting</a:t>
                </a:r>
              </a:p>
              <a:p>
                <a:pPr marL="0" indent="0">
                  <a:buNone/>
                </a:pPr>
                <a:r>
                  <a:rPr lang="en-US" dirty="0"/>
                  <a:t>	e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.g. can agnostically learn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ReLUs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𝐩𝐨𝐥𝐲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d>
                      </m:sup>
                    </m:sSup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5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More generally for one-hidden-layer MLPs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 degree-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m:rPr>
                            <m:lit/>
                          </m:r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Hermite truncation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satisfies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0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𝐑𝐞𝐋𝐔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d>
                                    <m:dPr>
                                      <m:begChr m:val="⟨"/>
                                      <m:ctrlP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,⋅⟩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nary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380709"/>
              </a:xfrm>
              <a:blipFill>
                <a:blip r:embed="rId2"/>
                <a:stretch>
                  <a:fillRect l="-1410" t="-2588" r="-1302" b="-4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1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LAST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7407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Boolean functions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±1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/>
                  <a:t>have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Fourier expansion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⊆[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begChr m:val="["/>
                            <m:endChr m:val="]"/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800" dirty="0"/>
                  <a:t> is well-approximated by its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low-degree truncation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begChr m:val="["/>
                            <m:endChr m:val="]"/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sz="2800" dirty="0"/>
                  <a:t>i.e. 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sSup>
                          <m:sSupPr>
                            <m:ctrlPr>
                              <a:rPr lang="en-US" sz="28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sz="2800" dirty="0"/>
                  <a:t>then 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, solving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func>
                              <m:funcPr>
                                <m:ctrlP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800" dirty="0"/>
                  <a:t>results in an estimator that achieves test loss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1100" b="1" dirty="0">
                  <a:solidFill>
                    <a:schemeClr val="accent2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800" b="1" dirty="0">
                    <a:solidFill>
                      <a:schemeClr val="accent2"/>
                    </a:solidFill>
                  </a:rPr>
                  <a:t>Fourier conc. is all you need (for agnostically learning Boolean functions)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740702"/>
              </a:xfrm>
              <a:blipFill>
                <a:blip r:embed="rId2"/>
                <a:stretch>
                  <a:fillRect l="-1193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2AEFE5-7B36-BD11-E0EE-B59B723C13EE}"/>
              </a:ext>
            </a:extLst>
          </p:cNvPr>
          <p:cNvSpPr txBox="1"/>
          <p:nvPr/>
        </p:nvSpPr>
        <p:spPr>
          <a:xfrm>
            <a:off x="8608541" y="4449221"/>
            <a:ext cx="349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“L1 polynomial regression”</a:t>
            </a:r>
          </a:p>
        </p:txBody>
      </p:sp>
    </p:spTree>
    <p:extLst>
      <p:ext uri="{BB962C8B-B14F-4D97-AF65-F5344CB8AC3E}">
        <p14:creationId xmlns:p14="http://schemas.microsoft.com/office/powerpoint/2010/main" val="13423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6DA121-1ECE-B112-8708-F0E3FBD4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704320" cy="1011092"/>
          </a:xfrm>
        </p:spPr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22457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There are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analogous notions of low-degree approximation in the Gaussian setting</a:t>
                </a:r>
              </a:p>
              <a:p>
                <a:pPr marL="0" indent="0">
                  <a:buNone/>
                </a:pPr>
                <a:r>
                  <a:rPr lang="en-US" dirty="0"/>
                  <a:t>	e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.g. can agnostically learn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ReLUs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𝐩𝐨𝐥𝐲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d>
                      </m:sup>
                    </m:sSup>
                  </m:oMath>
                </a14:m>
                <a:endParaRPr lang="en-US" sz="5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	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 layer MLPs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𝐩𝐨𝐥𝐲</m:t>
                        </m:r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</m:d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b="1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Today:</a:t>
                </a:r>
                <a:r>
                  <a:rPr lang="en-US" sz="3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one-hidden-layer MLP’s,</a:t>
                </a:r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handle more layers?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224577"/>
              </a:xfrm>
              <a:blipFill>
                <a:blip r:embed="rId2"/>
                <a:stretch>
                  <a:fillRect l="-1518" t="-2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8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Algorithm/warmup for next lecture</a:t>
            </a:r>
          </a:p>
        </p:txBody>
      </p:sp>
    </p:spTree>
    <p:extLst>
      <p:ext uri="{BB962C8B-B14F-4D97-AF65-F5344CB8AC3E}">
        <p14:creationId xmlns:p14="http://schemas.microsoft.com/office/powerpoint/2010/main" val="3698422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86C7-FDDD-37B7-5E54-0F33319F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948160" cy="538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For “non-degenerate” one-hidden-layer MLPs, can use tensor decomp.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Starting point: </a:t>
            </a:r>
            <a:r>
              <a:rPr lang="en-US" dirty="0">
                <a:sym typeface="Wingdings" pitchFamily="2" charset="2"/>
              </a:rPr>
              <a:t>organize Hermite polynomials into a tensor, sometimes called the (higher-order)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score function </a:t>
            </a:r>
            <a:r>
              <a:rPr lang="en-US" dirty="0">
                <a:sym typeface="Wingdings" pitchFamily="2" charset="2"/>
              </a:rPr>
              <a:t>(of the Gaussian):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9A971-6F28-D09E-3D5C-DCDD571E1AEC}"/>
                  </a:ext>
                </a:extLst>
              </p:cNvPr>
              <p:cNvSpPr txBox="1"/>
              <p:nvPr/>
            </p:nvSpPr>
            <p:spPr>
              <a:xfrm>
                <a:off x="243840" y="2863064"/>
                <a:ext cx="11704320" cy="1728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⊗ℓ</m:t>
                        </m:r>
                      </m:sup>
                    </m:sSup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      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⋯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/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!</m:t>
                                </m:r>
                              </m:sub>
                            </m:sSub>
                          </m:e>
                        </m:rad>
                      </m:e>
                    </m:nary>
                    <m:r>
                      <a:rPr lang="en-US" sz="3200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⋅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the tuple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# occurrences of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𝑖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among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9A971-6F28-D09E-3D5C-DCDD571E1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63064"/>
                <a:ext cx="11704320" cy="1728935"/>
              </a:xfrm>
              <a:prstGeom prst="rect">
                <a:avLst/>
              </a:prstGeom>
              <a:blipFill>
                <a:blip r:embed="rId2"/>
                <a:stretch>
                  <a:fillRect l="-1410" t="-41606" b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94A4766-A540-C8A8-734A-EE00E9B09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1520" y="4626833"/>
                <a:ext cx="3812903" cy="2048287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endParaRPr lang="en-US" sz="2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endParaRPr lang="en-US" sz="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⊗3</m:t>
                        </m:r>
                      </m:sup>
                    </m:sSup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94A4766-A540-C8A8-734A-EE00E9B09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520" y="4626833"/>
                <a:ext cx="3812903" cy="2048287"/>
              </a:xfrm>
              <a:prstGeom prst="rect">
                <a:avLst/>
              </a:prstGeom>
              <a:blipFill>
                <a:blip r:embed="rId3"/>
                <a:stretch>
                  <a:fillRect r="-997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52B4D-656C-94D3-9EE3-1F6940E7FD31}"/>
                  </a:ext>
                </a:extLst>
              </p:cNvPr>
              <p:cNvSpPr txBox="1"/>
              <p:nvPr/>
            </p:nvSpPr>
            <p:spPr>
              <a:xfrm>
                <a:off x="6075997" y="4606513"/>
                <a:ext cx="4114483" cy="2008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m:rPr>
                          <m:lit/>
                        </m:rPr>
                        <a:rPr lang="en-US" sz="2800" b="1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sz="2800" b="1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8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52B4D-656C-94D3-9EE3-1F6940E7F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997" y="4606513"/>
                <a:ext cx="4114483" cy="2008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7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FC0F-C8B7-BDB0-2CCF-CF3EABAD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D94BD-CC01-E783-688D-9FC4A92DC9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300984"/>
                <a:ext cx="11704320" cy="327369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Interpretation: </a:t>
                </a: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be the d-dimensional Gaussian density. Then</a:t>
                </a: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ℓ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ℓ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D94BD-CC01-E783-688D-9FC4A92DC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300984"/>
                <a:ext cx="11704320" cy="3273698"/>
              </a:xfrm>
              <a:blipFill>
                <a:blip r:embed="rId2"/>
                <a:stretch>
                  <a:fillRect l="-1410" t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9CA6D3-CAFE-F967-50C1-5C2FD646826E}"/>
                  </a:ext>
                </a:extLst>
              </p:cNvPr>
              <p:cNvSpPr txBox="1"/>
              <p:nvPr/>
            </p:nvSpPr>
            <p:spPr>
              <a:xfrm>
                <a:off x="6148726" y="5034956"/>
                <a:ext cx="27623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ℓ</m:t>
                    </m:r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400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derivative tensor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9CA6D3-CAFE-F967-50C1-5C2FD6468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726" y="5034956"/>
                <a:ext cx="2762359" cy="369332"/>
              </a:xfrm>
              <a:prstGeom prst="rect">
                <a:avLst/>
              </a:prstGeom>
              <a:blipFill>
                <a:blip r:embed="rId3"/>
                <a:stretch>
                  <a:fillRect l="-4587" t="-23333" r="-7339" b="-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42950C81-B0CA-BABD-D58F-748E526BA356}"/>
              </a:ext>
            </a:extLst>
          </p:cNvPr>
          <p:cNvSpPr/>
          <p:nvPr/>
        </p:nvSpPr>
        <p:spPr>
          <a:xfrm rot="5400000">
            <a:off x="7424928" y="4144758"/>
            <a:ext cx="246888" cy="1452282"/>
          </a:xfrm>
          <a:prstGeom prst="rightBrac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/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⊗ℓ</m:t>
                        </m:r>
                      </m:sup>
                    </m:sSup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      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⋯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/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!</m:t>
                                </m:r>
                              </m:sub>
                            </m:sSub>
                          </m:e>
                        </m:rad>
                      </m:e>
                    </m:nary>
                    <m:r>
                      <a:rPr lang="en-US" sz="3200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⋅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the tuple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# occurrences of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𝑖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among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blipFill>
                <a:blip r:embed="rId5"/>
                <a:stretch>
                  <a:fillRect l="-1410" t="-40876" b="-1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04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DC336CB-50B4-CB37-0636-6667BB7007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3300984"/>
                <a:ext cx="11704320" cy="2232560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Stein’s identity: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sufficiently “regular”, then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ℓ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  <a:r>
                  <a:rPr lang="en-US" dirty="0"/>
                  <a:t>(Gaussian) integration by parts, see lecture notes for example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DC336CB-50B4-CB37-0636-6667BB70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300984"/>
                <a:ext cx="11704320" cy="2232560"/>
              </a:xfrm>
              <a:prstGeom prst="rect">
                <a:avLst/>
              </a:prstGeom>
              <a:blipFill>
                <a:blip r:embed="rId2"/>
                <a:stretch>
                  <a:fillRect l="-1410" t="-6818" b="-28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394FC0F-C8B7-BDB0-2CCF-CF3EABAD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/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⊗ℓ</m:t>
                        </m:r>
                      </m:sup>
                    </m:sSup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      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⋯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/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!</m:t>
                                </m:r>
                              </m:sub>
                            </m:sSub>
                          </m:e>
                        </m:rad>
                      </m:e>
                    </m:nary>
                    <m:r>
                      <a:rPr lang="en-US" sz="3200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⋅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the tuple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# occurrences of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𝑖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among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blipFill>
                <a:blip r:embed="rId3"/>
                <a:stretch>
                  <a:fillRect l="-1410" t="-40876" b="-1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698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Recall the setup of </a:t>
                </a:r>
                <a:r>
                  <a:rPr lang="en-US" sz="2800" dirty="0" err="1"/>
                  <a:t>pset</a:t>
                </a:r>
                <a:r>
                  <a:rPr lang="en-US" sz="2800" dirty="0"/>
                  <a:t> 1 problem 1a: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Applying Stein’s identity, we have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⊗3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  <a:blipFill>
                <a:blip r:embed="rId2"/>
                <a:stretch>
                  <a:fillRect l="-1193" t="-20659" b="-3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4B425B-B192-2300-0EF2-55388D4FBE6F}"/>
                  </a:ext>
                </a:extLst>
              </p:cNvPr>
              <p:cNvSpPr txBox="1"/>
              <p:nvPr/>
            </p:nvSpPr>
            <p:spPr>
              <a:xfrm>
                <a:off x="6845474" y="5993705"/>
                <a:ext cx="5281382" cy="761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=6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4B425B-B192-2300-0EF2-55388D4FB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474" y="5993705"/>
                <a:ext cx="5281382" cy="761875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32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More generally, for any smooth </a:t>
                </a:r>
                <a:r>
                  <a:rPr lang="en-US" sz="2800" dirty="0" err="1"/>
                  <a:t>activation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, consider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glow rad="88900">
                                          <a:schemeClr val="accent4">
                                            <a:satMod val="175000"/>
                                            <a:alpha val="40000"/>
                                          </a:schemeClr>
                                        </a:glow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glow rad="88900">
                                              <a:schemeClr val="accent4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glow rad="88900">
                                              <a:schemeClr val="accent4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glow rad="88900">
                                              <a:schemeClr val="accent4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glow rad="88900">
                                          <a:schemeClr val="accent4">
                                            <a:satMod val="175000"/>
                                            <a:alpha val="40000"/>
                                          </a:schemeClr>
                                        </a:glow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glow rad="88900">
                                          <a:schemeClr val="accent4">
                                            <a:satMod val="175000"/>
                                            <a:alpha val="40000"/>
                                          </a:schemeClr>
                                        </a:glow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889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 algn="ctr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Applying Stein’s identity, we have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⊗3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  <a:blipFill>
                <a:blip r:embed="rId2"/>
                <a:stretch>
                  <a:fillRect l="-1193" t="-23054" b="-3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384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64341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More generally, for any smooth </a:t>
                </a:r>
                <a:r>
                  <a:rPr lang="en-US" sz="2800" dirty="0" err="1"/>
                  <a:t>activation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, consider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Applying Stein’s identity, we have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  <m:r>
                            <a:rPr lang="en-US" sz="2800" b="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3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3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80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3"/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 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⊗ℓ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glow rad="889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sz="2800" dirty="0"/>
                  <a:t>Even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not smooth, as long as it is square-integrable, can show</a:t>
                </a:r>
              </a:p>
              <a:p>
                <a:pPr marL="0" indent="0">
                  <a:buNone/>
                </a:pPr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643418"/>
              </a:xfrm>
              <a:blipFill>
                <a:blip r:embed="rId2"/>
                <a:stretch>
                  <a:fillRect l="-1193" t="-15471" b="-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/>
              <p:nvPr/>
            </p:nvSpPr>
            <p:spPr>
              <a:xfrm>
                <a:off x="3276599" y="5358240"/>
                <a:ext cx="5638801" cy="1332553"/>
              </a:xfrm>
              <a:prstGeom prst="roundRect">
                <a:avLst/>
              </a:prstGeom>
              <a:noFill/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ℓ!</m:t>
                          </m:r>
                        </m:e>
                      </m:rad>
                      <m:r>
                        <a:rPr lang="en-US" sz="28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⊗ℓ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99" y="5358240"/>
                <a:ext cx="5638801" cy="13325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</p:spTree>
    <p:extLst>
      <p:ext uri="{BB962C8B-B14F-4D97-AF65-F5344CB8AC3E}">
        <p14:creationId xmlns:p14="http://schemas.microsoft.com/office/powerpoint/2010/main" val="28418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931885"/>
                <a:ext cx="11704320" cy="39261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Takeaway:</a:t>
                </a:r>
                <a:r>
                  <a:rPr lang="en-US" dirty="0"/>
                  <a:t> if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-th Hermite coefficient of the activation function is nonzero, then we can produce an estimate for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Learning one-hidden-layer MLP’s reduces to tensor decomposition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Janzamin-Sedghi-Anandkumar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‘15]</a:t>
                </a:r>
                <a:endParaRPr lang="en-US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endParaRPr lang="en-US" sz="300" b="1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E.g.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(robustly) linearly independent, there is an algorithm that runs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time and is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proper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(in fact, recovers parameters of the network!)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931885"/>
                <a:ext cx="11704320" cy="3926115"/>
              </a:xfrm>
              <a:blipFill>
                <a:blip r:embed="rId2"/>
                <a:stretch>
                  <a:fillRect l="-1518" t="-8710" r="-1193" b="-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/>
              <p:nvPr/>
            </p:nvSpPr>
            <p:spPr>
              <a:xfrm>
                <a:off x="3276599" y="1294411"/>
                <a:ext cx="5638801" cy="1332553"/>
              </a:xfrm>
              <a:prstGeom prst="roundRect">
                <a:avLst/>
              </a:prstGeom>
              <a:noFill/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ℓ!</m:t>
                          </m:r>
                        </m:e>
                      </m:rad>
                      <m:r>
                        <a:rPr lang="en-US" sz="28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⊗ℓ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99" y="1294411"/>
                <a:ext cx="5638801" cy="13325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</p:spTree>
    <p:extLst>
      <p:ext uri="{BB962C8B-B14F-4D97-AF65-F5344CB8AC3E}">
        <p14:creationId xmlns:p14="http://schemas.microsoft.com/office/powerpoint/2010/main" val="2359901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4B7D-28FD-3CC2-9961-2A7572A7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LINEARLY INDEPENDENT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ECD336-0F14-BD1A-4B09-5628EA4060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we make no assumptions about the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marL="45720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can no longer hope to recover the parameters </a:t>
                </a: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(e.g. consider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vs 0)</a:t>
                </a:r>
              </a:p>
              <a:p>
                <a:pPr marL="457200" indent="0">
                  <a:buNone/>
                </a:pPr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sz="11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763" indent="0">
                  <a:buNone/>
                </a:pPr>
                <a:r>
                  <a:rPr lang="en-US" dirty="0"/>
                  <a:t>Both algorithms are bottlenecked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/>
                  <a:t> because they work with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ℓ=2,…,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763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Can we get away with just using lower degrees?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ECD336-0F14-BD1A-4B09-5628EA4060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5640" t="-2506" r="-1627" b="-6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A5EEB4E-A7B7-E081-6AEC-0885751780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2955500"/>
                <a:ext cx="11704319" cy="181831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: </a:t>
                </a:r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learning arbitrary one-hidden-layer MLPs over Gaussians: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288925" lvl="0" indent="-288925">
                  <a:buFont typeface="Arial" panose="020B0604020202020204" pitchFamily="34" charset="0"/>
                  <a:buChar char="•"/>
                  <a:defRPr/>
                </a:pP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-Narayanan ’23]: 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proper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alg.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poly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1/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𝜖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288925" indent="-288925">
                  <a:buFont typeface="Arial" panose="020B0604020202020204" pitchFamily="34" charset="0"/>
                  <a:buChar char="•"/>
                  <a:defRPr/>
                </a:pP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-Kane ‘23]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improper alg.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sz="320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smtClean="0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3200" i="1" smtClean="0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A5EEB4E-A7B7-E081-6AEC-08857517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55500"/>
                <a:ext cx="11704319" cy="181831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8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Algorithm/warmup for next lecture</a:t>
            </a:r>
          </a:p>
        </p:txBody>
      </p:sp>
    </p:spTree>
    <p:extLst>
      <p:ext uri="{BB962C8B-B14F-4D97-AF65-F5344CB8AC3E}">
        <p14:creationId xmlns:p14="http://schemas.microsoft.com/office/powerpoint/2010/main" val="191600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Lower bounds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Algorithm/warmup for next lecture</a:t>
            </a:r>
          </a:p>
        </p:txBody>
      </p:sp>
    </p:spTree>
    <p:extLst>
      <p:ext uri="{BB962C8B-B14F-4D97-AF65-F5344CB8AC3E}">
        <p14:creationId xmlns:p14="http://schemas.microsoft.com/office/powerpoint/2010/main" val="3821188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4441-4809-8E22-9D0E-55768A17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OBSTRUCTION FOR TENSOR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4B393-D613-CD65-9F35-B9AC34915A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902217"/>
                <a:ext cx="11704320" cy="267246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Suggests that any tensor-based algorithm must incur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runtime…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Is there more to life than just forming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1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1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?</a:t>
                </a: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kernel methods? </a:t>
                </a: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gradient descent?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4B393-D613-CD65-9F35-B9AC34915A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902217"/>
                <a:ext cx="11704320" cy="2672465"/>
              </a:xfrm>
              <a:blipFill>
                <a:blip r:embed="rId2"/>
                <a:stretch>
                  <a:fillRect l="-1518" t="-6635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6CDBC28-1A16-73FD-DACF-B065F971E0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275826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-Kane-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Kontonis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Zarifis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3200" i="1" dirty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choice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3200" b="0" i="1" smtClean="0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A6B727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such that for all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≤ℓ≤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  <m:r>
                      <a:rPr lang="en-US" sz="3200" b="0" i="1" smtClean="0">
                        <a:solidFill>
                          <a:schemeClr val="accent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defRPr/>
                </a:pPr>
                <a:endParaRPr lang="en-US" sz="105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Specifically,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32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32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32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6CDBC28-1A16-73FD-DACF-B065F971E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275826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9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chemeClr val="accent3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for a basis of features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3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  <a:blipFill>
                <a:blip r:embed="rId2"/>
                <a:stretch>
                  <a:fillRect l="-1349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682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  <a:blipFill>
                <a:blip r:embed="rId2"/>
                <a:stretch>
                  <a:fillRect l="-1349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7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  <a:blipFill>
                <a:blip r:embed="rId2"/>
                <a:stretch>
                  <a:fillRect l="-1395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9512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endParaRPr lang="en-US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800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D88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r>
                  <a:rPr lang="en-US" dirty="0"/>
                  <a:t>These are all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“correlational statistical query” </a:t>
                </a:r>
                <a:r>
                  <a:rPr lang="en-US" dirty="0"/>
                  <a:t>algorithms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  <a:blipFill>
                <a:blip r:embed="rId2"/>
                <a:stretch>
                  <a:fillRect l="-1395" t="-2638" b="-4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82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93801" cy="54111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Correlational statistical query (CSQ) model</a:t>
                </a:r>
                <a:r>
                  <a:rPr lang="en-US" sz="2800" dirty="0"/>
                  <a:t>: algorithm only interacts with the dataset through queries of the form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/>
                  <a:t>for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tolerance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/>
                  <a:t>(corresponds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samples</m:t>
                        </m:r>
                      </m:e>
                    </m:rad>
                  </m:oMath>
                </a14:m>
                <a:r>
                  <a:rPr lang="en-US" sz="2800" dirty="0"/>
                  <a:t>)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</a:t>
                </a:r>
                <a:r>
                  <a:rPr lang="en-US" sz="2800" dirty="0"/>
                  <a:t> computational complexity unit next week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6"/>
                    </a:solidFill>
                  </a:rPr>
                  <a:t>Strong evidence that tensor/kernel/gradient methods can’t beat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93801" cy="5411189"/>
              </a:xfrm>
              <a:blipFill>
                <a:blip r:embed="rId2"/>
                <a:stretch>
                  <a:fillRect l="-1174" t="-2108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A83D1C2-FF9D-C7EF-5BE0-8D9C91BE7C7B}"/>
              </a:ext>
            </a:extLst>
          </p:cNvPr>
          <p:cNvGrpSpPr/>
          <p:nvPr/>
        </p:nvGrpSpPr>
        <p:grpSpPr>
          <a:xfrm>
            <a:off x="1648877" y="1862035"/>
            <a:ext cx="8894242" cy="1958486"/>
            <a:chOff x="1474237" y="2177353"/>
            <a:chExt cx="8894242" cy="1958486"/>
          </a:xfrm>
        </p:grpSpPr>
        <p:pic>
          <p:nvPicPr>
            <p:cNvPr id="5" name="Picture 4" descr="A statue of a person with a robe&#10;&#10;Description automatically generated">
              <a:extLst>
                <a:ext uri="{FF2B5EF4-FFF2-40B4-BE49-F238E27FC236}">
                  <a16:creationId xmlns:a16="http://schemas.microsoft.com/office/drawing/2014/main" id="{56725696-02E9-A730-46FA-4EA702A61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1E1D7"/>
                </a:clrFrom>
                <a:clrTo>
                  <a:srgbClr val="E1E1D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16756" y="2177353"/>
              <a:ext cx="1958486" cy="19584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4272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F199DED-7331-F27E-1D71-354C2D95D3E8}"/>
                    </a:ext>
                  </a:extLst>
                </p:cNvPr>
                <p:cNvSpPr txBox="1"/>
                <p:nvPr/>
              </p:nvSpPr>
              <p:spPr>
                <a:xfrm>
                  <a:off x="1474237" y="3033852"/>
                  <a:ext cx="2307771" cy="587395"/>
                </a:xfrm>
                <a:prstGeom prst="roundRect">
                  <a:avLst/>
                </a:prstGeom>
                <a:solidFill>
                  <a:srgbClr val="143052"/>
                </a:solid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F199DED-7331-F27E-1D71-354C2D95D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237" y="3033852"/>
                  <a:ext cx="2307771" cy="587395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DD614D-6ABB-6A14-5DE8-29750276CE2F}"/>
                    </a:ext>
                  </a:extLst>
                </p:cNvPr>
                <p:cNvSpPr txBox="1"/>
                <p:nvPr/>
              </p:nvSpPr>
              <p:spPr>
                <a:xfrm>
                  <a:off x="8409992" y="2856320"/>
                  <a:ext cx="1958487" cy="942457"/>
                </a:xfrm>
                <a:prstGeom prst="roundRect">
                  <a:avLst/>
                </a:prstGeom>
                <a:solidFill>
                  <a:srgbClr val="143052"/>
                </a:solidFill>
                <a:ln w="38100">
                  <a:solidFill>
                    <a:schemeClr val="accent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noise</m:t>
                        </m:r>
                      </m:oMath>
                    </m:oMathPara>
                  </a14:m>
                  <a:endParaRPr lang="en-US" sz="2800" dirty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DD614D-6ABB-6A14-5DE8-29750276C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9992" y="2856320"/>
                  <a:ext cx="1958487" cy="942457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254DE4-70A4-CCD9-3DED-6204DD7FA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0824" y="3327550"/>
              <a:ext cx="775384" cy="4895"/>
            </a:xfrm>
            <a:prstGeom prst="straightConnector1">
              <a:avLst/>
            </a:prstGeom>
            <a:ln w="508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3273AE-9921-F181-D3EC-FA692D001C9F}"/>
                </a:ext>
              </a:extLst>
            </p:cNvPr>
            <p:cNvCxnSpPr>
              <a:cxnSpLocks/>
            </p:cNvCxnSpPr>
            <p:nvPr/>
          </p:nvCxnSpPr>
          <p:spPr>
            <a:xfrm>
              <a:off x="7385790" y="3327550"/>
              <a:ext cx="775385" cy="3233"/>
            </a:xfrm>
            <a:prstGeom prst="straightConnector1">
              <a:avLst/>
            </a:prstGeom>
            <a:ln w="508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3F6F093-AB69-DABD-AA1C-0FF64003F1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4278709"/>
                <a:ext cx="11704319" cy="118044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28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et al. ‘20]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 CSQ, learning one-hidden-layer MLP’s over Gaussians,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even to constant error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requires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𝚯</m:t>
                            </m:r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chemeClr val="accent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>
                                    <a:solidFill>
                                      <a:schemeClr val="accent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sup>
                        </m:sSup>
                      </m:sup>
                    </m:sSup>
                  </m:oMath>
                </a14:m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queries or tolerance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𝛀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endParaRPr lang="en-US" sz="2800" b="1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3F6F093-AB69-DABD-AA1C-0FF64003F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278709"/>
                <a:ext cx="11704319" cy="1180447"/>
              </a:xfrm>
              <a:prstGeom prst="roundRect">
                <a:avLst>
                  <a:gd name="adj" fmla="val 6119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3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2911-553D-C4CA-7F96-DB961231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Recall our guiding questions: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For one-hidden-layer MLP’s, low-degree </a:t>
                </a:r>
                <a:r>
                  <a:rPr lang="en-US" dirty="0" err="1"/>
                  <a:t>approx</a:t>
                </a:r>
                <a:r>
                  <a:rPr lang="en-US" dirty="0"/>
                  <a:t> got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432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2911-553D-C4CA-7F96-DB961231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Recall our guiding questions: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For one-hidden-layer MLP’s, low-degree </a:t>
                </a:r>
                <a:r>
                  <a:rPr lang="en-US" dirty="0" err="1"/>
                  <a:t>approx</a:t>
                </a:r>
                <a:r>
                  <a:rPr lang="en-US" dirty="0"/>
                  <a:t> got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2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6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600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Next, we will see how to improve on 2 by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going beyond CSQ.</a:t>
                </a:r>
                <a:r>
                  <a:rPr lang="en-US" dirty="0"/>
                  <a:t> In the process, will also answer: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accent3"/>
                    </a:solidFill>
                  </a:rPr>
                  <a:t>Can we handle more layers?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0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NOISE-STABLE FUNCTIONS ARE LEARNABLE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4538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Useful recipe for showing a given concept class is well-approximated by low-degree polynomials: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noise sensitivity</a:t>
                </a:r>
                <a:endParaRPr lang="en-US" b="1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Definition: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noise sensitivity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is given by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given by flipping each bit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independently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Intuition: </a:t>
                </a:r>
                <a:r>
                  <a:rPr lang="en-US" dirty="0"/>
                  <a:t>high-degree Fourier characters (e.g. parity of all bits) are very noise sensitive. If function not noise-sensitive, then it should be well-approximated by a low-degree polynomial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453860"/>
              </a:xfrm>
              <a:blipFill>
                <a:blip r:embed="rId2"/>
                <a:stretch>
                  <a:fillRect l="-1410" t="-2552" r="-651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6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Algorithm/warmup for next lecture</a:t>
            </a:r>
          </a:p>
        </p:txBody>
      </p:sp>
    </p:spTree>
    <p:extLst>
      <p:ext uri="{BB962C8B-B14F-4D97-AF65-F5344CB8AC3E}">
        <p14:creationId xmlns:p14="http://schemas.microsoft.com/office/powerpoint/2010/main" val="1588626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AFF1-32CE-D68C-7713-4D45D288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ONE HIDDEN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DBBB2-7917-15B3-4C1E-C0FABAE394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417749"/>
                <a:ext cx="11704320" cy="215692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ReLU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Depth: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    Size: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Lipschitzness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    (i.e.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DBBB2-7917-15B3-4C1E-C0FABAE394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417749"/>
                <a:ext cx="11704320" cy="2156923"/>
              </a:xfrm>
              <a:blipFill>
                <a:blip r:embed="rId2"/>
                <a:stretch>
                  <a:fillRect b="-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5EC1CB1-E72C-1F83-A58C-23B66CC2EFB5}"/>
              </a:ext>
            </a:extLst>
          </p:cNvPr>
          <p:cNvGrpSpPr/>
          <p:nvPr/>
        </p:nvGrpSpPr>
        <p:grpSpPr>
          <a:xfrm>
            <a:off x="1093667" y="1294411"/>
            <a:ext cx="10004666" cy="2998806"/>
            <a:chOff x="3204746" y="4841429"/>
            <a:chExt cx="5782507" cy="1733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544EAC14-7551-DFDE-60F1-5841FA3D8E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04746" y="4841429"/>
                  <a:ext cx="246026" cy="1733253"/>
                </a:xfrm>
                <a:prstGeom prst="roundRect">
                  <a:avLst>
                    <a:gd name="adj" fmla="val 12228"/>
                  </a:avLst>
                </a:prstGeom>
                <a:solidFill>
                  <a:srgbClr val="446996">
                    <a:alpha val="70000"/>
                  </a:srgb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544EAC14-7551-DFDE-60F1-5841FA3D8E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4746" y="4841429"/>
                  <a:ext cx="246026" cy="1733253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88EBA56-A490-44FD-0DBE-15FCFEC8E69D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 flipV="1">
              <a:off x="3450772" y="5708050"/>
              <a:ext cx="199263" cy="5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36BE53AE-B550-1E86-AEDB-94A4863303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650035" y="4841429"/>
                  <a:ext cx="498889" cy="1733242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36BE53AE-B550-1E86-AEDB-94A486330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035" y="4841429"/>
                  <a:ext cx="498889" cy="1733242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5E443D4-5AA9-C7F1-D727-2A18E6C5BDEA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4148925" y="5708050"/>
              <a:ext cx="126610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7195E07A-8DB5-323D-D5B7-A3DFB238EAD7}"/>
                    </a:ext>
                  </a:extLst>
                </p:cNvPr>
                <p:cNvSpPr/>
                <p:nvPr/>
              </p:nvSpPr>
              <p:spPr>
                <a:xfrm>
                  <a:off x="4275535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7195E07A-8DB5-323D-D5B7-A3DFB238EA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5535" y="5510843"/>
                  <a:ext cx="393298" cy="394425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8A3F5B1-9504-6A8F-B4D3-FC41BB563109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 flipV="1">
              <a:off x="4668833" y="5708056"/>
              <a:ext cx="126078" cy="1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E3AE5DA-4AEC-1696-AB96-6D9E07ADBB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94911" y="5456194"/>
                  <a:ext cx="869513" cy="503724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E3AE5DA-4AEC-1696-AB96-6D9E07ADBB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911" y="5456194"/>
                  <a:ext cx="869513" cy="503724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0191CF-6C4A-0959-6CE0-2F107980B4A9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5664424" y="5708056"/>
              <a:ext cx="126610" cy="0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9EFAF7B2-2270-0B31-2407-D058BA078D49}"/>
                    </a:ext>
                  </a:extLst>
                </p:cNvPr>
                <p:cNvSpPr/>
                <p:nvPr/>
              </p:nvSpPr>
              <p:spPr>
                <a:xfrm>
                  <a:off x="5791033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  <a:tailEnd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9EFAF7B2-2270-0B31-2407-D058BA078D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033" y="5510843"/>
                  <a:ext cx="393298" cy="394425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>
                      <a:lumMod val="95000"/>
                    </a:schemeClr>
                  </a:solidFill>
                  <a:tailEnd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2C2327-2435-DD2D-CD26-61F92EE0678B}"/>
                </a:ext>
              </a:extLst>
            </p:cNvPr>
            <p:cNvCxnSpPr>
              <a:cxnSpLocks/>
            </p:cNvCxnSpPr>
            <p:nvPr/>
          </p:nvCxnSpPr>
          <p:spPr>
            <a:xfrm>
              <a:off x="6184331" y="5708056"/>
              <a:ext cx="136704" cy="0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793C66-7468-056B-0937-34AA2367C9D7}"/>
                </a:ext>
              </a:extLst>
            </p:cNvPr>
            <p:cNvSpPr txBox="1"/>
            <p:nvPr/>
          </p:nvSpPr>
          <p:spPr>
            <a:xfrm>
              <a:off x="6343585" y="5422775"/>
              <a:ext cx="311491" cy="409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…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AC0FFE-EFDA-BEB3-6086-B376E1AFEF0C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6671632" y="5708050"/>
              <a:ext cx="137811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B175B03-B07E-C99C-6778-75970E3BF7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809444" y="5157952"/>
                  <a:ext cx="854533" cy="1100195"/>
                </a:xfrm>
                <a:prstGeom prst="roundRect">
                  <a:avLst>
                    <a:gd name="adj" fmla="val 12228"/>
                  </a:avLst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B175B03-B07E-C99C-6778-75970E3BF7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9444" y="5157952"/>
                  <a:ext cx="854533" cy="1100195"/>
                </a:xfrm>
                <a:prstGeom prst="roundRect">
                  <a:avLst>
                    <a:gd name="adj" fmla="val 12228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9DEE77-5371-BB07-D754-91E537AD2372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7663976" y="5708050"/>
              <a:ext cx="122996" cy="6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2B85972A-64A1-0AA5-8E25-F6A5450358CA}"/>
                    </a:ext>
                  </a:extLst>
                </p:cNvPr>
                <p:cNvSpPr/>
                <p:nvPr/>
              </p:nvSpPr>
              <p:spPr>
                <a:xfrm>
                  <a:off x="7786973" y="5510843"/>
                  <a:ext cx="393298" cy="394425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2B85972A-64A1-0AA5-8E25-F6A5450358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6973" y="5510843"/>
                  <a:ext cx="393298" cy="394425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DA6A4CC-A281-428F-40F2-3AE2C41F7803}"/>
                </a:ext>
              </a:extLst>
            </p:cNvPr>
            <p:cNvCxnSpPr>
              <a:cxnSpLocks/>
            </p:cNvCxnSpPr>
            <p:nvPr/>
          </p:nvCxnSpPr>
          <p:spPr>
            <a:xfrm>
              <a:off x="8180270" y="5708056"/>
              <a:ext cx="121179" cy="2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8BC5C00-9ACA-7836-4148-F946027DC535}"/>
                    </a:ext>
                  </a:extLst>
                </p:cNvPr>
                <p:cNvSpPr/>
                <p:nvPr/>
              </p:nvSpPr>
              <p:spPr>
                <a:xfrm>
                  <a:off x="8301449" y="5280368"/>
                  <a:ext cx="242358" cy="855380"/>
                </a:xfrm>
                <a:prstGeom prst="roundRect">
                  <a:avLst/>
                </a:prstGeom>
                <a:solidFill>
                  <a:schemeClr val="accent3">
                    <a:lumMod val="75000"/>
                    <a:alpha val="70000"/>
                  </a:schemeClr>
                </a:solid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i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18BC5C00-9ACA-7836-4148-F946027DC5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1449" y="5280368"/>
                  <a:ext cx="242358" cy="855380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84F952-A0E3-42A1-2DD7-34618A307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3807" y="5708056"/>
              <a:ext cx="201088" cy="2"/>
            </a:xfrm>
            <a:prstGeom prst="straightConnector1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stealth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0C8EDF3F-F04E-2956-0075-30B45ACD6E1B}"/>
                    </a:ext>
                  </a:extLst>
                </p:cNvPr>
                <p:cNvSpPr/>
                <p:nvPr/>
              </p:nvSpPr>
              <p:spPr>
                <a:xfrm>
                  <a:off x="8744895" y="5586877"/>
                  <a:ext cx="242358" cy="242358"/>
                </a:xfrm>
                <a:prstGeom prst="roundRect">
                  <a:avLst/>
                </a:prstGeom>
                <a:solidFill>
                  <a:schemeClr val="accent2">
                    <a:lumMod val="75000"/>
                    <a:alpha val="70000"/>
                  </a:schemeClr>
                </a:solidFill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i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0C8EDF3F-F04E-2956-0075-30B45ACD6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4895" y="5586877"/>
                  <a:ext cx="242358" cy="242358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3F299-E214-955D-18A1-195018C6AFA4}"/>
                  </a:ext>
                </a:extLst>
              </p:cNvPr>
              <p:cNvSpPr txBox="1"/>
              <p:nvPr/>
            </p:nvSpPr>
            <p:spPr>
              <a:xfrm>
                <a:off x="8915252" y="4086943"/>
                <a:ext cx="8370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3F299-E214-955D-18A1-195018C6A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252" y="4086943"/>
                <a:ext cx="837089" cy="400110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2024D-BA35-FE31-6F12-93F940F1596F}"/>
                  </a:ext>
                </a:extLst>
              </p:cNvPr>
              <p:cNvSpPr txBox="1"/>
              <p:nvPr/>
            </p:nvSpPr>
            <p:spPr>
              <a:xfrm>
                <a:off x="7211154" y="4086943"/>
                <a:ext cx="940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52024D-BA35-FE31-6F12-93F940F15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154" y="4086943"/>
                <a:ext cx="940579" cy="400110"/>
              </a:xfrm>
              <a:prstGeom prst="rect">
                <a:avLst/>
              </a:prstGeom>
              <a:blipFill>
                <a:blip r:embed="rId1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D3A0B-5F25-02DA-9998-1E3A4CA103A3}"/>
                  </a:ext>
                </a:extLst>
              </p:cNvPr>
              <p:cNvSpPr txBox="1"/>
              <p:nvPr/>
            </p:nvSpPr>
            <p:spPr>
              <a:xfrm>
                <a:off x="4741713" y="4086943"/>
                <a:ext cx="14342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D3A0B-5F25-02DA-9998-1E3A4CA10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713" y="4086943"/>
                <a:ext cx="1434239" cy="400110"/>
              </a:xfrm>
              <a:prstGeom prst="rect">
                <a:avLst/>
              </a:prstGeom>
              <a:blipFill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741014-7B47-949C-8870-FE72929B5D30}"/>
                  </a:ext>
                </a:extLst>
              </p:cNvPr>
              <p:cNvSpPr txBox="1"/>
              <p:nvPr/>
            </p:nvSpPr>
            <p:spPr>
              <a:xfrm>
                <a:off x="2881717" y="4086943"/>
                <a:ext cx="10723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3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1×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accent3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741014-7B47-949C-8870-FE72929B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717" y="4086943"/>
                <a:ext cx="1072345" cy="400110"/>
              </a:xfrm>
              <a:prstGeom prst="rect">
                <a:avLst/>
              </a:prstGeom>
              <a:blipFill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20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2258-C6CE-1366-FACE-C86C6A0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CSQ: FILTERED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834713"/>
                <a:ext cx="11704320" cy="30232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800" dirty="0"/>
                  <a:t>vs.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B050"/>
                    </a:solidFill>
                  </a:rPr>
                  <a:t>--- ”fixed parameter tractable” (FPT)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First ex. of neural net class that is learnable, but provably not by noisy GD</a:t>
                </a: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Caveat: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back in the exponent…</a:t>
                </a:r>
                <a:r>
                  <a:rPr lang="en-US" sz="2800" dirty="0"/>
                  <a:t> </a:t>
                </a:r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3"/>
                    </a:solidFill>
                  </a:rPr>
                  <a:t>Remains open how to 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m:rPr>
                            <m:lit/>
                          </m:rPr>
                          <a:rPr lang="en-US" sz="2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3"/>
                    </a:solidFill>
                  </a:rPr>
                  <a:t>, even for one-hidden-layer MLPs’ (!)</a:t>
                </a:r>
              </a:p>
              <a:p>
                <a:pPr marL="0" indent="0">
                  <a:buNone/>
                </a:pPr>
                <a:r>
                  <a:rPr lang="en-US" sz="2800" dirty="0"/>
                  <a:t>In the complexity unit, will also see some new barriers at higher depth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834713"/>
                <a:ext cx="11704320" cy="3023288"/>
              </a:xfrm>
              <a:blipFill>
                <a:blip r:embed="rId2"/>
                <a:stretch>
                  <a:fillRect l="-1193" t="-2929" b="-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84F35BE-290B-8634-487B-9D11778E60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28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Meka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‘21]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algorithm (“Filtered PCA”) for learning MLPs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any depth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over Gaussian inputs to error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b="1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 time/samples </a:t>
                </a:r>
              </a:p>
              <a:p>
                <a:pPr lvl="0">
                  <a:defRPr/>
                </a:pPr>
                <a:endParaRPr lang="en-US" sz="9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𝐩𝐨𝐥𝐲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  <m:r>
                                <m:rPr>
                                  <m:lit/>
                                </m:r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 algn="ctr">
                  <a:defRPr/>
                </a:pPr>
                <a:endParaRPr lang="en-US" sz="11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defRPr/>
                </a:pPr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op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84F35BE-290B-8634-487B-9D11778E6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32200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97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1722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Let’s focus on one-hidden-layer MLPs for now:</a:t>
                </a:r>
              </a:p>
              <a:p>
                <a:pPr marL="0" indent="0">
                  <a:buNone/>
                </a:pPr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6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Note: </a:t>
                </a:r>
                <a:r>
                  <a:rPr lang="en-US" sz="2800" dirty="0"/>
                  <a:t>if could recover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, can get FPT: project onto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/>
                  <a:t> and “brute force”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lit/>
                              </m:r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b="0" dirty="0"/>
                  <a:t> </a:t>
                </a:r>
                <a:r>
                  <a:rPr lang="en-US" sz="2800" b="0" dirty="0">
                    <a:solidFill>
                      <a:srgbClr val="00B050"/>
                    </a:solidFill>
                  </a:rPr>
                  <a:t>(no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b="0" dirty="0">
                    <a:solidFill>
                      <a:srgbClr val="00B050"/>
                    </a:solidFill>
                  </a:rPr>
                  <a:t> dependence after projection)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800" dirty="0"/>
                  <a:t>CSQ lower bound actually shows that in the worst case, CSQ algorithms cannot even recover a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single vector from the span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of the input weight vectors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Warmup obs.: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/>
                  <a:t>a “slightly non-CSQ” alg. already suffices to find vector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/>
                  <a:t>!</a:t>
                </a:r>
              </a:p>
              <a:p>
                <a:pPr marL="0" indent="0">
                  <a:buNone/>
                </a:pPr>
                <a:r>
                  <a:rPr lang="en-US" sz="2800" dirty="0"/>
                  <a:t>(see board)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940EFF-091D-BC63-6AA9-6180F1D791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172291"/>
              </a:xfrm>
              <a:blipFill>
                <a:blip r:embed="rId2"/>
                <a:stretch>
                  <a:fillRect l="-1193" t="-2200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68D2258-C6CE-1366-FACE-C86C6A0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CSQ: FILTERED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E1E2C1-3B94-D579-852E-2625D95B4151}"/>
                  </a:ext>
                </a:extLst>
              </p:cNvPr>
              <p:cNvSpPr txBox="1"/>
              <p:nvPr/>
            </p:nvSpPr>
            <p:spPr>
              <a:xfrm>
                <a:off x="3620543" y="1610953"/>
                <a:ext cx="4950913" cy="1312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E1E2C1-3B94-D579-852E-2625D95B4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43" y="1610953"/>
                <a:ext cx="4950913" cy="1312603"/>
              </a:xfrm>
              <a:prstGeom prst="rect">
                <a:avLst/>
              </a:prstGeom>
              <a:blipFill>
                <a:blip r:embed="rId3"/>
                <a:stretch>
                  <a:fillRect t="-100952" b="-1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4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NOISE-STABLE FUNCTIONS ARE LEARNABLE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871517"/>
                <a:ext cx="11704320" cy="38589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Application 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-O’Donnell-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Servedio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‘04]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any function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 err="1"/>
                  <a:t>halfspaces</a:t>
                </a:r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rad>
                  </m:oMath>
                </a14:m>
                <a:r>
                  <a:rPr lang="en-US" dirty="0"/>
                  <a:t>, can be learned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Proofs:</a:t>
                </a:r>
                <a:r>
                  <a:rPr lang="en-US" dirty="0"/>
                  <a:t> see board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871517"/>
                <a:ext cx="11704320" cy="3858966"/>
              </a:xfrm>
              <a:blipFill>
                <a:blip r:embed="rId2"/>
                <a:stretch>
                  <a:fillRect l="-1410" t="-3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B3144C1-8100-13FE-950E-D407BCFF99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0"/>
                <a:ext cx="11704320" cy="143012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Lemma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Klivans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-O’Donnell-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Servedio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‘04]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Suppose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𝜂</m:t>
                        </m:r>
                      </m:sub>
                    </m:sSub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𝜂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Let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≍1/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−1 </m:t>
                        </m:r>
                      </m:sup>
                    </m:sSup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Θ</m:t>
                        </m:r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𝜖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Then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d>
                          <m:dPr>
                            <m:begChr m:val="|"/>
                            <m:endChr m:val="|"/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𝑺</m:t>
                            </m:r>
                          </m:e>
                        </m:d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𝒇</m:t>
                            </m:r>
                          </m:e>
                        </m:acc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kumimoji="0" lang="en-US" sz="32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32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𝑺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</m:e>
                    </m:nary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𝝐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B3144C1-8100-13FE-950E-D407BCFF9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0"/>
                <a:ext cx="11704320" cy="143012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C7505DDA-3104-57C7-948F-AAB8A54FB03F}"/>
              </a:ext>
            </a:extLst>
          </p:cNvPr>
          <p:cNvGrpSpPr/>
          <p:nvPr/>
        </p:nvGrpSpPr>
        <p:grpSpPr>
          <a:xfrm>
            <a:off x="4166807" y="3920448"/>
            <a:ext cx="7112880" cy="3201280"/>
            <a:chOff x="2463281" y="3947815"/>
            <a:chExt cx="5175380" cy="2329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B87BB53B-60D5-E4F5-0B4F-0135AE17FE8F}"/>
                    </a:ext>
                  </a:extLst>
                </p:cNvPr>
                <p:cNvSpPr/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B87BB53B-60D5-E4F5-0B4F-0135AE17FE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89D15A8-68D6-EDF0-2308-77CBCFE059CD}"/>
                    </a:ext>
                  </a:extLst>
                </p:cNvPr>
                <p:cNvSpPr/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89D15A8-68D6-EDF0-2308-77CBCFE059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AE4B4C-9F1D-E4E6-3321-336C9418EF35}"/>
                    </a:ext>
                  </a:extLst>
                </p:cNvPr>
                <p:cNvSpPr txBox="1"/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⋅⋅⋅⋅⋅⋅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AE4B4C-9F1D-E4E6-3321-336C9418E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4EA3BFE-EEB5-ADE3-5ACD-61FAADABBCC4}"/>
                    </a:ext>
                  </a:extLst>
                </p:cNvPr>
                <p:cNvSpPr/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4EA3BFE-EEB5-ADE3-5ACD-61FAADABBC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978E8F7-5758-7AA3-43C8-46170D5CC18A}"/>
                    </a:ext>
                  </a:extLst>
                </p:cNvPr>
                <p:cNvSpPr/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978E8F7-5758-7AA3-43C8-46170D5CC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9F9AEBE-3D0C-578A-C4B1-25A30395B564}"/>
                    </a:ext>
                  </a:extLst>
                </p:cNvPr>
                <p:cNvSpPr/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9F9AEBE-3D0C-578A-C4B1-25A30395B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B2DBF4B-E2AB-1B91-137B-79927221253A}"/>
                    </a:ext>
                  </a:extLst>
                </p:cNvPr>
                <p:cNvSpPr/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B2DBF4B-E2AB-1B91-137B-7992722125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41490D-52E7-584D-1C45-A008A0ADF0F7}"/>
                    </a:ext>
                  </a:extLst>
                </p:cNvPr>
                <p:cNvSpPr txBox="1"/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41490D-52E7-584D-1C45-A008A0ADF0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9733451-C1F9-9904-3F2D-668215FC2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082" y="5092360"/>
              <a:ext cx="740377" cy="46868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A33DF6-E007-DE01-70E6-18B5B6F7C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431" y="5092360"/>
              <a:ext cx="118094" cy="42294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F69704A-43F7-7BD9-DCA5-CEEAD74D00B9}"/>
                </a:ext>
              </a:extLst>
            </p:cNvPr>
            <p:cNvCxnSpPr>
              <a:cxnSpLocks/>
              <a:stCxn id="7" idx="1"/>
              <a:endCxn id="10" idx="4"/>
            </p:cNvCxnSpPr>
            <p:nvPr/>
          </p:nvCxnSpPr>
          <p:spPr>
            <a:xfrm flipH="1" flipV="1">
              <a:off x="3594777" y="5092360"/>
              <a:ext cx="451233" cy="4788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ADF15D-D482-D2C5-8AB1-44517646442E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691962" y="5092358"/>
              <a:ext cx="3633441" cy="478888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F8FF5F2-7651-3F27-ECED-52CDE0E65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2527" y="5068688"/>
              <a:ext cx="1383081" cy="542691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6DDD80E-B6AB-390A-3415-BEACBFEFF4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895" y="5090165"/>
              <a:ext cx="759483" cy="469274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504C60E-5E1C-FEA5-0678-ACD8A4CDEDE1}"/>
                </a:ext>
              </a:extLst>
            </p:cNvPr>
            <p:cNvCxnSpPr>
              <a:cxnSpLocks/>
              <a:endCxn id="11" idx="4"/>
            </p:cNvCxnSpPr>
            <p:nvPr/>
          </p:nvCxnSpPr>
          <p:spPr>
            <a:xfrm flipV="1">
              <a:off x="4246641" y="5092360"/>
              <a:ext cx="99900" cy="42133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FCA186C-BFA1-20C0-2874-AFCAD48570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3496" y="5090165"/>
              <a:ext cx="2880302" cy="47947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4CEADC6-360D-B27A-3DB9-EF75F141D3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5066493"/>
              <a:ext cx="2110670" cy="5531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736C1C3-218A-BC69-1179-92A62D077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2425" y="5081864"/>
              <a:ext cx="1399392" cy="5378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C6F44E6-A508-D16B-FBE1-8392647B74B1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 flipV="1">
              <a:off x="4338411" y="5092360"/>
              <a:ext cx="759894" cy="50167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427F3BB-BCD0-0CDB-9BEC-AC0D078F0002}"/>
                </a:ext>
              </a:extLst>
            </p:cNvPr>
            <p:cNvCxnSpPr>
              <a:cxnSpLocks/>
              <a:endCxn id="12" idx="5"/>
            </p:cNvCxnSpPr>
            <p:nvPr/>
          </p:nvCxnSpPr>
          <p:spPr>
            <a:xfrm flipH="1" flipV="1">
              <a:off x="5228060" y="5038613"/>
              <a:ext cx="2090927" cy="53584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4B3DA39-08A8-A0BE-61B9-C1827BBE19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4991588"/>
              <a:ext cx="3599700" cy="6715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BD13C11-395E-44F4-A3A4-AC4070E5A994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V="1">
              <a:off x="3607996" y="5038613"/>
              <a:ext cx="2888569" cy="61940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1E29674-C043-8F2F-AEF1-73420230DC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684" y="5090477"/>
              <a:ext cx="2173476" cy="546062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1D2DF35-C0EF-304D-28D6-EF2860BD2829}"/>
                </a:ext>
              </a:extLst>
            </p:cNvPr>
            <p:cNvCxnSpPr>
              <a:cxnSpLocks/>
              <a:endCxn id="13" idx="5"/>
            </p:cNvCxnSpPr>
            <p:nvPr/>
          </p:nvCxnSpPr>
          <p:spPr>
            <a:xfrm flipH="1" flipV="1">
              <a:off x="6756076" y="5038613"/>
              <a:ext cx="558096" cy="535840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7738AE4-727E-F4BE-3A17-8C058D3E5283}"/>
                </a:ext>
              </a:extLst>
            </p:cNvPr>
            <p:cNvSpPr/>
            <p:nvPr/>
          </p:nvSpPr>
          <p:spPr>
            <a:xfrm>
              <a:off x="3411274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72AC0502-0534-37FD-F858-4446DA22DB49}"/>
                </a:ext>
              </a:extLst>
            </p:cNvPr>
            <p:cNvSpPr/>
            <p:nvPr/>
          </p:nvSpPr>
          <p:spPr>
            <a:xfrm>
              <a:off x="416303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C30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sgn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0AFB644F-9D08-B781-6BC7-368A9818F94D}"/>
                </a:ext>
              </a:extLst>
            </p:cNvPr>
            <p:cNvSpPr/>
            <p:nvPr/>
          </p:nvSpPr>
          <p:spPr>
            <a:xfrm>
              <a:off x="4914802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4E1D6B81-7E2B-F206-31B1-D443AAB4B48A}"/>
                </a:ext>
              </a:extLst>
            </p:cNvPr>
            <p:cNvSpPr/>
            <p:nvPr/>
          </p:nvSpPr>
          <p:spPr>
            <a:xfrm>
              <a:off x="644281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ED06DFF1-4DDA-BD77-F49E-69981E759A1C}"/>
                    </a:ext>
                  </a:extLst>
                </p:cNvPr>
                <p:cNvSpPr/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ED06DFF1-4DDA-BD77-F49E-69981E759A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26E17A04-DF91-78E3-E968-E5134C56DF26}"/>
                    </a:ext>
                  </a:extLst>
                </p:cNvPr>
                <p:cNvSpPr/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26E17A04-DF91-78E3-E968-E5134C56D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0CD7C56-0DF7-4A36-7958-78454F323162}"/>
                    </a:ext>
                  </a:extLst>
                </p:cNvPr>
                <p:cNvSpPr/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0CD7C56-0DF7-4A36-7958-78454F3231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8C59142-103C-729B-9430-FC6A4DCA06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279" y="4192635"/>
              <a:ext cx="1213538" cy="357586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EA08269B-EA6B-789E-C0B8-FBBF7DFDA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8524" y="4255120"/>
              <a:ext cx="573756" cy="26722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CEB08A3-7D96-E622-92C9-E34137680BE6}"/>
                </a:ext>
              </a:extLst>
            </p:cNvPr>
            <p:cNvCxnSpPr>
              <a:cxnSpLocks/>
              <a:stCxn id="80" idx="0"/>
              <a:endCxn id="82" idx="4"/>
            </p:cNvCxnSpPr>
            <p:nvPr/>
          </p:nvCxnSpPr>
          <p:spPr>
            <a:xfrm flipV="1">
              <a:off x="5098305" y="4314820"/>
              <a:ext cx="81151" cy="21490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C236572-2410-78ED-8A9E-D61F94D149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4877" y="4199228"/>
              <a:ext cx="1231443" cy="32312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27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One-hidden-layer MLPs: 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C. Elegans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Algorithm/warmup for next lecture</a:t>
            </a:r>
          </a:p>
        </p:txBody>
      </p:sp>
    </p:spTree>
    <p:extLst>
      <p:ext uri="{BB962C8B-B14F-4D97-AF65-F5344CB8AC3E}">
        <p14:creationId xmlns:p14="http://schemas.microsoft.com/office/powerpoint/2010/main" val="246323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0482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048221"/>
              </a:xfrm>
              <a:blipFill>
                <a:blip r:embed="rId2"/>
                <a:stretch>
                  <a:fillRect l="-1410" t="-2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B57F53A-2555-8A67-97C7-BE770533F9FF}"/>
              </a:ext>
            </a:extLst>
          </p:cNvPr>
          <p:cNvGrpSpPr/>
          <p:nvPr/>
        </p:nvGrpSpPr>
        <p:grpSpPr>
          <a:xfrm>
            <a:off x="2539560" y="1897495"/>
            <a:ext cx="7112880" cy="3201280"/>
            <a:chOff x="2463281" y="3947815"/>
            <a:chExt cx="5175380" cy="2329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221CBCE-6CD4-A0EC-C271-8290D57218F8}"/>
                    </a:ext>
                  </a:extLst>
                </p:cNvPr>
                <p:cNvSpPr/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221CBCE-6CD4-A0EC-C271-8290D57218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4D279023-0261-FE4E-6A5C-20BAC722E171}"/>
                    </a:ext>
                  </a:extLst>
                </p:cNvPr>
                <p:cNvSpPr/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4D279023-0261-FE4E-6A5C-20BAC722E1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/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⋅⋅⋅⋅⋅⋅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/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/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/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/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/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6AB96D-55BF-5D73-304F-35512DDFA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082" y="5092360"/>
              <a:ext cx="740377" cy="46868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7CB35E5-5694-2CE7-ED54-BEFDA588D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431" y="5092360"/>
              <a:ext cx="118094" cy="42294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D299BC-83D5-4C5C-9CF7-68B06D1C1664}"/>
                </a:ext>
              </a:extLst>
            </p:cNvPr>
            <p:cNvCxnSpPr>
              <a:cxnSpLocks/>
              <a:stCxn id="34" idx="1"/>
              <a:endCxn id="8" idx="4"/>
            </p:cNvCxnSpPr>
            <p:nvPr/>
          </p:nvCxnSpPr>
          <p:spPr>
            <a:xfrm flipH="1" flipV="1">
              <a:off x="3594777" y="5092360"/>
              <a:ext cx="451233" cy="4788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73D8D7B-C3EF-384A-4FB8-120849EE146B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3691962" y="5092358"/>
              <a:ext cx="3633441" cy="478888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F2CD7D-5534-7AF6-8639-9D85C9987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2527" y="5068688"/>
              <a:ext cx="1383081" cy="542691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852A04-CF30-6AB4-D82C-2E891CA09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895" y="5090165"/>
              <a:ext cx="759483" cy="469274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E056BD-80AC-B540-40FE-A29CC746918D}"/>
                </a:ext>
              </a:extLst>
            </p:cNvPr>
            <p:cNvCxnSpPr>
              <a:cxnSpLocks/>
              <a:endCxn id="9" idx="4"/>
            </p:cNvCxnSpPr>
            <p:nvPr/>
          </p:nvCxnSpPr>
          <p:spPr>
            <a:xfrm flipV="1">
              <a:off x="4246641" y="5092360"/>
              <a:ext cx="99900" cy="42133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01A2F4-6037-C031-8580-B94E93BEC8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3496" y="5090165"/>
              <a:ext cx="2880302" cy="47947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DF77102-F7A6-0542-56EE-8868B6C73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5066493"/>
              <a:ext cx="2110670" cy="5531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5ECB60F-266B-E003-876F-4B5DC9644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2425" y="5081864"/>
              <a:ext cx="1399392" cy="5378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D6CD51-99E8-0EB1-CBE3-9E9FBA5C6B45}"/>
                </a:ext>
              </a:extLst>
            </p:cNvPr>
            <p:cNvCxnSpPr>
              <a:cxnSpLocks/>
              <a:endCxn id="10" idx="4"/>
            </p:cNvCxnSpPr>
            <p:nvPr/>
          </p:nvCxnSpPr>
          <p:spPr>
            <a:xfrm flipV="1">
              <a:off x="4338411" y="5092360"/>
              <a:ext cx="759894" cy="50167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508E894-673E-87FB-A5B5-7DB2EA615A2B}"/>
                </a:ext>
              </a:extLst>
            </p:cNvPr>
            <p:cNvCxnSpPr>
              <a:cxnSpLocks/>
              <a:endCxn id="10" idx="5"/>
            </p:cNvCxnSpPr>
            <p:nvPr/>
          </p:nvCxnSpPr>
          <p:spPr>
            <a:xfrm flipH="1" flipV="1">
              <a:off x="5228060" y="5038613"/>
              <a:ext cx="2090927" cy="53584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4E0290E-0895-009C-C1CC-BC4C4E2A0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4991588"/>
              <a:ext cx="3599700" cy="6715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D43C3B9-D563-4934-417B-F6C17B6CF1F8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V="1">
              <a:off x="3607996" y="5038613"/>
              <a:ext cx="2888569" cy="61940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39C3472-B770-0157-91D3-BEE6B4C44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684" y="5090477"/>
              <a:ext cx="2173476" cy="546062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DEF21E-B06D-BA6F-7DD5-266EB948655B}"/>
                </a:ext>
              </a:extLst>
            </p:cNvPr>
            <p:cNvCxnSpPr>
              <a:cxnSpLocks/>
              <a:endCxn id="11" idx="5"/>
            </p:cNvCxnSpPr>
            <p:nvPr/>
          </p:nvCxnSpPr>
          <p:spPr>
            <a:xfrm flipH="1" flipV="1">
              <a:off x="6756076" y="5038613"/>
              <a:ext cx="558096" cy="535840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19E571D-1717-E024-6EF2-827406DCF3B1}"/>
                </a:ext>
              </a:extLst>
            </p:cNvPr>
            <p:cNvSpPr/>
            <p:nvPr/>
          </p:nvSpPr>
          <p:spPr>
            <a:xfrm>
              <a:off x="3411274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A81C95F-1B6F-4D5A-1559-F37DF2FD8485}"/>
                </a:ext>
              </a:extLst>
            </p:cNvPr>
            <p:cNvSpPr/>
            <p:nvPr/>
          </p:nvSpPr>
          <p:spPr>
            <a:xfrm>
              <a:off x="416303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C30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sgn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4C2019A-BA89-5888-6478-7AC0504EF083}"/>
                </a:ext>
              </a:extLst>
            </p:cNvPr>
            <p:cNvSpPr/>
            <p:nvPr/>
          </p:nvSpPr>
          <p:spPr>
            <a:xfrm>
              <a:off x="4914802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240529B-46C4-E593-D8AA-F2735BCA2B1F}"/>
                </a:ext>
              </a:extLst>
            </p:cNvPr>
            <p:cNvSpPr/>
            <p:nvPr/>
          </p:nvSpPr>
          <p:spPr>
            <a:xfrm>
              <a:off x="644281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27C5D61-6030-1F3A-08D2-094F033EED07}"/>
                    </a:ext>
                  </a:extLst>
                </p:cNvPr>
                <p:cNvSpPr/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27C5D61-6030-1F3A-08D2-094F033EED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5669A27-2523-1264-038E-D0C7402BE433}"/>
                    </a:ext>
                  </a:extLst>
                </p:cNvPr>
                <p:cNvSpPr/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5669A27-2523-1264-038E-D0C7402BE4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/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2656F2-9476-2777-4CE6-ED38F5EB8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279" y="4192635"/>
              <a:ext cx="1213538" cy="357586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046289-C594-5772-2698-A51FAC385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8524" y="4255120"/>
              <a:ext cx="573756" cy="26722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692F22E-5CB9-5067-400F-F2B8828D1207}"/>
                </a:ext>
              </a:extLst>
            </p:cNvPr>
            <p:cNvCxnSpPr>
              <a:cxnSpLocks/>
              <a:stCxn id="31" idx="0"/>
              <a:endCxn id="35" idx="4"/>
            </p:cNvCxnSpPr>
            <p:nvPr/>
          </p:nvCxnSpPr>
          <p:spPr>
            <a:xfrm flipV="1">
              <a:off x="5098305" y="4314820"/>
              <a:ext cx="81151" cy="21490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BDCC54B-BA70-70DF-DE24-915F00B72B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4877" y="4199228"/>
              <a:ext cx="1231443" cy="32312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1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  <a:blipFill>
                <a:blip r:embed="rId2"/>
                <a:stretch>
                  <a:fillRect l="-1410" t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7F53A-2555-8A67-97C7-BE770533F9FF}"/>
              </a:ext>
            </a:extLst>
          </p:cNvPr>
          <p:cNvGrpSpPr/>
          <p:nvPr/>
        </p:nvGrpSpPr>
        <p:grpSpPr>
          <a:xfrm>
            <a:off x="2958469" y="1897495"/>
            <a:ext cx="6263439" cy="3201280"/>
            <a:chOff x="2768082" y="3947815"/>
            <a:chExt cx="4557321" cy="2329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/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⋅⋅⋅⋅⋅⋅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/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/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/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/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/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6AB96D-55BF-5D73-304F-35512DDFA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082" y="5092360"/>
              <a:ext cx="740377" cy="46868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7CB35E5-5694-2CE7-ED54-BEFDA588D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431" y="5092360"/>
              <a:ext cx="118094" cy="42294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D299BC-83D5-4C5C-9CF7-68B06D1C1664}"/>
                </a:ext>
              </a:extLst>
            </p:cNvPr>
            <p:cNvCxnSpPr>
              <a:cxnSpLocks/>
              <a:endCxn id="8" idx="4"/>
            </p:cNvCxnSpPr>
            <p:nvPr/>
          </p:nvCxnSpPr>
          <p:spPr>
            <a:xfrm flipH="1" flipV="1">
              <a:off x="3594777" y="5092360"/>
              <a:ext cx="451233" cy="4788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73D8D7B-C3EF-384A-4FB8-120849EE14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1962" y="5092358"/>
              <a:ext cx="3633441" cy="478888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F2CD7D-5534-7AF6-8639-9D85C9987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2527" y="5068688"/>
              <a:ext cx="1383081" cy="542691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852A04-CF30-6AB4-D82C-2E891CA09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895" y="5090165"/>
              <a:ext cx="759483" cy="469274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E056BD-80AC-B540-40FE-A29CC746918D}"/>
                </a:ext>
              </a:extLst>
            </p:cNvPr>
            <p:cNvCxnSpPr>
              <a:cxnSpLocks/>
              <a:endCxn id="9" idx="4"/>
            </p:cNvCxnSpPr>
            <p:nvPr/>
          </p:nvCxnSpPr>
          <p:spPr>
            <a:xfrm flipV="1">
              <a:off x="4246641" y="5092360"/>
              <a:ext cx="99900" cy="42133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01A2F4-6037-C031-8580-B94E93BEC8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3496" y="5090165"/>
              <a:ext cx="2880302" cy="47947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DF77102-F7A6-0542-56EE-8868B6C73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5066493"/>
              <a:ext cx="2110670" cy="5531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5ECB60F-266B-E003-876F-4B5DC9644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2425" y="5081864"/>
              <a:ext cx="1399392" cy="5378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D6CD51-99E8-0EB1-CBE3-9E9FBA5C6B45}"/>
                </a:ext>
              </a:extLst>
            </p:cNvPr>
            <p:cNvCxnSpPr>
              <a:cxnSpLocks/>
              <a:endCxn id="10" idx="4"/>
            </p:cNvCxnSpPr>
            <p:nvPr/>
          </p:nvCxnSpPr>
          <p:spPr>
            <a:xfrm flipV="1">
              <a:off x="4338411" y="5092360"/>
              <a:ext cx="759894" cy="50167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508E894-673E-87FB-A5B5-7DB2EA615A2B}"/>
                </a:ext>
              </a:extLst>
            </p:cNvPr>
            <p:cNvCxnSpPr>
              <a:cxnSpLocks/>
              <a:endCxn id="10" idx="5"/>
            </p:cNvCxnSpPr>
            <p:nvPr/>
          </p:nvCxnSpPr>
          <p:spPr>
            <a:xfrm flipH="1" flipV="1">
              <a:off x="5228060" y="5038613"/>
              <a:ext cx="2090927" cy="53584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4E0290E-0895-009C-C1CC-BC4C4E2A0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4991588"/>
              <a:ext cx="3599700" cy="6715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D43C3B9-D563-4934-417B-F6C17B6CF1F8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V="1">
              <a:off x="3607996" y="5038613"/>
              <a:ext cx="2888569" cy="61940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39C3472-B770-0157-91D3-BEE6B4C44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684" y="5090477"/>
              <a:ext cx="2173476" cy="546062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DEF21E-B06D-BA6F-7DD5-266EB948655B}"/>
                </a:ext>
              </a:extLst>
            </p:cNvPr>
            <p:cNvCxnSpPr>
              <a:cxnSpLocks/>
              <a:endCxn id="11" idx="5"/>
            </p:cNvCxnSpPr>
            <p:nvPr/>
          </p:nvCxnSpPr>
          <p:spPr>
            <a:xfrm flipH="1" flipV="1">
              <a:off x="6756076" y="5038613"/>
              <a:ext cx="558096" cy="535840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19E571D-1717-E024-6EF2-827406DCF3B1}"/>
                    </a:ext>
                  </a:extLst>
                </p:cNvPr>
                <p:cNvSpPr/>
                <p:nvPr/>
              </p:nvSpPr>
              <p:spPr>
                <a:xfrm>
                  <a:off x="3411274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b="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19E571D-1717-E024-6EF2-827406DCF3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529728"/>
                  <a:ext cx="367005" cy="223248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BA81C95F-1B6F-4D5A-1559-F37DF2FD8485}"/>
                    </a:ext>
                  </a:extLst>
                </p:cNvPr>
                <p:cNvSpPr/>
                <p:nvPr/>
              </p:nvSpPr>
              <p:spPr>
                <a:xfrm>
                  <a:off x="4163038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b="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BA81C95F-1B6F-4D5A-1559-F37DF2FD84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529728"/>
                  <a:ext cx="367005" cy="223248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44C2019A-BA89-5888-6478-7AC0504EF083}"/>
                    </a:ext>
                  </a:extLst>
                </p:cNvPr>
                <p:cNvSpPr/>
                <p:nvPr/>
              </p:nvSpPr>
              <p:spPr>
                <a:xfrm>
                  <a:off x="4914802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44C2019A-BA89-5888-6478-7AC0504EF0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529728"/>
                  <a:ext cx="367005" cy="223248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0240529B-46C4-E593-D8AA-F2735BCA2B1F}"/>
                    </a:ext>
                  </a:extLst>
                </p:cNvPr>
                <p:cNvSpPr/>
                <p:nvPr/>
              </p:nvSpPr>
              <p:spPr>
                <a:xfrm>
                  <a:off x="6442818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b="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0240529B-46C4-E593-D8AA-F2735BCA2B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529728"/>
                  <a:ext cx="367005" cy="223248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/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chemeClr val="accent2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linear</m:t>
                        </m:r>
                      </m:oMath>
                    </m:oMathPara>
                  </a14:m>
                  <a:endParaRPr lang="en-US" sz="1200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>
                  <a:glow rad="228600">
                    <a:schemeClr val="accent2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2656F2-9476-2777-4CE6-ED38F5EB8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279" y="4192635"/>
              <a:ext cx="1213538" cy="357586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046289-C594-5772-2698-A51FAC385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8524" y="4255120"/>
              <a:ext cx="573756" cy="26722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692F22E-5CB9-5067-400F-F2B8828D1207}"/>
                </a:ext>
              </a:extLst>
            </p:cNvPr>
            <p:cNvCxnSpPr>
              <a:cxnSpLocks/>
              <a:stCxn id="31" idx="0"/>
              <a:endCxn id="35" idx="4"/>
            </p:cNvCxnSpPr>
            <p:nvPr/>
          </p:nvCxnSpPr>
          <p:spPr>
            <a:xfrm flipV="1">
              <a:off x="5098305" y="4314820"/>
              <a:ext cx="81151" cy="21490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BDCC54B-BA70-70DF-DE24-915F00B72B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4877" y="4199228"/>
              <a:ext cx="1231443" cy="32312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ED09E8E-BFB8-8FB8-4335-86838B4ED0A8}"/>
                  </a:ext>
                </a:extLst>
              </p:cNvPr>
              <p:cNvSpPr/>
              <p:nvPr/>
            </p:nvSpPr>
            <p:spPr>
              <a:xfrm>
                <a:off x="2539560" y="4054824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ED09E8E-BFB8-8FB8-4335-86838B4ED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560" y="4054824"/>
                <a:ext cx="504400" cy="50440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183EEFA-4960-14A2-FE83-249E7ABEC63E}"/>
                  </a:ext>
                </a:extLst>
              </p:cNvPr>
              <p:cNvSpPr/>
              <p:nvPr/>
            </p:nvSpPr>
            <p:spPr>
              <a:xfrm>
                <a:off x="9148040" y="4054820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183EEFA-4960-14A2-FE83-249E7ABEC6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040" y="4054820"/>
                <a:ext cx="504400" cy="504400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C0AABA4-5674-E755-938C-2A8D5A987228}"/>
                  </a:ext>
                </a:extLst>
              </p:cNvPr>
              <p:cNvSpPr/>
              <p:nvPr/>
            </p:nvSpPr>
            <p:spPr>
              <a:xfrm>
                <a:off x="3590252" y="4054822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C0AABA4-5674-E755-938C-2A8D5A987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252" y="4054822"/>
                <a:ext cx="504400" cy="504400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13413FA-0C83-90D7-EC61-72BDD20FE1D9}"/>
                  </a:ext>
                </a:extLst>
              </p:cNvPr>
              <p:cNvSpPr/>
              <p:nvPr/>
            </p:nvSpPr>
            <p:spPr>
              <a:xfrm>
                <a:off x="4640945" y="4054821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13413FA-0C83-90D7-EC61-72BDD20FE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945" y="4054821"/>
                <a:ext cx="504400" cy="504400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81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  <a:blipFill>
                <a:blip r:embed="rId2"/>
                <a:stretch>
                  <a:fillRect l="-1410" t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2644A346-652F-41D7-1062-8AFC998E7987}"/>
                  </a:ext>
                </a:extLst>
              </p:cNvPr>
              <p:cNvSpPr txBox="1"/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50" b="0" i="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 xmlns="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2644A346-652F-41D7-1062-8AFC998E7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blipFill>
                <a:blip r:embed="rId4"/>
                <a:stretch>
                  <a:fillRect l="-3333" t="-70930" b="-8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8980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2506</Words>
  <Application>Microsoft Macintosh PowerPoint</Application>
  <PresentationFormat>Widescreen</PresentationFormat>
  <Paragraphs>471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1_Office Theme</vt:lpstr>
      <vt:lpstr>CS 224: ALGORITHMS FOR DATA SCIENCE LECTURE 13 (10/23)</vt:lpstr>
      <vt:lpstr>RECAP OF LAST TIME</vt:lpstr>
      <vt:lpstr>PowerPoint Presentation</vt:lpstr>
      <vt:lpstr>NOISE-STABLE FUNCTIONS ARE LEARNABLE</vt:lpstr>
      <vt:lpstr>NOISE-STABLE FUNCTIONS ARE LEARNABLE</vt:lpstr>
      <vt:lpstr>PowerPoint Presentation</vt:lpstr>
      <vt:lpstr>REAL-VALUED INPUT/OUTPUT</vt:lpstr>
      <vt:lpstr>REAL-VALUED INPUT/OUTPUT</vt:lpstr>
      <vt:lpstr>REAL-VALUED INPUT/OUTPUT</vt:lpstr>
      <vt:lpstr>REAL-VALUED INPUT/OUTPUT</vt:lpstr>
      <vt:lpstr>REAL-VALUED INPUT/OUTPUT</vt:lpstr>
      <vt:lpstr>PowerPoint Presentation</vt:lpstr>
      <vt:lpstr>GAUSSIAN INPUTS</vt:lpstr>
      <vt:lpstr>HERMITE POLYNOMIALS</vt:lpstr>
      <vt:lpstr>HERMITE POLYNOMIALS</vt:lpstr>
      <vt:lpstr>HERMITE POLYNOMIALS</vt:lpstr>
      <vt:lpstr>LOW-DEGREE APPROXIMATION</vt:lpstr>
      <vt:lpstr>LOW-DEGREE APPROXIMATION</vt:lpstr>
      <vt:lpstr>LOW-DEGREE APPROXIMATION</vt:lpstr>
      <vt:lpstr>LOW-DEGREE APPROXIMATION</vt:lpstr>
      <vt:lpstr>PowerPoint Presentation</vt:lpstr>
      <vt:lpstr>TENSOR METHODS</vt:lpstr>
      <vt:lpstr>TENSOR METHODS</vt:lpstr>
      <vt:lpstr>TENSOR METHODS</vt:lpstr>
      <vt:lpstr>TENSOR METHODS – BLAST FROM THE PAST</vt:lpstr>
      <vt:lpstr>TENSOR METHODS – BLAST FROM THE PAST</vt:lpstr>
      <vt:lpstr>TENSOR METHODS – BLAST FROM THE PAST</vt:lpstr>
      <vt:lpstr>TENSOR METHODS – BLAST FROM THE PAST</vt:lpstr>
      <vt:lpstr>BEYOND LINEARLY INDEPENDENT WEIGHTS</vt:lpstr>
      <vt:lpstr>PowerPoint Presentation</vt:lpstr>
      <vt:lpstr>OBSTRUCTION FOR TENSOR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TAKING STOCK</vt:lpstr>
      <vt:lpstr>TAKING STOCK</vt:lpstr>
      <vt:lpstr>PowerPoint Presentation</vt:lpstr>
      <vt:lpstr>BEYOND ONE HIDDEN LAYER</vt:lpstr>
      <vt:lpstr>BEYOND CSQ: FILTERED PCA</vt:lpstr>
      <vt:lpstr>BEYOND CSQ: FILTERED PCA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Chen, Sitan</dc:creator>
  <cp:lastModifiedBy>Chen, Sitan</cp:lastModifiedBy>
  <cp:revision>11</cp:revision>
  <dcterms:created xsi:type="dcterms:W3CDTF">2023-10-22T14:33:24Z</dcterms:created>
  <dcterms:modified xsi:type="dcterms:W3CDTF">2023-10-23T19:46:16Z</dcterms:modified>
</cp:coreProperties>
</file>