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34"/>
  </p:notesMasterIdLst>
  <p:sldIdLst>
    <p:sldId id="777" r:id="rId3"/>
    <p:sldId id="1178" r:id="rId4"/>
    <p:sldId id="826" r:id="rId5"/>
    <p:sldId id="1219" r:id="rId6"/>
    <p:sldId id="1221" r:id="rId7"/>
    <p:sldId id="1222" r:id="rId8"/>
    <p:sldId id="1220" r:id="rId9"/>
    <p:sldId id="1184" r:id="rId10"/>
    <p:sldId id="1185" r:id="rId11"/>
    <p:sldId id="1186" r:id="rId12"/>
    <p:sldId id="1187" r:id="rId13"/>
    <p:sldId id="1190" r:id="rId14"/>
    <p:sldId id="1223" r:id="rId15"/>
    <p:sldId id="1199" r:id="rId16"/>
    <p:sldId id="1191" r:id="rId17"/>
    <p:sldId id="1192" r:id="rId18"/>
    <p:sldId id="1193" r:id="rId19"/>
    <p:sldId id="1188" r:id="rId20"/>
    <p:sldId id="1196" r:id="rId21"/>
    <p:sldId id="1195" r:id="rId22"/>
    <p:sldId id="1189" r:id="rId23"/>
    <p:sldId id="1198" r:id="rId24"/>
    <p:sldId id="1225" r:id="rId25"/>
    <p:sldId id="1203" r:id="rId26"/>
    <p:sldId id="1204" r:id="rId27"/>
    <p:sldId id="1205" r:id="rId28"/>
    <p:sldId id="1208" r:id="rId29"/>
    <p:sldId id="1209" r:id="rId30"/>
    <p:sldId id="1206" r:id="rId31"/>
    <p:sldId id="1210" r:id="rId32"/>
    <p:sldId id="121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95"/>
    <p:restoredTop sz="96327"/>
  </p:normalViewPr>
  <p:slideViewPr>
    <p:cSldViewPr snapToGrid="0">
      <p:cViewPr varScale="1">
        <p:scale>
          <a:sx n="210" d="100"/>
          <a:sy n="210" d="100"/>
        </p:scale>
        <p:origin x="184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9A326-2097-0446-A247-DA2BB8CA7E48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E9022-6376-D641-8449-88E754F70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97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9C66BF-7D70-4D47-8FFD-04829FBD1F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48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778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61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3375C9-0E23-C847-BC27-2F44CD65F3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764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CDF53-4A37-6857-91A3-8FEC8B6BA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C56254-5086-9B3D-68A1-AD60C2A8EF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351D4-1C9F-AF23-79E9-10A128BF1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CD7CA-B93B-A407-7BBA-D92A406C3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F1E4A-0CDA-153D-E0E0-5A97C994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15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81675-09F5-5894-7EEE-CA96EAD95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4D35B-4D9F-F7B3-EBFD-1451EFDAE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8FA3A-C45C-87F4-09C4-C081EA564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5D34B-3C1F-DECB-09F6-E3C748FF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46ECD-D075-D250-8D23-A4DB25C54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34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413F4F-DBED-157E-D4C6-B84CA8CFF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43E3AE-A6EF-8725-FF28-BBCAD9A7F0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8F2A6-F4A7-C492-2EE5-AC4DF1737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CB9AD-0387-F121-D052-9D6398C3B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55B4D-B007-5CEE-09D9-6DF219C93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77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F924-1730-9447-897A-6D1C7E9034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4A32-44E1-9C4B-B466-E8C264FDF2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30D51-D751-5E45-A4FF-BB60690C14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9022B-9574-7243-BF00-EA2BF723D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A4455-766A-9549-BC03-6C46B8507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1430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A3ABC-87C8-9C4F-9D84-51D595B78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840" y="283319"/>
            <a:ext cx="11704320" cy="1011092"/>
          </a:xfrm>
          <a:effectLst/>
        </p:spPr>
        <p:txBody>
          <a:bodyPr>
            <a:normAutofit/>
          </a:bodyPr>
          <a:lstStyle>
            <a:lvl1pPr>
              <a:defRPr sz="4400" b="1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F95C9-D544-4149-9010-292C4DF2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280271"/>
          </a:xfrm>
          <a:effectLst/>
        </p:spPr>
        <p:txBody>
          <a:bodyPr>
            <a:normAutofit/>
          </a:bodyPr>
          <a:lstStyle>
            <a:lvl1pPr>
              <a:defRPr sz="32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8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24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200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2A5DE-E34B-D045-90F0-91639E32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0522-700D-9A42-834F-3193BE8C6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9B5C9-E353-6B42-B8B0-5C9B359C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40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4E3F1-F4D1-3243-B3F1-7537191A4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284E7-BAE3-1242-BEA0-AE4454262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B23B-C30F-2D45-834F-80D91C16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75B12B-D9AC-8746-93E0-36644961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4A3C2-2E64-8740-875B-CD96E0AAD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678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37775-149C-1648-8655-AAAFB64D4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02D21-1B12-984E-B34D-4BB9C742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8DA20-9D39-CD43-AA84-98B39EAA90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B69BB-BB55-6D48-893C-1DE97E7094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54FCE-DC19-2D46-8877-B9B76C90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52797B-6CEF-7A48-9984-5DE25A2C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608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92C9F-F0C9-E341-A22A-022C61A25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FD8BA-7E63-5048-BA75-4123C37EA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E27C2D-4439-5D43-A3C4-5517F482A1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B71EA6-AB41-0443-8AAE-915AEDB4D3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02D8C4-E93B-4147-97D2-1A8F55B54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FF6F7-52E6-A947-94AE-D0E3D2CB0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646DB-C494-7D44-A4FA-018D19F4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D0B7F7-95CF-9144-8428-48FC957B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06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BE60E-1451-0346-A830-8BB475DE2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75E70A-CA61-0D4F-AA1B-CE38E607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26410F-63EE-BA4A-A9DC-001845AB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008DB1-7CD8-0541-BBA0-BB928EDA0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56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9F1DA-EFCD-C144-A1E7-B8A46E0B3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30C44B-8026-A54F-9207-24AEB24C0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8F13D-A078-EF4A-864A-3BFF07B09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68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05106-BE30-6F43-BB1F-9BED7E226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DD99D-2E9D-4B4E-830C-51749856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A6F4F4-3241-1F4C-86CF-0BD5391687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C21EA7-4B72-A942-9917-CA373F83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3156A0-A450-674E-A1BB-7D006522E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982FD-F2D7-ED4F-8468-1999A404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14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0721-5EB1-8034-C03D-C489EA396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C1EE0-D40A-0D93-3D74-49D8CB4F7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F7CB6-5624-10D0-D47A-30DC9132B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21B2C-862D-1079-81C4-C4D2FA7C9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B7FDC-86D2-3006-4A9D-5D9723682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060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5ADE-1A53-FE44-9E54-BB3350B5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AC65AD-83D7-3644-A02E-0B07F243F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9CBA-7F1B-0E45-977C-11AFC8E9EE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AF5B8-5480-9B4D-A39B-CA33B43C04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A85E7-35F6-314D-8298-B9F044AAD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36E77-F3E7-FF43-B800-48B46B99F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99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3B635-8439-1A4E-8092-D5773E34B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FB3D-9095-A843-AECD-17D6EE6776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176949-C4E1-E74D-9E37-EF601A795B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9F77-CD97-B347-A6DA-EB4F132F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F9AC-5423-904F-A631-CECE9420C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597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594F90-9AA6-AF4A-8E60-72DB9649C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CBD27-0339-4846-9541-447088C6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CBC6A-410F-4D45-9B7F-DC121F5E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90914D-3E64-2E42-8DCA-1BC430AFF97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37508-651C-0446-B0E2-45C3A32B7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8A1EE-DB53-DE47-A021-2B8E99EA0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3B2506-E108-554D-ADD5-E33B39549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45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FDFA7-67BD-2E5C-7A0A-96339E29D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C2C85-ED90-7655-1D05-3B7C672AE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754CC-BFC8-5D02-F7D7-533E4E261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29B5A-6AAF-E79A-083F-7C4D8CFBD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84777-38D7-22E8-BCFC-F9F2A62E3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3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29336-9CCD-C6D6-BE3F-72BED75D4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2ED21-F0AE-CFD4-4FC2-E1769E30A4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E0A651-3406-B3BE-1640-3EC63E8816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571A6-372B-C1A2-9EFC-F0C5FB7DD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364D0-3436-8996-5FDC-FAD1DDBCB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A7F9C-4C83-E50B-95C2-053E8A096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3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8F5E7-9567-A98E-162D-154AF309E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BF915-AA0A-B212-3515-F8CF2C427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D5082-5729-6BAF-2A84-747C87005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77E199-A91D-DBC0-C36E-8EEF6D052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1600F8-F741-2E11-72C6-7918154188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F8F9EC-F843-1CB6-F641-4D9D9D7FE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6C4C8D-D3B8-C3AB-8AC1-0D991C641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3CA94B-B2F5-2CBB-37EC-B8CBAF5F3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38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302AC-FD6C-E92A-DE5E-B16EF394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259BD5-A8B1-3CAF-90A9-64022193C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14CEE2-9126-1534-9711-89F238D9D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C946B4-37BB-AB41-49D7-68B01CB3B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64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55F25E-F334-4D99-40BE-509A750B1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1F94F-3F76-E7F7-283D-8B9D1C0A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1B698-69AB-4FAF-C642-5E0064AFC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02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BB7E1-05FE-DDFA-4D28-11E2C1ACC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F51504-AEEB-0B25-0C38-AC135B9AC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43781B-E574-A880-0098-2014DB397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A5E24A-31D4-1C30-E86F-5866C0745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4CFD44-49C4-B759-4C13-1328AE310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046CA-0C4D-86E3-33E7-5DCADE7CD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6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ADD5D-99EE-9197-0BDA-52206F79D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662FE3-FE62-57F3-A929-7B267FFDA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7BA685-2F8F-3B8B-9EB9-206734A99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8E286B-8CD0-E164-3E3D-BBF9EB532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A03-E99E-A44A-B319-1C608222A72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F36999-1B19-CB16-136C-0D5E9851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CBC62-AC2F-E75D-2FD2-44932CB1C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485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E624FF-AA0F-0199-34C0-0FAE52ED5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362BC-A6F6-DD76-39CD-9356A5F8B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3602D-45A4-D267-8EA0-B03741E436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5BA03-E99E-A44A-B319-1C608222A725}" type="datetimeFigureOut">
              <a:rPr lang="en-US" smtClean="0"/>
              <a:t>10/22/23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267AE-0C4E-9A1A-5604-6D38892C9D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2A455-64EB-0903-6BD6-B2E8DBD4D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08102-D240-6B48-8A93-90445A42D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7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C46938-BDAF-9149-AB13-B24577D22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283318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920246-93A3-6C46-9853-624ACD1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" y="1794075"/>
            <a:ext cx="11704320" cy="47806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535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95CDD-1AA9-574F-BF7A-96731F5FC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998" y="3023165"/>
            <a:ext cx="11564002" cy="1220056"/>
          </a:xfrm>
          <a:effectLst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CS 224: ALGORITHMS FOR DATA SCIENCE</a:t>
            </a:r>
            <a:b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</a:br>
            <a:r>
              <a:rPr lang="en-US" sz="4000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</a:rPr>
              <a:t>LECTURE 12 (10/18)</a:t>
            </a:r>
            <a:endParaRPr lang="en-US" sz="4000" b="1" cap="small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Helvetica Neue" panose="02000503000000020004" pitchFamily="2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108D775-0962-EA41-8BC7-BDAD26E25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789894"/>
              </p:ext>
            </p:extLst>
          </p:nvPr>
        </p:nvGraphicFramePr>
        <p:xfrm>
          <a:off x="617172" y="4243221"/>
          <a:ext cx="10957654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7654">
                  <a:extLst>
                    <a:ext uri="{9D8B030D-6E8A-4147-A177-3AD203B41FA5}">
                      <a16:colId xmlns:a16="http://schemas.microsoft.com/office/drawing/2014/main" val="2692926107"/>
                    </a:ext>
                  </a:extLst>
                </a:gridCol>
              </a:tblGrid>
              <a:tr h="513508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small" dirty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PAC LEARNING BASICS, FOURIER ANALYSIS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569290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CACD459-FA22-E124-7E30-4E7462CB8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61" y="1969961"/>
            <a:ext cx="1068076" cy="105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EC42B6-EADE-E44A-8128-D84909D623E4}"/>
              </a:ext>
            </a:extLst>
          </p:cNvPr>
          <p:cNvSpPr txBox="1"/>
          <p:nvPr/>
        </p:nvSpPr>
        <p:spPr>
          <a:xfrm>
            <a:off x="313998" y="263040"/>
            <a:ext cx="3340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Tensor decomposition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Sum-of-squares</a:t>
            </a:r>
          </a:p>
          <a:p>
            <a:pPr>
              <a:defRPr/>
            </a:pPr>
            <a:r>
              <a:rPr lang="en-US" sz="2000" dirty="0"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</a:rPr>
              <a:t>Robustness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FEC306">
                    <a:lumMod val="60000"/>
                    <a:lumOff val="4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</a:rPr>
              <a:t>Supervised learning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Computational complexity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Statistical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60000"/>
                    <a:lumOff val="40000"/>
                    <a:alpha val="30404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 Light" panose="020F0302020204030204"/>
                <a:ea typeface="+mn-ea"/>
                <a:cs typeface="+mn-cs"/>
              </a:rPr>
              <a:t>Generative modeling</a:t>
            </a:r>
          </a:p>
        </p:txBody>
      </p:sp>
    </p:spTree>
    <p:extLst>
      <p:ext uri="{BB962C8B-B14F-4D97-AF65-F5344CB8AC3E}">
        <p14:creationId xmlns:p14="http://schemas.microsoft.com/office/powerpoint/2010/main" val="3619500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07DB-5336-119C-BA88-E90470194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PROBABLY APPROXIMATELY CORRECT (PAC)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C5061D-340F-AF17-1590-6926889855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72016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Given</a:t>
                </a:r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: </a:t>
                </a:r>
              </a:p>
              <a:p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examples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𝑋𝑌</m:t>
                        </m:r>
                      </m:sub>
                    </m:sSub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(“training data”)</a:t>
                </a:r>
              </a:p>
              <a:p>
                <a:r>
                  <a:rPr lang="en-US" sz="2800" dirty="0"/>
                  <a:t>failure probability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800" dirty="0"/>
                  <a:t> 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(“probably”)</a:t>
                </a:r>
              </a:p>
              <a:p>
                <a:r>
                  <a:rPr lang="en-US" sz="2800" dirty="0"/>
                  <a:t>error parameter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 (“approximately correct”)</a:t>
                </a:r>
                <a:endParaRPr lang="en-US" sz="2800" dirty="0"/>
              </a:p>
              <a:p>
                <a:pPr marL="0" indent="0">
                  <a:buNone/>
                </a:pPr>
                <a:endParaRPr lang="en-US" sz="1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Goal</a:t>
                </a:r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: </a:t>
                </a:r>
                <a:r>
                  <a:rPr lang="en-US" sz="2800" dirty="0"/>
                  <a:t>Output function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b="1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sz="2800" dirty="0"/>
                  <a:t> such that, with probability at least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800" dirty="0"/>
                  <a:t> over the randomness of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800" i="1"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endParaRPr lang="en-US" sz="7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𝒟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𝑋𝑌</m:t>
                              </m:r>
                            </m:sub>
                          </m:sSub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2800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∼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</a:rPr>
                                    <m:t>𝑋𝑌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sz="2800" dirty="0"/>
              </a:p>
              <a:p>
                <a:pPr marL="0" indent="0" algn="ctr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r>
                  <a:rPr lang="en-US" sz="2800" dirty="0"/>
                  <a:t>If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sz="2800" dirty="0"/>
                  <a:t>, this is called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proper (agnostic) learning</a:t>
                </a:r>
                <a:endParaRPr lang="en-US" sz="28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C5061D-340F-AF17-1590-6926889855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720164"/>
              </a:xfrm>
              <a:blipFill>
                <a:blip r:embed="rId2"/>
                <a:stretch>
                  <a:fillRect l="-1193" t="-1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eft Brace 3">
            <a:extLst>
              <a:ext uri="{FF2B5EF4-FFF2-40B4-BE49-F238E27FC236}">
                <a16:creationId xmlns:a16="http://schemas.microsoft.com/office/drawing/2014/main" id="{EF24D4F6-75B8-460A-82D9-6728DDF359F3}"/>
              </a:ext>
            </a:extLst>
          </p:cNvPr>
          <p:cNvSpPr/>
          <p:nvPr/>
        </p:nvSpPr>
        <p:spPr>
          <a:xfrm rot="16200000">
            <a:off x="3361765" y="3547162"/>
            <a:ext cx="315262" cy="3255925"/>
          </a:xfrm>
          <a:prstGeom prst="leftBrac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91680-9EF5-3490-A075-AECC460506A6}"/>
              </a:ext>
            </a:extLst>
          </p:cNvPr>
          <p:cNvSpPr txBox="1"/>
          <p:nvPr/>
        </p:nvSpPr>
        <p:spPr>
          <a:xfrm>
            <a:off x="2919904" y="5332756"/>
            <a:ext cx="119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test loss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3A79D9-5A76-B09E-213D-94F6F15000ED}"/>
              </a:ext>
            </a:extLst>
          </p:cNvPr>
          <p:cNvSpPr txBox="1"/>
          <p:nvPr/>
        </p:nvSpPr>
        <p:spPr>
          <a:xfrm>
            <a:off x="5669961" y="5332755"/>
            <a:ext cx="3910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OPT</a:t>
            </a:r>
            <a:endParaRPr lang="en-US" sz="2400" dirty="0">
              <a:solidFill>
                <a:schemeClr val="accent3"/>
              </a:solidFill>
            </a:endParaRPr>
          </a:p>
          <a:p>
            <a:pPr algn="ctr"/>
            <a:r>
              <a:rPr lang="en-US" sz="2400" dirty="0">
                <a:solidFill>
                  <a:schemeClr val="accent3"/>
                </a:solidFill>
              </a:rPr>
              <a:t>(in realizable case, OPT = 0)</a:t>
            </a:r>
          </a:p>
          <a:p>
            <a:pPr algn="ctr"/>
            <a:endParaRPr lang="en-US" sz="24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D4047B2-3885-0180-0D01-BB6C0D7C4A51}"/>
              </a:ext>
            </a:extLst>
          </p:cNvPr>
          <p:cNvSpPr/>
          <p:nvPr/>
        </p:nvSpPr>
        <p:spPr>
          <a:xfrm rot="16200000">
            <a:off x="7467519" y="3219936"/>
            <a:ext cx="315262" cy="3910378"/>
          </a:xfrm>
          <a:prstGeom prst="leftBrace">
            <a:avLst/>
          </a:prstGeom>
          <a:ln w="381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81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B98CF-1C2F-2536-579E-765FAC8AD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EMPIRICAL RISK MINIMIZATION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D225B-1A14-050A-4021-0E214CD303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81885"/>
                <a:ext cx="11704320" cy="5280271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Naïve algorithm: </a:t>
                </a:r>
                <a:r>
                  <a:rPr lang="en-US" sz="2800" dirty="0"/>
                  <a:t>let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800" dirty="0"/>
                  <a:t> be the function in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sz="2800" dirty="0"/>
                  <a:t> that best fits the training data, i.e. minimizes the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“empirical risk”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2800" b="1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sz="2800" b="0" i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≝</m:t>
                      </m:r>
                      <m:sSub>
                        <m:sSubPr>
                          <m:ctrlP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argmin</m:t>
                          </m:r>
                        </m:e>
                        <m:sub>
                          <m: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𝒞</m:t>
                          </m:r>
                        </m:sub>
                      </m:sSub>
                      <m:r>
                        <a:rPr lang="en-US" sz="2800" b="0" i="1" dirty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sz="2800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  <m:d>
                            <m:dPr>
                              <m:ctrlPr>
                                <a:rPr lang="en-US" sz="28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b="0" i="1" dirty="0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dirty="0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dirty="0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8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8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8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2800" dirty="0"/>
                  <a:t>(this was the algorithm you used in </a:t>
                </a:r>
                <a:r>
                  <a:rPr lang="en-US" sz="2800" dirty="0" err="1"/>
                  <a:t>pset</a:t>
                </a:r>
                <a:r>
                  <a:rPr lang="en-US" sz="2800" dirty="0"/>
                  <a:t> 0 question 2)</a:t>
                </a:r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Classical generalization bounds: </a:t>
                </a:r>
                <a:r>
                  <a:rPr lang="en-US" sz="2800" dirty="0"/>
                  <a:t>minimal # samples needed for test loss achieved by empirical risk minimizer to be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w.p.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US" sz="2800" dirty="0"/>
                  <a:t> is</a:t>
                </a:r>
              </a:p>
              <a:p>
                <a:pPr marL="0" indent="0">
                  <a:buNone/>
                </a:pPr>
                <a:endParaRPr lang="en-US" sz="3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≲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“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complexity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 panose="02040503050406030204" pitchFamily="18" charset="0"/>
                        </a:rPr>
                        <m:t>of</m:t>
                      </m:r>
                      <m:r>
                        <a:rPr lang="en-US" sz="280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𝒞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”/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  <a:p>
                <a:pPr marL="0" indent="0" algn="ctr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6"/>
                    </a:solidFill>
                  </a:rPr>
                  <a:t>Issue:</a:t>
                </a:r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even for very simple concept classes and datasets, empirical risk minimization can be computationally intractable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D225B-1A14-050A-4021-0E214CD303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81885"/>
                <a:ext cx="11704320" cy="5280271"/>
              </a:xfrm>
              <a:blipFill>
                <a:blip r:embed="rId2"/>
                <a:stretch>
                  <a:fillRect l="-1193" t="-15348" b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827445A-DB20-82C1-26F2-B03672B798BA}"/>
              </a:ext>
            </a:extLst>
          </p:cNvPr>
          <p:cNvSpPr/>
          <p:nvPr/>
        </p:nvSpPr>
        <p:spPr>
          <a:xfrm>
            <a:off x="4709786" y="4722312"/>
            <a:ext cx="2605414" cy="613776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EEDB7B-28C7-E48F-5AEB-1A21E7679662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 flipV="1">
            <a:off x="7315200" y="3204270"/>
            <a:ext cx="1876874" cy="1824930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321D66-8D25-BB0E-A42E-6DF37E52D440}"/>
                  </a:ext>
                </a:extLst>
              </p:cNvPr>
              <p:cNvSpPr txBox="1"/>
              <p:nvPr/>
            </p:nvSpPr>
            <p:spPr>
              <a:xfrm>
                <a:off x="9192074" y="1926997"/>
                <a:ext cx="2820387" cy="2554545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123825" indent="-12382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20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sz="20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𝒞</m:t>
                        </m:r>
                        <m:r>
                          <a:rPr lang="en-US" sz="2000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</m:func>
                  </m:oMath>
                </a14:m>
                <a:endParaRPr lang="en-US" sz="20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123825" indent="-123825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Rademacher complexity</a:t>
                </a:r>
              </a:p>
              <a:p>
                <a:pPr marL="123825" indent="-123825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VC dimension </a:t>
                </a:r>
              </a:p>
              <a:p>
                <a:pPr marL="123825" indent="-123825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Covering number</a:t>
                </a:r>
              </a:p>
              <a:p>
                <a:pPr marL="123825" indent="-123825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Fat-shattering number</a:t>
                </a:r>
              </a:p>
              <a:p>
                <a:pPr marL="123825" indent="-123825"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….</a:t>
                </a:r>
              </a:p>
              <a:p>
                <a:pPr marL="123825" indent="-123825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123825" indent="-123825">
                  <a:buFont typeface="Arial" panose="020B0604020202020204" pitchFamily="34" charset="0"/>
                  <a:buChar char="•"/>
                </a:pPr>
                <a:endParaRPr lang="en-US" sz="2000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2321D66-8D25-BB0E-A42E-6DF37E52D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074" y="1926997"/>
                <a:ext cx="2820387" cy="25545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F8460EB4-637E-22BB-5F4A-FAD515D06915}"/>
              </a:ext>
            </a:extLst>
          </p:cNvPr>
          <p:cNvGrpSpPr/>
          <p:nvPr/>
        </p:nvGrpSpPr>
        <p:grpSpPr>
          <a:xfrm>
            <a:off x="2761113" y="723241"/>
            <a:ext cx="6669773" cy="5411518"/>
            <a:chOff x="2701448" y="688657"/>
            <a:chExt cx="6793282" cy="5511727"/>
          </a:xfrm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4A5304AC-CAD2-A2C0-463A-FEBE1B5CE754}"/>
                </a:ext>
              </a:extLst>
            </p:cNvPr>
            <p:cNvSpPr>
              <a:spLocks/>
            </p:cNvSpPr>
            <p:nvPr/>
          </p:nvSpPr>
          <p:spPr>
            <a:xfrm>
              <a:off x="2701448" y="688657"/>
              <a:ext cx="6793282" cy="5511727"/>
            </a:xfrm>
            <a:prstGeom prst="roundRect">
              <a:avLst>
                <a:gd name="adj" fmla="val 6119"/>
              </a:avLst>
            </a:prstGeom>
            <a:solidFill>
              <a:schemeClr val="accent1">
                <a:alpha val="70000"/>
              </a:schemeClr>
            </a:solidFill>
            <a:ln w="12700">
              <a:solidFill>
                <a:schemeClr val="accent1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91440" bIns="91440" rtlCol="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21" descr="A close-up of a document&#10;&#10;Description automatically generated">
              <a:extLst>
                <a:ext uri="{FF2B5EF4-FFF2-40B4-BE49-F238E27FC236}">
                  <a16:creationId xmlns:a16="http://schemas.microsoft.com/office/drawing/2014/main" id="{D9B3B22B-6B80-B578-78E1-BA0B67A84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8771" y="990932"/>
              <a:ext cx="6154457" cy="4876135"/>
            </a:xfrm>
            <a:prstGeom prst="roundRect">
              <a:avLst>
                <a:gd name="adj" fmla="val 6649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67873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BC3B-BCA3-113C-9C99-24F552AF4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ALGORITHMS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3F9CB0-8ADE-4843-A450-826678E53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Here we will focus on provably correct algorithms for PAC learning that run in 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polynomial time</a:t>
            </a:r>
          </a:p>
          <a:p>
            <a:pPr marL="0" indent="0">
              <a:buNone/>
            </a:pPr>
            <a:endParaRPr lang="en-US" sz="5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02AAB9-C518-3B18-06E4-816282C1B2C8}"/>
              </a:ext>
            </a:extLst>
          </p:cNvPr>
          <p:cNvGrpSpPr/>
          <p:nvPr/>
        </p:nvGrpSpPr>
        <p:grpSpPr>
          <a:xfrm>
            <a:off x="1934436" y="-278602"/>
            <a:ext cx="11210954" cy="6958125"/>
            <a:chOff x="-68066" y="-2064325"/>
            <a:chExt cx="15023968" cy="932468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8AB0E9-408D-5C0E-11DE-B1D01159DAD3}"/>
                </a:ext>
              </a:extLst>
            </p:cNvPr>
            <p:cNvGrpSpPr/>
            <p:nvPr/>
          </p:nvGrpSpPr>
          <p:grpSpPr>
            <a:xfrm>
              <a:off x="550119" y="-2064325"/>
              <a:ext cx="14405783" cy="9324688"/>
              <a:chOff x="5233101" y="478153"/>
              <a:chExt cx="9789708" cy="6336759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4E83D340-8F59-95D6-881C-2218A87FB5E7}"/>
                  </a:ext>
                </a:extLst>
              </p:cNvPr>
              <p:cNvGrpSpPr/>
              <p:nvPr/>
            </p:nvGrpSpPr>
            <p:grpSpPr>
              <a:xfrm>
                <a:off x="5233101" y="478153"/>
                <a:ext cx="9789708" cy="6336759"/>
                <a:chOff x="5233101" y="478153"/>
                <a:chExt cx="9789708" cy="6336759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40E805F6-F5F7-AA5E-693D-4FFBD1B186EE}"/>
                    </a:ext>
                  </a:extLst>
                </p:cNvPr>
                <p:cNvGrpSpPr/>
                <p:nvPr/>
              </p:nvGrpSpPr>
              <p:grpSpPr>
                <a:xfrm>
                  <a:off x="5233101" y="478153"/>
                  <a:ext cx="9789708" cy="6336759"/>
                  <a:chOff x="3178032" y="-1580544"/>
                  <a:chExt cx="13012624" cy="8422914"/>
                </a:xfrm>
              </p:grpSpPr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850F3AE2-4B16-0485-028E-B35241CEFA04}"/>
                      </a:ext>
                    </a:extLst>
                  </p:cNvPr>
                  <p:cNvGrpSpPr/>
                  <p:nvPr/>
                </p:nvGrpSpPr>
                <p:grpSpPr>
                  <a:xfrm>
                    <a:off x="4661389" y="-1580544"/>
                    <a:ext cx="11529267" cy="7835960"/>
                    <a:chOff x="1552739" y="222949"/>
                    <a:chExt cx="5244993" cy="3564802"/>
                  </a:xfrm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grpSpPr>
                <p:cxnSp>
                  <p:nvCxnSpPr>
                    <p:cNvPr id="25" name="Straight Connector 24">
                      <a:extLst>
                        <a:ext uri="{FF2B5EF4-FFF2-40B4-BE49-F238E27FC236}">
                          <a16:creationId xmlns:a16="http://schemas.microsoft.com/office/drawing/2014/main" id="{31E86633-9E81-B161-DDBD-A2181C6040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552739" y="3594711"/>
                      <a:ext cx="3006282" cy="0"/>
                    </a:xfrm>
                    <a:prstGeom prst="line">
                      <a:avLst/>
                    </a:prstGeom>
                    <a:ln w="25400">
                      <a:solidFill>
                        <a:schemeClr val="bg2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Straight Connector 25">
                      <a:extLst>
                        <a:ext uri="{FF2B5EF4-FFF2-40B4-BE49-F238E27FC236}">
                          <a16:creationId xmlns:a16="http://schemas.microsoft.com/office/drawing/2014/main" id="{78F14F3C-0D5A-BCC6-A0BE-554227FC03D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735619" y="1670368"/>
                      <a:ext cx="0" cy="2117383"/>
                    </a:xfrm>
                    <a:prstGeom prst="line">
                      <a:avLst/>
                    </a:prstGeom>
                    <a:ln w="25400">
                      <a:solidFill>
                        <a:schemeClr val="bg2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7" name="Arc 26">
                      <a:extLst>
                        <a:ext uri="{FF2B5EF4-FFF2-40B4-BE49-F238E27FC236}">
                          <a16:creationId xmlns:a16="http://schemas.microsoft.com/office/drawing/2014/main" id="{4A47D81E-F55F-A661-C433-62B4BD6BC776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2109320" y="222949"/>
                      <a:ext cx="4688412" cy="3031360"/>
                    </a:xfrm>
                    <a:prstGeom prst="arc">
                      <a:avLst>
                        <a:gd name="adj1" fmla="val 17763020"/>
                        <a:gd name="adj2" fmla="val 21147664"/>
                      </a:avLst>
                    </a:prstGeom>
                    <a:noFill/>
                    <a:ln w="63500">
                      <a:solidFill>
                        <a:schemeClr val="bg2"/>
                      </a:solidFill>
                      <a:prstDash val="sysDot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 dirty="0"/>
                    </a:p>
                  </p:txBody>
                </p:sp>
              </p:grpSp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DDCB275F-C2B6-D26C-431A-E2FAA0FAF1C4}"/>
                      </a:ext>
                    </a:extLst>
                  </p:cNvPr>
                  <p:cNvGrpSpPr/>
                  <p:nvPr/>
                </p:nvGrpSpPr>
                <p:grpSpPr>
                  <a:xfrm>
                    <a:off x="3178032" y="1825624"/>
                    <a:ext cx="7556991" cy="5016746"/>
                    <a:chOff x="1377513" y="1584312"/>
                    <a:chExt cx="7556991" cy="5016746"/>
                  </a:xfrm>
                </p:grpSpPr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4236F3AE-58EC-4411-64A2-1D58B7E6FEE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299010" y="6191233"/>
                      <a:ext cx="3115471" cy="40982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6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expressivity of function class</a:t>
                      </a:r>
                    </a:p>
                  </p:txBody>
                </p:sp>
                <p:sp>
                  <p:nvSpPr>
                    <p:cNvPr id="12" name="Rectangle 11">
                      <a:extLst>
                        <a:ext uri="{FF2B5EF4-FFF2-40B4-BE49-F238E27FC236}">
                          <a16:creationId xmlns:a16="http://schemas.microsoft.com/office/drawing/2014/main" id="{5B909602-59E9-7134-2224-86B83261CA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77513" y="3266681"/>
                      <a:ext cx="1965427" cy="1005934"/>
                    </a:xfrm>
                    <a:prstGeom prst="rect">
                      <a:avLst/>
                    </a:prstGeom>
                    <a:effectLst/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generality of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 distributional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</a:rPr>
                        <a:t>assumption</a:t>
                      </a:r>
                    </a:p>
                  </p:txBody>
                </p:sp>
                <p:sp>
                  <p:nvSpPr>
                    <p:cNvPr id="13" name="Freeform 12">
                      <a:extLst>
                        <a:ext uri="{FF2B5EF4-FFF2-40B4-BE49-F238E27FC236}">
                          <a16:creationId xmlns:a16="http://schemas.microsoft.com/office/drawing/2014/main" id="{04AD3D22-4564-433C-4065-E0E7BDD096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70597" y="4372918"/>
                      <a:ext cx="2983150" cy="520218"/>
                    </a:xfrm>
                    <a:custGeom>
                      <a:avLst/>
                      <a:gdLst>
                        <a:gd name="connsiteX0" fmla="*/ 0 w 3830320"/>
                        <a:gd name="connsiteY0" fmla="*/ 0 h 1361440"/>
                        <a:gd name="connsiteX1" fmla="*/ 1544320 w 3830320"/>
                        <a:gd name="connsiteY1" fmla="*/ 904240 h 1361440"/>
                        <a:gd name="connsiteX2" fmla="*/ 3830320 w 3830320"/>
                        <a:gd name="connsiteY2" fmla="*/ 1361440 h 13614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830320" h="1361440">
                          <a:moveTo>
                            <a:pt x="0" y="0"/>
                          </a:moveTo>
                          <a:cubicBezTo>
                            <a:pt x="452966" y="338666"/>
                            <a:pt x="905933" y="677333"/>
                            <a:pt x="1544320" y="904240"/>
                          </a:cubicBezTo>
                          <a:cubicBezTo>
                            <a:pt x="2182707" y="1131147"/>
                            <a:pt x="3006513" y="1246293"/>
                            <a:pt x="3830320" y="1361440"/>
                          </a:cubicBezTo>
                        </a:path>
                      </a:pathLst>
                    </a:custGeom>
                    <a:noFill/>
                    <a:ln w="63500" cap="rnd">
                      <a:solidFill>
                        <a:schemeClr val="accent5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/>
                    </a:p>
                  </p:txBody>
                </p:sp>
                <p:sp>
                  <p:nvSpPr>
                    <p:cNvPr id="14" name="Arc 13">
                      <a:extLst>
                        <a:ext uri="{FF2B5EF4-FFF2-40B4-BE49-F238E27FC236}">
                          <a16:creationId xmlns:a16="http://schemas.microsoft.com/office/drawing/2014/main" id="{3E117D2E-5F43-56A6-A717-4443E0869A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3195" y="1584312"/>
                      <a:ext cx="1126216" cy="1360278"/>
                    </a:xfrm>
                    <a:prstGeom prst="arc">
                      <a:avLst>
                        <a:gd name="adj1" fmla="val 17456308"/>
                        <a:gd name="adj2" fmla="val 20763519"/>
                      </a:avLst>
                    </a:prstGeom>
                    <a:ln w="63500">
                      <a:solidFill>
                        <a:schemeClr val="bg2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1100"/>
                    </a:p>
                  </p:txBody>
                </p:sp>
                <p:sp>
                  <p:nvSpPr>
                    <p:cNvPr id="15" name="Rectangle 14">
                      <a:extLst>
                        <a:ext uri="{FF2B5EF4-FFF2-40B4-BE49-F238E27FC236}">
                          <a16:creationId xmlns:a16="http://schemas.microsoft.com/office/drawing/2014/main" id="{330E9A09-D7D2-304F-1A40-55B124D532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53748" y="2226218"/>
                      <a:ext cx="1480756" cy="73062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lIns="0" tIns="0" rIns="0" bIns="0" rtlCol="0" anchor="ctr"/>
                    <a:lstStyle/>
                    <a:p>
                      <a:pPr algn="ctr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cxnSp>
                  <p:nvCxnSpPr>
                    <p:cNvPr id="16" name="Straight Connector 15">
                      <a:extLst>
                        <a:ext uri="{FF2B5EF4-FFF2-40B4-BE49-F238E27FC236}">
                          <a16:creationId xmlns:a16="http://schemas.microsoft.com/office/drawing/2014/main" id="{1DE4DCB2-96F7-0D60-9A83-33CEFB13DAC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663074" y="2454667"/>
                      <a:ext cx="440913" cy="0"/>
                    </a:xfrm>
                    <a:prstGeom prst="line">
                      <a:avLst/>
                    </a:prstGeom>
                    <a:ln w="63500">
                      <a:solidFill>
                        <a:schemeClr val="accent5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7" name="Straight Connector 16">
                      <a:extLst>
                        <a:ext uri="{FF2B5EF4-FFF2-40B4-BE49-F238E27FC236}">
                          <a16:creationId xmlns:a16="http://schemas.microsoft.com/office/drawing/2014/main" id="{4744F102-0F56-3385-556C-70264ECF4C8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663074" y="2664738"/>
                      <a:ext cx="440913" cy="0"/>
                    </a:xfrm>
                    <a:prstGeom prst="line">
                      <a:avLst/>
                    </a:prstGeom>
                    <a:ln w="63500">
                      <a:solidFill>
                        <a:schemeClr val="bg2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8" name="TextBox 17">
                      <a:extLst>
                        <a:ext uri="{FF2B5EF4-FFF2-40B4-BE49-F238E27FC236}">
                          <a16:creationId xmlns:a16="http://schemas.microsoft.com/office/drawing/2014/main" id="{4C842273-6BD4-7468-9CF7-6FC863226D3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03988" y="2240409"/>
                      <a:ext cx="830516" cy="37256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Known</a:t>
                      </a:r>
                      <a:endParaRPr lang="en-US" sz="900" dirty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99D90969-F567-4634-458B-1189837266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03989" y="2517087"/>
                      <a:ext cx="796054" cy="37256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400" dirty="0">
                          <a:solidFill>
                            <a:schemeClr val="accent5">
                              <a:lumMod val="20000"/>
                              <a:lumOff val="80000"/>
                            </a:schemeClr>
                          </a:solidFill>
                        </a:rPr>
                        <a:t>Truth?</a:t>
                      </a:r>
                    </a:p>
                  </p:txBody>
                </p:sp>
                <p:cxnSp>
                  <p:nvCxnSpPr>
                    <p:cNvPr id="20" name="Straight Connector 19">
                      <a:extLst>
                        <a:ext uri="{FF2B5EF4-FFF2-40B4-BE49-F238E27FC236}">
                          <a16:creationId xmlns:a16="http://schemas.microsoft.com/office/drawing/2014/main" id="{ABA7C92E-5331-CF33-21DF-8EDCB50937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255305" y="1606832"/>
                      <a:ext cx="554695" cy="0"/>
                    </a:xfrm>
                    <a:prstGeom prst="line">
                      <a:avLst/>
                    </a:prstGeom>
                    <a:ln w="63500">
                      <a:solidFill>
                        <a:schemeClr val="bg2"/>
                      </a:solidFill>
                      <a:prstDash val="sysDot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Connector 20">
                      <a:extLst>
                        <a:ext uri="{FF2B5EF4-FFF2-40B4-BE49-F238E27FC236}">
                          <a16:creationId xmlns:a16="http://schemas.microsoft.com/office/drawing/2014/main" id="{D302DEEF-1DAE-A002-2DBA-16C44540229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084322" y="2548011"/>
                      <a:ext cx="386275" cy="1824907"/>
                    </a:xfrm>
                    <a:prstGeom prst="line">
                      <a:avLst/>
                    </a:prstGeom>
                    <a:ln w="63500" cap="rnd">
                      <a:solidFill>
                        <a:schemeClr val="accent5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Connector 21">
                      <a:extLst>
                        <a:ext uri="{FF2B5EF4-FFF2-40B4-BE49-F238E27FC236}">
                          <a16:creationId xmlns:a16="http://schemas.microsoft.com/office/drawing/2014/main" id="{47CDD52E-B2F3-C34F-DECF-EE1BB3A948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612511" y="2547600"/>
                      <a:ext cx="471809" cy="0"/>
                    </a:xfrm>
                    <a:prstGeom prst="line">
                      <a:avLst/>
                    </a:prstGeom>
                    <a:ln w="63500" cap="rnd">
                      <a:solidFill>
                        <a:schemeClr val="accent5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>
                      <a:extLst>
                        <a:ext uri="{FF2B5EF4-FFF2-40B4-BE49-F238E27FC236}">
                          <a16:creationId xmlns:a16="http://schemas.microsoft.com/office/drawing/2014/main" id="{5E6F3D1A-5A46-AB25-A8FF-4DC56DB667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3612511" y="1606832"/>
                      <a:ext cx="0" cy="940768"/>
                    </a:xfrm>
                    <a:prstGeom prst="line">
                      <a:avLst/>
                    </a:prstGeom>
                    <a:ln w="63500" cap="rnd">
                      <a:solidFill>
                        <a:schemeClr val="accent5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>
                      <a:extLst>
                        <a:ext uri="{FF2B5EF4-FFF2-40B4-BE49-F238E27FC236}">
                          <a16:creationId xmlns:a16="http://schemas.microsoft.com/office/drawing/2014/main" id="{C2A788CC-9B56-068A-C8D3-AD4A16D7A89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277196" y="1606832"/>
                      <a:ext cx="335315" cy="0"/>
                    </a:xfrm>
                    <a:prstGeom prst="line">
                      <a:avLst/>
                    </a:prstGeom>
                    <a:ln w="63500" cap="rnd">
                      <a:solidFill>
                        <a:schemeClr val="accent5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878068DB-DFD5-AC14-D7EB-4DA5E58D8A76}"/>
                    </a:ext>
                  </a:extLst>
                </p:cNvPr>
                <p:cNvSpPr/>
                <p:nvPr/>
              </p:nvSpPr>
              <p:spPr>
                <a:xfrm>
                  <a:off x="10022869" y="5382415"/>
                  <a:ext cx="1297742" cy="648470"/>
                </a:xfrm>
                <a:custGeom>
                  <a:avLst/>
                  <a:gdLst>
                    <a:gd name="connsiteX0" fmla="*/ 0 w 3830320"/>
                    <a:gd name="connsiteY0" fmla="*/ 0 h 1361440"/>
                    <a:gd name="connsiteX1" fmla="*/ 1544320 w 3830320"/>
                    <a:gd name="connsiteY1" fmla="*/ 904240 h 1361440"/>
                    <a:gd name="connsiteX2" fmla="*/ 3830320 w 3830320"/>
                    <a:gd name="connsiteY2" fmla="*/ 1361440 h 1361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830320" h="1361440">
                      <a:moveTo>
                        <a:pt x="0" y="0"/>
                      </a:moveTo>
                      <a:cubicBezTo>
                        <a:pt x="452966" y="338666"/>
                        <a:pt x="905933" y="677333"/>
                        <a:pt x="1544320" y="904240"/>
                      </a:cubicBezTo>
                      <a:cubicBezTo>
                        <a:pt x="2182707" y="1131147"/>
                        <a:pt x="3006513" y="1246293"/>
                        <a:pt x="3830320" y="1361440"/>
                      </a:cubicBezTo>
                    </a:path>
                  </a:pathLst>
                </a:custGeom>
                <a:noFill/>
                <a:ln w="63500">
                  <a:solidFill>
                    <a:schemeClr val="bg2"/>
                  </a:solidFill>
                  <a:prstDash val="sysDot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34E2F99E-A354-DC83-A746-D42CBB2F7B13}"/>
                  </a:ext>
                </a:extLst>
              </p:cNvPr>
              <p:cNvSpPr/>
              <p:nvPr/>
            </p:nvSpPr>
            <p:spPr>
              <a:xfrm>
                <a:off x="9804397" y="5535353"/>
                <a:ext cx="1250573" cy="495533"/>
              </a:xfrm>
              <a:custGeom>
                <a:avLst/>
                <a:gdLst>
                  <a:gd name="connsiteX0" fmla="*/ 0 w 3830320"/>
                  <a:gd name="connsiteY0" fmla="*/ 0 h 1361440"/>
                  <a:gd name="connsiteX1" fmla="*/ 1544320 w 3830320"/>
                  <a:gd name="connsiteY1" fmla="*/ 904240 h 1361440"/>
                  <a:gd name="connsiteX2" fmla="*/ 3830320 w 3830320"/>
                  <a:gd name="connsiteY2" fmla="*/ 1361440 h 136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30320" h="1361440">
                    <a:moveTo>
                      <a:pt x="0" y="0"/>
                    </a:moveTo>
                    <a:cubicBezTo>
                      <a:pt x="452966" y="338666"/>
                      <a:pt x="905933" y="677333"/>
                      <a:pt x="1544320" y="904240"/>
                    </a:cubicBezTo>
                    <a:cubicBezTo>
                      <a:pt x="2182707" y="1131147"/>
                      <a:pt x="3006513" y="1246293"/>
                      <a:pt x="3830320" y="1361440"/>
                    </a:cubicBezTo>
                  </a:path>
                </a:pathLst>
              </a:custGeom>
              <a:noFill/>
              <a:ln w="63500" cap="rnd">
                <a:solidFill>
                  <a:schemeClr val="accent5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38F89C8-BD3B-CC1C-4134-F35E9993421C}"/>
                </a:ext>
              </a:extLst>
            </p:cNvPr>
            <p:cNvCxnSpPr>
              <a:cxnSpLocks/>
            </p:cNvCxnSpPr>
            <p:nvPr/>
          </p:nvCxnSpPr>
          <p:spPr>
            <a:xfrm>
              <a:off x="3535686" y="6140809"/>
              <a:ext cx="0" cy="174931"/>
            </a:xfrm>
            <a:prstGeom prst="line">
              <a:avLst/>
            </a:prstGeom>
            <a:ln w="25400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7602E5-22EA-4945-7378-FC380C928A51}"/>
                </a:ext>
              </a:extLst>
            </p:cNvPr>
            <p:cNvSpPr txBox="1"/>
            <p:nvPr/>
          </p:nvSpPr>
          <p:spPr>
            <a:xfrm>
              <a:off x="2943119" y="6352960"/>
              <a:ext cx="1436121" cy="453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Halfspaces</a:t>
              </a:r>
              <a:endParaRPr lang="en-US" sz="1600" dirty="0">
                <a:solidFill>
                  <a:schemeClr val="accent1">
                    <a:lumMod val="40000"/>
                    <a:lumOff val="60000"/>
                  </a:schemeClr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326708F-0D0F-F04D-DEF5-21FA5EA522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4626" y="2772933"/>
              <a:ext cx="214326" cy="0"/>
            </a:xfrm>
            <a:prstGeom prst="line">
              <a:avLst/>
            </a:prstGeom>
            <a:ln w="25400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864AFD-548D-C4BF-03A2-A3483C05878F}"/>
                </a:ext>
              </a:extLst>
            </p:cNvPr>
            <p:cNvSpPr txBox="1"/>
            <p:nvPr/>
          </p:nvSpPr>
          <p:spPr>
            <a:xfrm>
              <a:off x="-68066" y="2449765"/>
              <a:ext cx="2511853" cy="783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Distribution-free with </a:t>
              </a:r>
              <a:r>
                <a:rPr lang="en-US" sz="1600" dirty="0" err="1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Massart</a:t>
              </a:r>
              <a:r>
                <a:rPr lang="en-US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 noise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C5F22E1-7C69-4D52-9B73-73D870C2FF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17025" y="5388901"/>
              <a:ext cx="214326" cy="0"/>
            </a:xfrm>
            <a:prstGeom prst="line">
              <a:avLst/>
            </a:prstGeom>
            <a:ln w="25400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C89DB8A-EA66-09EE-28F4-684140A96CEA}"/>
                    </a:ext>
                  </a:extLst>
                </p:cNvPr>
                <p:cNvSpPr txBox="1"/>
                <p:nvPr/>
              </p:nvSpPr>
              <p:spPr>
                <a:xfrm>
                  <a:off x="-68066" y="5062020"/>
                  <a:ext cx="2471538" cy="783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Gaussian/</a:t>
                  </a:r>
                </a:p>
                <a:p>
                  <a:pPr algn="r"/>
                  <a:r>
                    <a:rPr lang="en-US" sz="1600" dirty="0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</a:rPr>
                    <a:t>uniform over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1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±1</m:t>
                              </m:r>
                            </m:e>
                          </m:d>
                        </m:e>
                        <m:sup>
                          <m:r>
                            <a:rPr lang="en-US" sz="16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endParaRPr lang="en-US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0C89DB8A-EA66-09EE-28F4-684140A96C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68066" y="5062020"/>
                  <a:ext cx="2471538" cy="783666"/>
                </a:xfrm>
                <a:prstGeom prst="rect">
                  <a:avLst/>
                </a:prstGeom>
                <a:blipFill>
                  <a:blip r:embed="rId2"/>
                  <a:stretch>
                    <a:fillRect l="-1370" t="-2083" r="-1370" b="-104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E2DE138-9341-0A11-2EB8-43C45AB53D74}"/>
                </a:ext>
              </a:extLst>
            </p:cNvPr>
            <p:cNvCxnSpPr>
              <a:cxnSpLocks/>
            </p:cNvCxnSpPr>
            <p:nvPr/>
          </p:nvCxnSpPr>
          <p:spPr>
            <a:xfrm>
              <a:off x="7276887" y="6155685"/>
              <a:ext cx="0" cy="174931"/>
            </a:xfrm>
            <a:prstGeom prst="line">
              <a:avLst/>
            </a:prstGeom>
            <a:ln w="25400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F8DD06E-14E4-2C6C-FF4B-69C576027B25}"/>
                </a:ext>
              </a:extLst>
            </p:cNvPr>
            <p:cNvSpPr txBox="1"/>
            <p:nvPr/>
          </p:nvSpPr>
          <p:spPr>
            <a:xfrm>
              <a:off x="6410591" y="6367836"/>
              <a:ext cx="2155685" cy="453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40000"/>
                      <a:lumOff val="60000"/>
                    </a:schemeClr>
                  </a:solidFill>
                </a:rPr>
                <a:t>Neural networks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373CAB3-034E-47B5-F638-71DC7682A2CB}"/>
                </a:ext>
              </a:extLst>
            </p:cNvPr>
            <p:cNvGrpSpPr/>
            <p:nvPr/>
          </p:nvGrpSpPr>
          <p:grpSpPr>
            <a:xfrm>
              <a:off x="3117849" y="2367724"/>
              <a:ext cx="856506" cy="856506"/>
              <a:chOff x="3117849" y="2367724"/>
              <a:chExt cx="856506" cy="856506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42E2FEF-44BC-8642-4546-EA827DDF119B}"/>
                  </a:ext>
                </a:extLst>
              </p:cNvPr>
              <p:cNvSpPr/>
              <p:nvPr/>
            </p:nvSpPr>
            <p:spPr>
              <a:xfrm>
                <a:off x="3117849" y="2367724"/>
                <a:ext cx="856506" cy="856506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994D8CA9-47E7-33AD-2B4B-C942E1A522B0}"/>
                  </a:ext>
                </a:extLst>
              </p:cNvPr>
              <p:cNvSpPr/>
              <p:nvPr/>
            </p:nvSpPr>
            <p:spPr>
              <a:xfrm>
                <a:off x="3234466" y="2479416"/>
                <a:ext cx="633123" cy="63312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2DB50F54-D916-F515-3FFA-5D37C3605C44}"/>
                  </a:ext>
                </a:extLst>
              </p:cNvPr>
              <p:cNvSpPr/>
              <p:nvPr/>
            </p:nvSpPr>
            <p:spPr>
              <a:xfrm>
                <a:off x="3353558" y="2603433"/>
                <a:ext cx="385088" cy="385088"/>
              </a:xfrm>
              <a:prstGeom prst="ellipse">
                <a:avLst/>
              </a:prstGeom>
              <a:solidFill>
                <a:schemeClr val="accent6">
                  <a:lumMod val="75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4CCA39B2-E670-FD5F-B71C-50CCEC4399EC}"/>
                </a:ext>
              </a:extLst>
            </p:cNvPr>
            <p:cNvGrpSpPr/>
            <p:nvPr/>
          </p:nvGrpSpPr>
          <p:grpSpPr>
            <a:xfrm>
              <a:off x="6848634" y="4916701"/>
              <a:ext cx="856506" cy="856506"/>
              <a:chOff x="6848634" y="4916701"/>
              <a:chExt cx="856506" cy="85650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FBD0B279-9888-7FE6-D1CE-FA3D7F5CC6FF}"/>
                  </a:ext>
                </a:extLst>
              </p:cNvPr>
              <p:cNvSpPr/>
              <p:nvPr/>
            </p:nvSpPr>
            <p:spPr>
              <a:xfrm>
                <a:off x="6848634" y="4916701"/>
                <a:ext cx="856506" cy="856506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8BA9106-E5F9-3758-D021-B4D0FE5C6E2C}"/>
                  </a:ext>
                </a:extLst>
              </p:cNvPr>
              <p:cNvSpPr/>
              <p:nvPr/>
            </p:nvSpPr>
            <p:spPr>
              <a:xfrm>
                <a:off x="6965251" y="5028393"/>
                <a:ext cx="633123" cy="633123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70A64B0-F544-4BDA-A52F-BB5AEBB8D108}"/>
                  </a:ext>
                </a:extLst>
              </p:cNvPr>
              <p:cNvSpPr/>
              <p:nvPr/>
            </p:nvSpPr>
            <p:spPr>
              <a:xfrm>
                <a:off x="7084343" y="5152410"/>
                <a:ext cx="385089" cy="385089"/>
              </a:xfrm>
              <a:prstGeom prst="ellipse">
                <a:avLst/>
              </a:prstGeom>
              <a:solidFill>
                <a:schemeClr val="accent6">
                  <a:lumMod val="75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sz="4000" dirty="0"/>
                  <a:t>*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7149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711325"/>
            <a:ext cx="11704320" cy="3435350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PAC learning – motivation and problem setup</a:t>
            </a:r>
          </a:p>
          <a:p>
            <a:pPr marL="0" indent="0" algn="ctr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Boolean functions and Fourier analysis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Extensions to agnostic / general distributions</a:t>
            </a:r>
          </a:p>
        </p:txBody>
      </p:sp>
    </p:spTree>
    <p:extLst>
      <p:ext uri="{BB962C8B-B14F-4D97-AF65-F5344CB8AC3E}">
        <p14:creationId xmlns:p14="http://schemas.microsoft.com/office/powerpoint/2010/main" val="663962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BC3B-BCA3-113C-9C99-24F552AF4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3F9CB0-8ADE-4843-A450-826678E531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Here we will focus on provably correct algorithms for PAC learning that run in </a:t>
                </a: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polynomial time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Let’s begin with a “textbook” setup: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learning Boolean functions over the uniform distribution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dirty="0"/>
                  <a:t> is some class of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±1</m:t>
                        </m:r>
                      </m:e>
                    </m:d>
                  </m:oMath>
                </a14:m>
                <a:r>
                  <a:rPr lang="en-US" dirty="0"/>
                  <a:t>, e.g.</a:t>
                </a:r>
              </a:p>
              <a:p>
                <a:pPr marL="746125" indent="-273050"/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Decision trees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3F9CB0-8ADE-4843-A450-826678E531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Decision tree for a 10-argument Boolean function f10. To compute the... |  Download Scientific Diagram">
            <a:extLst>
              <a:ext uri="{FF2B5EF4-FFF2-40B4-BE49-F238E27FC236}">
                <a16:creationId xmlns:a16="http://schemas.microsoft.com/office/drawing/2014/main" id="{F95FB79A-818D-EE87-5E93-4C1F7303C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428" y="4138840"/>
            <a:ext cx="7836142" cy="224943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894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BC3B-BCA3-113C-9C99-24F552AF4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3F9CB0-8ADE-4843-A450-826678E531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Here we will focus on provably correct algorithms for PAC learning that run in </a:t>
                </a: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polynomial time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Let’s begin with a “textbook” setup: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learning Boolean functions over the uniform distribution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dirty="0"/>
                  <a:t>is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some class of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±1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e.g.</a:t>
                </a:r>
              </a:p>
              <a:p>
                <a:pPr marL="746125" indent="-273050"/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Decision trees</a:t>
                </a:r>
              </a:p>
              <a:p>
                <a:pPr marL="746125" indent="-273050"/>
                <a:r>
                  <a:rPr lang="en-US" dirty="0"/>
                  <a:t>Constant-depth Boolean circuits</a:t>
                </a:r>
              </a:p>
              <a:p>
                <a:pPr marL="473075" indent="0">
                  <a:buNone/>
                </a:pP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	(highly) stylized version of a neural network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3F9CB0-8ADE-4843-A450-826678E531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AFF4DC1D-0F84-20ED-5B0A-7DAF362A6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528" y="3141836"/>
            <a:ext cx="2993542" cy="31634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721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BC3B-BCA3-113C-9C99-24F552AF4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3F9CB0-8ADE-4843-A450-826678E531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Here we will focus on provably correct algorithms for PAC learning that run in </a:t>
                </a: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polynomial time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Let’s begin with a “textbook” setup: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learning Boolean functions over the uniform distribution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dirty="0"/>
                  <a:t> is some class of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±1</m:t>
                        </m:r>
                      </m:e>
                    </m:d>
                  </m:oMath>
                </a14:m>
                <a:r>
                  <a:rPr lang="en-US" dirty="0"/>
                  <a:t>, e.g.</a:t>
                </a:r>
              </a:p>
              <a:p>
                <a:pPr marL="746125" indent="-273050"/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Decision trees</a:t>
                </a:r>
              </a:p>
              <a:p>
                <a:pPr marL="746125" indent="-273050"/>
                <a:r>
                  <a:rPr lang="en-US" dirty="0"/>
                  <a:t>Constant-depth Boolean circuits</a:t>
                </a:r>
              </a:p>
              <a:p>
                <a:pPr marL="746125" indent="-273050"/>
                <a:r>
                  <a:rPr lang="en-US" dirty="0"/>
                  <a:t>Parities</a:t>
                </a:r>
              </a:p>
              <a:p>
                <a:pPr marL="473075" indent="0">
                  <a:buNone/>
                </a:pP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	“Building blocks” for Boolean functions</a:t>
                </a:r>
              </a:p>
              <a:p>
                <a:pPr marL="473075" indent="0">
                  <a:buNone/>
                </a:pPr>
                <a:endParaRPr lang="en-US" sz="5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3F9CB0-8ADE-4843-A450-826678E531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r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B717F0-75C7-6878-8217-6C186A2D4AA5}"/>
                  </a:ext>
                </a:extLst>
              </p:cNvPr>
              <p:cNvSpPr txBox="1"/>
              <p:nvPr/>
            </p:nvSpPr>
            <p:spPr>
              <a:xfrm>
                <a:off x="7327726" y="5074415"/>
                <a:ext cx="3506537" cy="7090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𝒇</m:t>
                    </m:r>
                    <m:d>
                      <m:dPr>
                        <m:ctrlPr>
                          <a:rPr lang="en-US" sz="40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4000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sz="40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40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sz="40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sz="4000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𝑺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40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4000" b="1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40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B717F0-75C7-6878-8217-6C186A2D4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726" y="5074415"/>
                <a:ext cx="3506537" cy="709040"/>
              </a:xfrm>
              <a:prstGeom prst="rect">
                <a:avLst/>
              </a:prstGeom>
              <a:blipFill>
                <a:blip r:embed="rId3"/>
                <a:stretch>
                  <a:fillRect l="-4332" t="-138596" b="-2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1076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FBC3B-BCA3-113C-9C99-24F552AF4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EFFICIENT ALGORITHMS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3F9CB0-8ADE-4843-A450-826678E5312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Here we will focus on provably correct algorithms for PAC learning that run in </a:t>
                </a:r>
                <a:r>
                  <a:rPr lang="en-US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polynomial time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Let’s begin with a “textbook” setup: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learning Boolean functions over the uniform distribution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dirty="0"/>
                  <a:t> is some class of functions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±1</m:t>
                        </m:r>
                      </m:e>
                    </m:d>
                  </m:oMath>
                </a14:m>
                <a:r>
                  <a:rPr lang="en-US" dirty="0"/>
                  <a:t>, e.g.</a:t>
                </a:r>
              </a:p>
              <a:p>
                <a:pPr marL="746125" indent="-273050"/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Decision trees</a:t>
                </a:r>
              </a:p>
              <a:p>
                <a:pPr marL="746125" indent="-273050"/>
                <a:r>
                  <a:rPr lang="en-US" dirty="0"/>
                  <a:t>Constant-depth Boolean circuits</a:t>
                </a:r>
              </a:p>
              <a:p>
                <a:pPr marL="746125" indent="-273050"/>
                <a:r>
                  <a:rPr lang="en-US" dirty="0"/>
                  <a:t>Parities</a:t>
                </a:r>
              </a:p>
              <a:p>
                <a:pPr marL="473075" indent="0">
                  <a:buNone/>
                </a:pPr>
                <a:endParaRPr lang="en-US" sz="500" dirty="0"/>
              </a:p>
              <a:p>
                <a:pPr marL="11113" indent="0">
                  <a:buNone/>
                </a:pPr>
                <a:r>
                  <a:rPr lang="en-US" dirty="0"/>
                  <a:t>Loss is 0-1 loss, i.e. want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∼</m:t>
                            </m:r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±1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̃"/>
                                <m:ctrlPr>
                                  <a:rPr lang="en-US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en-US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dirty="0"/>
                  <a:t> to be small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3F9CB0-8ADE-4843-A450-826678E5312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  <a:blipFill>
                <a:blip r:embed="rId2"/>
                <a:stretch>
                  <a:fillRect l="-1410" t="-2506" r="-1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1905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9102-2092-A19D-7DAD-D4A3EA6E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ANALYSIS OF BOOLEAN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09130C-247D-A5DE-B9A3-1B2A01FC35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Any Boolean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±1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can be written as a multilinear polynomial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noFill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noFill/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noFill/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noFill/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noFill/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noFill/>
                              <a:latin typeface="Cambria Math" panose="02040503050406030204" pitchFamily="18" charset="0"/>
                            </a:rPr>
                            <m:t>⊆[</m:t>
                          </m:r>
                          <m:r>
                            <a:rPr lang="en-US" b="0" i="1" smtClean="0">
                              <a:noFill/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noFill/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noFill/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noFill/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i="1">
                              <a:noFill/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1" i="1" smtClean="0">
                                  <a:noFill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noFill/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b="1" i="1">
                                  <a:noFill/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Note that the 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↦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US" dirty="0"/>
                  <a:t> are orthonormal with respect to the uniform distribution over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</a:p>
              <a:p>
                <a:pPr marL="0" indent="0">
                  <a:buNone/>
                </a:pPr>
                <a:endParaRPr lang="en-US" sz="7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\</m:t>
                              </m:r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09130C-247D-A5DE-B9A3-1B2A01FC35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B25908C-2795-65EE-3F90-295F1CC51FBB}"/>
              </a:ext>
            </a:extLst>
          </p:cNvPr>
          <p:cNvCxnSpPr/>
          <p:nvPr/>
        </p:nvCxnSpPr>
        <p:spPr>
          <a:xfrm flipV="1">
            <a:off x="6563638" y="2993721"/>
            <a:ext cx="250521" cy="676405"/>
          </a:xfrm>
          <a:prstGeom prst="straightConnector1">
            <a:avLst/>
          </a:prstGeom>
          <a:ln w="254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6F772DD-538A-7385-01AD-3413BA2F281D}"/>
              </a:ext>
            </a:extLst>
          </p:cNvPr>
          <p:cNvSpPr txBox="1"/>
          <p:nvPr/>
        </p:nvSpPr>
        <p:spPr>
          <a:xfrm>
            <a:off x="3906825" y="3670126"/>
            <a:ext cx="2907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Fourier coefficient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AFE71F-6081-CE94-9690-D69D28DCC87E}"/>
              </a:ext>
            </a:extLst>
          </p:cNvPr>
          <p:cNvSpPr txBox="1"/>
          <p:nvPr/>
        </p:nvSpPr>
        <p:spPr>
          <a:xfrm>
            <a:off x="7589895" y="3457493"/>
            <a:ext cx="43582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Parity / Fourier character / basis function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E85118C-82FE-3DA5-7813-AF383FE45959}"/>
              </a:ext>
            </a:extLst>
          </p:cNvPr>
          <p:cNvCxnSpPr>
            <a:cxnSpLocks/>
          </p:cNvCxnSpPr>
          <p:nvPr/>
        </p:nvCxnSpPr>
        <p:spPr>
          <a:xfrm flipH="1" flipV="1">
            <a:off x="7729350" y="2993721"/>
            <a:ext cx="187099" cy="463772"/>
          </a:xfrm>
          <a:prstGeom prst="straightConnector1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ED0E58-5EF1-5F4E-7E0B-206AA483297B}"/>
                  </a:ext>
                </a:extLst>
              </p:cNvPr>
              <p:cNvSpPr txBox="1"/>
              <p:nvPr/>
            </p:nvSpPr>
            <p:spPr>
              <a:xfrm>
                <a:off x="3089754" y="2187313"/>
                <a:ext cx="6112700" cy="1225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⊆[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ED0E58-5EF1-5F4E-7E0B-206AA4832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754" y="2187313"/>
                <a:ext cx="6112700" cy="1225720"/>
              </a:xfrm>
              <a:prstGeom prst="rect">
                <a:avLst/>
              </a:prstGeom>
              <a:blipFill>
                <a:blip r:embed="rId3"/>
                <a:stretch>
                  <a:fillRect t="-150515" b="-201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3C7C99-3D43-3461-89C3-370C82C62612}"/>
                  </a:ext>
                </a:extLst>
              </p:cNvPr>
              <p:cNvSpPr txBox="1"/>
              <p:nvPr/>
            </p:nvSpPr>
            <p:spPr>
              <a:xfrm>
                <a:off x="3874957" y="4075102"/>
                <a:ext cx="29710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Example: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∅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solidFill>
                          <a:schemeClr val="tx2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tx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</m:d>
                  </m:oMath>
                </a14:m>
                <a:endParaRPr lang="en-US" sz="2400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3C7C99-3D43-3461-89C3-370C82C62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4957" y="4075102"/>
                <a:ext cx="2971070" cy="461665"/>
              </a:xfrm>
              <a:prstGeom prst="rect">
                <a:avLst/>
              </a:prstGeom>
              <a:blipFill>
                <a:blip r:embed="rId4"/>
                <a:stretch>
                  <a:fillRect l="-3404" t="-7895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743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9102-2092-A19D-7DAD-D4A3EA6E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ANALYSIS OF BOOLEAN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09130C-247D-A5DE-B9A3-1B2A01FC35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endParaRPr lang="en-US" sz="1000" dirty="0"/>
              </a:p>
              <a:p>
                <a:pPr marL="0" indent="0">
                  <a:buNone/>
                </a:pPr>
                <a:r>
                  <a:rPr lang="en-US" sz="2800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Plancherel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formula: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norm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2800" i="1" dirty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norm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2800" dirty="0"/>
                  <a:t>, i.e.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∼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±1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⊆[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sz="28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8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8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b="0" dirty="0">
                  <a:solidFill>
                    <a:schemeClr val="accent1">
                      <a:lumMod val="40000"/>
                      <a:lumOff val="60000"/>
                    </a:schemeClr>
                  </a:solidFill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Corollary</a:t>
                </a:r>
                <a:r>
                  <a:rPr lang="en-US" sz="2800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: </a:t>
                </a:r>
                <a:r>
                  <a:rPr lang="en-US" sz="2800" dirty="0"/>
                  <a:t>If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/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  <m:d>
                          <m:dPr>
                            <m:begChr m:val="["/>
                            <m:endChr m:val="]"/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b="0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sz="2800" dirty="0"/>
                  <a:t>, then </a:t>
                </a:r>
              </a:p>
              <a:p>
                <a:pPr marL="0" indent="0">
                  <a:buNone/>
                </a:pPr>
                <a:endParaRPr lang="en-US" sz="105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2800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sgn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d>
                                        <m:dPr>
                                          <m:ctrlPr>
                                            <a:rPr lang="en-US" sz="2800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800" b="0" i="1" smtClean="0">
                                              <a:solidFill>
                                                <a:schemeClr val="accent1">
                                                  <a:lumMod val="40000"/>
                                                  <a:lumOff val="6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Sup>
                        <m:sSubSupPr>
                          <m:ctrlP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800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2800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sz="2800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⊆[</m:t>
                          </m:r>
                          <m: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8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800" i="1" dirty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 dirty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</m:acc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800" b="0" i="1" dirty="0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dirty="0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  <m:r>
                                    <a:rPr lang="en-US" sz="2800" b="0" i="1" dirty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̂"/>
                                      <m:ctrlPr>
                                        <a:rPr lang="en-US" sz="2800" b="0" i="1" dirty="0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b="0" i="1" dirty="0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</m:acc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800" b="0" i="1" dirty="0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800" b="0" i="1" dirty="0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800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i.e., to learn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</a:t>
                </a:r>
                <a:r>
                  <a:rPr lang="en-US" sz="2800" b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suffices to estimate its Fourier coefficients to small L2 error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09130C-247D-A5DE-B9A3-1B2A01FC35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93" b="-26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ED0E58-5EF1-5F4E-7E0B-206AA483297B}"/>
                  </a:ext>
                </a:extLst>
              </p:cNvPr>
              <p:cNvSpPr txBox="1"/>
              <p:nvPr/>
            </p:nvSpPr>
            <p:spPr>
              <a:xfrm>
                <a:off x="3089754" y="1299320"/>
                <a:ext cx="6112700" cy="1225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⊆[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ED0E58-5EF1-5F4E-7E0B-206AA4832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754" y="1299320"/>
                <a:ext cx="6112700" cy="1225720"/>
              </a:xfrm>
              <a:prstGeom prst="rect">
                <a:avLst/>
              </a:prstGeom>
              <a:blipFill>
                <a:blip r:embed="rId3"/>
                <a:stretch>
                  <a:fillRect t="-150515" b="-2010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21226D3-FF07-E976-3615-7703323D12D0}"/>
              </a:ext>
            </a:extLst>
          </p:cNvPr>
          <p:cNvSpPr txBox="1"/>
          <p:nvPr/>
        </p:nvSpPr>
        <p:spPr>
          <a:xfrm>
            <a:off x="5629275" y="329565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3D70A683-62AC-FA3F-7433-AE0066ACCB1B}"/>
              </a:ext>
            </a:extLst>
          </p:cNvPr>
          <p:cNvSpPr/>
          <p:nvPr/>
        </p:nvSpPr>
        <p:spPr>
          <a:xfrm>
            <a:off x="8439150" y="2855551"/>
            <a:ext cx="495300" cy="1361161"/>
          </a:xfrm>
          <a:prstGeom prst="rightBrace">
            <a:avLst/>
          </a:prstGeom>
          <a:ln w="254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FE6721-5259-8D13-DFAA-FDCD391E378B}"/>
                  </a:ext>
                </a:extLst>
              </p:cNvPr>
              <p:cNvSpPr txBox="1"/>
              <p:nvPr/>
            </p:nvSpPr>
            <p:spPr>
              <a:xfrm>
                <a:off x="8934450" y="3118132"/>
                <a:ext cx="2344412" cy="959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We denote this by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8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FE6721-5259-8D13-DFAA-FDCD391E3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4450" y="3118132"/>
                <a:ext cx="2344412" cy="959878"/>
              </a:xfrm>
              <a:prstGeom prst="rect">
                <a:avLst/>
              </a:prstGeom>
              <a:blipFill>
                <a:blip r:embed="rId4"/>
                <a:stretch>
                  <a:fillRect l="-5376" t="-6494" b="-16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6786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4CF7A-09A5-EEC2-2CA5-749D1E832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5A779-BEFE-F24D-6F42-4C96A3EFA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5635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My office hour: Thursday </a:t>
            </a:r>
            <a:r>
              <a:rPr lang="en-US" b="1" dirty="0">
                <a:solidFill>
                  <a:srgbClr val="00B050"/>
                </a:solidFill>
              </a:rPr>
              <a:t>3-4pm</a:t>
            </a:r>
            <a:r>
              <a:rPr lang="en-US" dirty="0"/>
              <a:t> to accommodate </a:t>
            </a:r>
            <a:r>
              <a:rPr lang="en-US" dirty="0" err="1"/>
              <a:t>pset</a:t>
            </a:r>
            <a:r>
              <a:rPr lang="en-US" dirty="0"/>
              <a:t> office hour</a:t>
            </a:r>
          </a:p>
          <a:p>
            <a:pPr marL="0" indent="0">
              <a:buNone/>
            </a:pPr>
            <a:endParaRPr lang="en-US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dirty="0"/>
              <a:t>Talk in the TOC seminar (Ankur </a:t>
            </a:r>
            <a:r>
              <a:rPr lang="en-US" dirty="0" err="1"/>
              <a:t>Moitra</a:t>
            </a:r>
            <a:r>
              <a:rPr lang="en-US" dirty="0"/>
              <a:t> – MIT) today on a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sum-of-squares</a:t>
            </a:r>
            <a:r>
              <a:rPr lang="en-US" dirty="0"/>
              <a:t> algorithm for learning </a:t>
            </a: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linear dynamical systems</a:t>
            </a:r>
            <a:r>
              <a:rPr lang="en-US" dirty="0"/>
              <a:t>:</a:t>
            </a:r>
            <a:r>
              <a:rPr lang="en-US" b="1" dirty="0">
                <a:solidFill>
                  <a:srgbClr val="00B050"/>
                </a:solidFill>
              </a:rPr>
              <a:t>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B050"/>
                </a:solidFill>
              </a:rPr>
              <a:t>SEC 3.301 at 3:45pm </a:t>
            </a:r>
            <a:r>
              <a:rPr lang="en-US" b="1" u="sng" dirty="0">
                <a:solidFill>
                  <a:srgbClr val="00B050"/>
                </a:solidFill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23491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09130C-247D-A5DE-B9A3-1B2A01FC355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2642992"/>
                <a:ext cx="11704320" cy="410227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Because we have an orthonormal basis, easy to extract coefficients: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en-US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⊆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rgbClr val="418AB3">
                                          <a:lumMod val="40000"/>
                                          <a:lumOff val="60000"/>
                                        </a:srgb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acc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  <m:r>
                                <a:rPr lang="en-US" b="0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⊆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418AB3">
                                      <a:lumMod val="40000"/>
                                      <a:lumOff val="60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</m:e>
                      </m:nary>
                      <m:r>
                        <a:rPr lang="en-US" i="1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 algn="ctr">
                  <a:buNone/>
                </a:pPr>
                <a:endParaRPr lang="en-US" sz="28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For 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can estimate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i="1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to error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using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</m:t>
                        </m:r>
                        <m:sSup>
                          <m:sSupPr>
                            <m:ctrlPr>
                              <a:rPr lang="en-US" b="0" i="1" dirty="0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p>
                            <m:r>
                              <a:rPr lang="en-US" b="0" i="1" dirty="0" smtClean="0">
                                <a:solidFill>
                                  <a:schemeClr val="accent5">
                                    <a:lumMod val="20000"/>
                                    <a:lumOff val="8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examples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Issue: </a:t>
                </a:r>
                <a:r>
                  <a:rPr lang="en-US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a priori, there are exponentially many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6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rPr>
                  <a:t>’s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809130C-247D-A5DE-B9A3-1B2A01FC35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2642992"/>
                <a:ext cx="11704320" cy="4102274"/>
              </a:xfrm>
              <a:blipFill>
                <a:blip r:embed="rId2"/>
                <a:stretch>
                  <a:fillRect l="-1410" t="-34568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ED0E58-5EF1-5F4E-7E0B-206AA483297B}"/>
                  </a:ext>
                </a:extLst>
              </p:cNvPr>
              <p:cNvSpPr txBox="1"/>
              <p:nvPr/>
            </p:nvSpPr>
            <p:spPr>
              <a:xfrm>
                <a:off x="3089754" y="1294411"/>
                <a:ext cx="6112700" cy="1225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i="1">
                          <a:solidFill>
                            <a:srgbClr val="418AB3">
                              <a:lumMod val="40000"/>
                              <a:lumOff val="60000"/>
                            </a:srgbClr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⊆[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rgbClr val="F69200"/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sz="3200" i="1">
                              <a:solidFill>
                                <a:srgbClr val="418AB3">
                                  <a:lumMod val="40000"/>
                                  <a:lumOff val="60000"/>
                                </a:srgbClr>
                              </a:solidFill>
                              <a:effectLst>
                                <a:outerShdw blurRad="50800" dist="38100" dir="2700000" algn="tl" rotWithShape="0">
                                  <a:prstClr val="black">
                                    <a:alpha val="40000"/>
                                  </a:prst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3200" b="1" i="1">
                                  <a:solidFill>
                                    <a:srgbClr val="FEC306">
                                      <a:lumMod val="60000"/>
                                      <a:lumOff val="40000"/>
                                    </a:srgbClr>
                                  </a:solidFill>
                                  <a:effectLst>
                                    <a:outerShdw blurRad="50800" dist="38100" dir="2700000" algn="tl" rotWithShape="0">
                                      <a:prstClr val="black">
                                        <a:alpha val="40000"/>
                                      </a:prst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418AB3">
                      <a:lumMod val="40000"/>
                      <a:lumOff val="6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8ED0E58-5EF1-5F4E-7E0B-206AA4832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754" y="1294411"/>
                <a:ext cx="6112700" cy="1225720"/>
              </a:xfrm>
              <a:prstGeom prst="rect">
                <a:avLst/>
              </a:prstGeom>
              <a:blipFill>
                <a:blip r:embed="rId3"/>
                <a:stretch>
                  <a:fillRect t="-147959" b="-197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00529102-2092-A19D-7DAD-D4A3EA6E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FOURIER ANALYSIS OF BOOLEAN FUNCTIONS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F79F4FB5-764E-EE18-A584-08E882E9F464}"/>
              </a:ext>
            </a:extLst>
          </p:cNvPr>
          <p:cNvSpPr/>
          <p:nvPr/>
        </p:nvSpPr>
        <p:spPr>
          <a:xfrm rot="16200000">
            <a:off x="1396654" y="3112718"/>
            <a:ext cx="262234" cy="2155293"/>
          </a:xfrm>
          <a:prstGeom prst="leftBrac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1C15D1-DB8E-7EC5-1714-A827981A6E97}"/>
              </a:ext>
            </a:extLst>
          </p:cNvPr>
          <p:cNvSpPr txBox="1"/>
          <p:nvPr/>
        </p:nvSpPr>
        <p:spPr>
          <a:xfrm>
            <a:off x="110880" y="4321482"/>
            <a:ext cx="2833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 can estimate this empirically using our training data!</a:t>
            </a:r>
          </a:p>
        </p:txBody>
      </p:sp>
    </p:spTree>
    <p:extLst>
      <p:ext uri="{BB962C8B-B14F-4D97-AF65-F5344CB8AC3E}">
        <p14:creationId xmlns:p14="http://schemas.microsoft.com/office/powerpoint/2010/main" val="357004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ACE8-1A3A-0B9C-91A4-C9636A87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LOW-DEGREE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600173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[</a:t>
                </a:r>
                <a:r>
                  <a:rPr lang="en-US" b="1" dirty="0" err="1">
                    <a:solidFill>
                      <a:schemeClr val="bg1">
                        <a:lumMod val="75000"/>
                      </a:schemeClr>
                    </a:solidFill>
                  </a:rPr>
                  <a:t>Linial</a:t>
                </a:r>
                <a:r>
                  <a:rPr lang="en-US" b="1" dirty="0">
                    <a:solidFill>
                      <a:schemeClr val="bg1">
                        <a:lumMod val="75000"/>
                      </a:schemeClr>
                    </a:solidFill>
                  </a:rPr>
                  <a:t>-Mansour-Nisan ’93, …]: </a:t>
                </a:r>
                <a:r>
                  <a:rPr lang="en-US" dirty="0"/>
                  <a:t>Various interesting concept classes can be approximated by low-degree polynomials. Define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low-degree truncation: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≝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e>
                          </m:d>
                          <m: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US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  <m:sup/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acc>
                          <m:d>
                            <m:dPr>
                              <m:begChr m:val="["/>
                              <m:endChr m:val="]"/>
                              <m:ctrlPr>
                                <a:rPr lang="en-US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r>
                            <a:rPr lang="en-US" b="0" i="1" dirty="0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sz="1050" dirty="0">
                  <a:solidFill>
                    <a:schemeClr val="accent6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, then to learn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, suffices to estimate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en-US" dirty="0"/>
                  <a:t> for 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sup>
                    </m:sSup>
                  </m:oMath>
                </a14:m>
                <a:r>
                  <a:rPr lang="en-US" dirty="0"/>
                  <a:t> subsets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of size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, each to error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𝜖</m:t>
                                </m:r>
                                <m:r>
                                  <a:rPr lang="en-US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accent1">
                                            <a:lumMod val="40000"/>
                                            <a:lumOff val="6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  <m:d>
                                      <m:dPr>
                                        <m:ctrlPr>
                                          <a:rPr lang="en-US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accent1">
                                                <a:lumMod val="40000"/>
                                                <a:lumOff val="6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1/2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Runtime: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  <m:d>
                              <m:dPr>
                                <m:ctrlPr>
                                  <a:rPr lang="en-US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sup>
                        </m:sSup>
                      </m:num>
                      <m:den>
                        <m:r>
                          <a:rPr lang="en-US" b="0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en-US" b="0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⋅</m:t>
                    </m:r>
                    <m:func>
                      <m:funcPr>
                        <m:ctrlPr>
                          <a:rPr lang="en-US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chemeClr val="accent5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  <m:d>
                                      <m:dPr>
                                        <m:ctrlPr>
                                          <a:rPr lang="en-US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accent5">
                                                <a:lumMod val="60000"/>
                                                <a:lumOff val="4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sup>
                                </m:sSup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𝛿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6001739"/>
              </a:xfrm>
              <a:blipFill>
                <a:blip r:embed="rId2"/>
                <a:stretch>
                  <a:fillRect l="-1518" t="-8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726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ACE8-1A3A-0B9C-91A4-C9636A871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LOW-DEGREE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49158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E.g. for depth-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, size-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Boolean circuits, can show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b="0" i="1" smtClean="0">
                                <a:solidFill>
                                  <a:schemeClr val="accent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b="0" i="1" smtClean="0">
                                    <a:solidFill>
                                      <a:schemeClr val="accent2">
                                        <a:lumMod val="60000"/>
                                        <a:lumOff val="4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accent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dirty="0"/>
                  <a:t>provided</a:t>
                </a:r>
              </a:p>
              <a:p>
                <a:pPr marL="0" indent="0" algn="ctr">
                  <a:buNone/>
                </a:pPr>
                <a:endParaRPr lang="en-US" sz="300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1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accent1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accent1">
                                          <a:lumMod val="40000"/>
                                          <a:lumOff val="6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/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accent1">
                                              <a:lumMod val="40000"/>
                                              <a:lumOff val="6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b="0" i="1" smtClean="0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−1 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so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poly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, such functions can be PAC-learned in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quasipolynomial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time </a:t>
                </a:r>
                <a:r>
                  <a:rPr lang="en-US" dirty="0"/>
                  <a:t>by estimating all of the Fourier coefficients up to degree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Proof uses </a:t>
                </a:r>
                <a:r>
                  <a:rPr lang="en-US" b="1" dirty="0" er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Hastad’s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 switching lemma 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(we will not cover this)</a:t>
                </a:r>
              </a:p>
              <a:p>
                <a:pPr marL="0" indent="0">
                  <a:buNone/>
                </a:pPr>
                <a:endParaRPr lang="en-US" sz="400" dirty="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6"/>
                    </a:solidFill>
                  </a:rPr>
                  <a:t>Note:</a:t>
                </a: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 </a:t>
                </a:r>
                <a:r>
                  <a:rPr lang="en-US" dirty="0"/>
                  <a:t>this is an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improper learning </a:t>
                </a:r>
                <a:r>
                  <a:rPr lang="en-US" dirty="0"/>
                  <a:t>guarantee!</a:t>
                </a: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Even proper learning of 3-term DNFs (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= 2, </m:t>
                    </m:r>
                    <m:r>
                      <a:rPr lang="en-US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) is NP-hard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87C1CD-CB69-1F71-D79A-332BB681AF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4915889"/>
              </a:xfrm>
              <a:blipFill>
                <a:blip r:embed="rId2"/>
                <a:stretch>
                  <a:fillRect l="-1410" t="-2571" b="-4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496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711325"/>
            <a:ext cx="11704320" cy="3435350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PAC learning – motivation and problem setup</a:t>
            </a:r>
          </a:p>
          <a:p>
            <a:pPr marL="0" indent="0" algn="ctr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Boolean functions and Fourier analysis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Extensions to agnostic / general distributions</a:t>
            </a:r>
          </a:p>
        </p:txBody>
      </p:sp>
    </p:spTree>
    <p:extLst>
      <p:ext uri="{BB962C8B-B14F-4D97-AF65-F5344CB8AC3E}">
        <p14:creationId xmlns:p14="http://schemas.microsoft.com/office/powerpoint/2010/main" val="24576806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B7AE-C847-1E9E-C3FA-AF7FE4EA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 ON AGNOSTIC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2A745-5BCA-F306-6D94-10AAFB7C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819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Low-degree algorithm also provides guarantees in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agnostic </a:t>
            </a:r>
            <a:r>
              <a:rPr lang="en-US" sz="2800" dirty="0"/>
              <a:t>setting: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6803307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deg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oMath>
                          </a14:m>
                          <a:r>
                            <a:rPr lang="en-US" sz="2000" b="0" dirty="0"/>
                            <a:t> 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noFill/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noFill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noFill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noFill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noFill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000" b="0" i="1" smtClean="0">
                                                    <a:noFill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b="0" i="1" smtClean="0">
                                                    <a:noFill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 smtClean="0">
                                                    <a:noFill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lang="en-US" sz="2000" b="0" i="1" smtClean="0">
                                                    <a:noFill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lang="en-US" sz="2000" b="0" i="1" smtClean="0">
                                                    <a:noFill/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000" b="0" i="1" smtClean="0">
                                                    <a:noFill/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2000" b="0" i="1" smtClean="0">
                                                <a:noFill/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000" b="0" i="1" smtClean="0">
                                                <a:noFill/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noFill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𝑓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≤</m:t>
                                                    </m:r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𝑡</m:t>
                                                    </m:r>
                                                  </m:sup>
                                                </m:sSup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+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</m:t>
                                </m:r>
                                <m:func>
                                  <m:func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n-US" sz="20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Pr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≠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+8 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OPT</m:t>
                                </m:r>
                              </m:oMath>
                            </m:oMathPara>
                          </a14:m>
                          <a:endParaRPr lang="en-US" sz="2000" b="0" i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6803307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5346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2381" r="-154545" b="-37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381" b="-376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651002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82692" b="-20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550672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20930" b="-146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431250" b="-9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5483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ight Brace 4">
            <a:extLst>
              <a:ext uri="{FF2B5EF4-FFF2-40B4-BE49-F238E27FC236}">
                <a16:creationId xmlns:a16="http://schemas.microsoft.com/office/drawing/2014/main" id="{97ACDA69-D912-8F5D-C08C-A786B4091861}"/>
              </a:ext>
            </a:extLst>
          </p:cNvPr>
          <p:cNvSpPr/>
          <p:nvPr/>
        </p:nvSpPr>
        <p:spPr>
          <a:xfrm rot="5400000">
            <a:off x="3486150" y="1332822"/>
            <a:ext cx="320040" cy="2638044"/>
          </a:xfrm>
          <a:prstGeom prst="rightBrace">
            <a:avLst/>
          </a:prstGeom>
          <a:ln w="254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0A126C-0659-F7E1-B467-F0D15FBAFAD7}"/>
                  </a:ext>
                </a:extLst>
              </p:cNvPr>
              <p:cNvSpPr txBox="1"/>
              <p:nvPr/>
            </p:nvSpPr>
            <p:spPr>
              <a:xfrm>
                <a:off x="2240279" y="2811865"/>
                <a:ext cx="2788921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The low-degree algorithm is finding (an approximation to) the best low-degree approximation to the label. Optimal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can be found with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polynomial regression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F0A126C-0659-F7E1-B467-F0D15FBAF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279" y="2811865"/>
                <a:ext cx="2788921" cy="1754326"/>
              </a:xfrm>
              <a:prstGeom prst="rect">
                <a:avLst/>
              </a:prstGeom>
              <a:blipFill>
                <a:blip r:embed="rId3"/>
                <a:stretch>
                  <a:fillRect l="-1818" t="-2158" r="-5000" b="-6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052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B7AE-C847-1E9E-C3FA-AF7FE4EA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 ON AGNOSTIC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2A745-5BCA-F306-6D94-10AAFB7C0C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81962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Low-degree algorithm also provides guarantees in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agnostic </a:t>
                </a:r>
                <a:r>
                  <a:rPr lang="en-US" sz="2800" dirty="0"/>
                  <a:t>setting:</a:t>
                </a:r>
              </a:p>
              <a:p>
                <a:pPr marL="0" indent="0" algn="ctr">
                  <a:buNone/>
                </a:pPr>
                <a:endParaRPr lang="en-US" sz="2800" dirty="0"/>
              </a:p>
              <a:p>
                <a:pPr marL="0" indent="0" algn="ctr">
                  <a:buNone/>
                </a:pPr>
                <a:endParaRPr lang="en-US" sz="2800" dirty="0"/>
              </a:p>
              <a:p>
                <a:pPr marL="0" indent="0" algn="ctr">
                  <a:buNone/>
                </a:pPr>
                <a:endParaRPr lang="en-US" sz="2800" dirty="0"/>
              </a:p>
              <a:p>
                <a:pPr marL="0" indent="0" algn="ctr">
                  <a:buNone/>
                </a:pPr>
                <a:endParaRPr lang="en-US" sz="2800" dirty="0"/>
              </a:p>
              <a:p>
                <a:pPr marL="0" indent="0" algn="ctr">
                  <a:buNone/>
                </a:pPr>
                <a:endParaRPr lang="en-US" sz="1200" dirty="0"/>
              </a:p>
              <a:p>
                <a:pPr marL="0" indent="0" algn="ctr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r>
                  <a:rPr lang="en-US" sz="2800" dirty="0">
                    <a:noFill/>
                  </a:rPr>
                  <a:t>Note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smtClean="0">
                        <a:noFill/>
                        <a:latin typeface="Cambria Math" panose="02040503050406030204" pitchFamily="18" charset="0"/>
                      </a:rPr>
                      <m:t>P</m:t>
                    </m:r>
                    <m:r>
                      <m:rPr>
                        <m:sty m:val="p"/>
                      </m:rPr>
                      <a:rPr lang="en-US" sz="2800" b="0" i="0" smtClean="0">
                        <a:noFill/>
                        <a:latin typeface="Cambria Math" panose="02040503050406030204" pitchFamily="18" charset="0"/>
                      </a:rPr>
                      <m:t>r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noFill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800" b="0" i="1" smtClean="0">
                                <a:noFill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noFill/>
                                <a:latin typeface="Cambria Math" panose="02040503050406030204" pitchFamily="18" charset="0"/>
                              </a:rPr>
                              <m:t>sgn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b="0" i="1" smtClean="0">
                                    <a:noFill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noFill/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b="0" i="1" smtClean="0">
                                        <a:noFill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0" i="1" smtClean="0">
                                        <a:noFill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  <m:r>
                          <a:rPr lang="en-US" sz="2800" b="0" i="1" smtClean="0">
                            <a:noFill/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sz="2800" b="0" i="1" smtClean="0">
                            <a:noFill/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b="0" i="1" smtClean="0">
                        <a:noFill/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i="1">
                        <a:noFill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noFill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noFill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>
                                    <a:noFill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noFill/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noFill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noFill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800" i="1">
                                    <a:noFill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noFill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2800" i="1">
                                <a:noFill/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noFill/>
                  </a:rPr>
                  <a:t>, so low-degree algorithm achieves </a:t>
                </a:r>
                <a:r>
                  <a:rPr lang="en-US" sz="2800" b="1" dirty="0">
                    <a:noFill/>
                  </a:rPr>
                  <a:t>constant-factor approximation to OPT</a:t>
                </a:r>
                <a:endParaRPr lang="en-US" sz="300" b="1" dirty="0">
                  <a:noFill/>
                </a:endParaRPr>
              </a:p>
              <a:p>
                <a:pPr marL="0" indent="0">
                  <a:buNone/>
                </a:pPr>
                <a:r>
                  <a:rPr lang="en-US" sz="2800" dirty="0">
                    <a:noFill/>
                  </a:rPr>
                  <a:t>Solving</a:t>
                </a:r>
                <a:r>
                  <a:rPr lang="en-US" sz="2800" b="1" dirty="0">
                    <a:noFill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noFill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800" b="0" i="1" smtClean="0">
                                <a:noFill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noFill/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sub>
                            <m:r>
                              <a:rPr lang="en-US" sz="2800" i="1">
                                <a:noFill/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2800" i="1">
                                <a:noFill/>
                                <a:latin typeface="Cambria Math" panose="02040503050406030204" pitchFamily="18" charset="0"/>
                              </a:rPr>
                              <m:t>:</m:t>
                            </m:r>
                            <m:func>
                              <m:funcPr>
                                <m:ctrlPr>
                                  <a:rPr lang="en-US" sz="2800" i="1">
                                    <a:noFill/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noFill/>
                                    <a:latin typeface="Cambria Math" panose="02040503050406030204" pitchFamily="18" charset="0"/>
                                  </a:rPr>
                                  <m:t>deg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noFill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noFill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sz="2800" i="1">
                                <a:noFill/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2800" b="0" i="1" smtClean="0">
                                <a:noFill/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fName>
                      <m:e>
                        <m:r>
                          <a:rPr lang="en-US" sz="2800" b="0" i="1" smtClean="0">
                            <a:noFill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noFill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800" b="0" i="1" smtClean="0">
                                    <a:noFill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noFill/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noFill/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noFill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800" i="1">
                                    <a:noFill/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noFill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2800" b="1" dirty="0">
                    <a:noFill/>
                  </a:rPr>
                  <a:t> </a:t>
                </a:r>
                <a:r>
                  <a:rPr lang="en-US" sz="2800" dirty="0">
                    <a:noFill/>
                  </a:rPr>
                  <a:t>and taking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noFill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noFill/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sz="2800" b="0" i="1" smtClean="0">
                                <a:noFill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noFill/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noFill/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noFill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1" i="1" smtClean="0">
                                <a:noFill/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noFill/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dirty="0">
                    <a:noFill/>
                  </a:rPr>
                  <a:t> for optimal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noFill/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>
                    <a:noFill/>
                  </a:rPr>
                  <a:t> upgrades this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noFill/>
                        <a:latin typeface="Cambria Math" panose="02040503050406030204" pitchFamily="18" charset="0"/>
                      </a:rPr>
                      <m:t>OPT</m:t>
                    </m:r>
                    <m:r>
                      <a:rPr lang="en-US" sz="2800" b="0" i="0" smtClean="0">
                        <a:noFill/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800" b="0" i="0" smtClean="0">
                        <a:noFill/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sz="2800" b="0" i="1" smtClean="0">
                            <a:noFill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noFill/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sz="2800" dirty="0">
                    <a:noFill/>
                  </a:rPr>
                  <a:t> “for free” </a:t>
                </a:r>
                <a:r>
                  <a:rPr lang="en-US" sz="2800" b="1" dirty="0">
                    <a:noFill/>
                  </a:rPr>
                  <a:t>[</a:t>
                </a:r>
                <a:r>
                  <a:rPr lang="en-US" sz="2800" b="1" dirty="0" err="1">
                    <a:noFill/>
                  </a:rPr>
                  <a:t>Kalai</a:t>
                </a:r>
                <a:r>
                  <a:rPr lang="en-US" sz="2800" b="1" dirty="0">
                    <a:noFill/>
                  </a:rPr>
                  <a:t>-</a:t>
                </a:r>
                <a:r>
                  <a:rPr lang="en-US" sz="2800" b="1" dirty="0" err="1">
                    <a:noFill/>
                  </a:rPr>
                  <a:t>Klivans</a:t>
                </a:r>
                <a:r>
                  <a:rPr lang="en-US" sz="2800" b="1" dirty="0">
                    <a:noFill/>
                  </a:rPr>
                  <a:t>-Mansour-</a:t>
                </a:r>
                <a:r>
                  <a:rPr lang="en-US" sz="2800" b="1" dirty="0" err="1">
                    <a:noFill/>
                  </a:rPr>
                  <a:t>Servedio</a:t>
                </a:r>
                <a:r>
                  <a:rPr lang="en-US" sz="2800" b="1" dirty="0">
                    <a:noFill/>
                  </a:rPr>
                  <a:t> ‘06]      “L1 polynomial regression”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2A745-5BCA-F306-6D94-10AAFB7C0C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819621"/>
              </a:xfrm>
              <a:blipFill>
                <a:blip r:embed="rId2"/>
                <a:stretch>
                  <a:fillRect l="-1193" t="-1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6638991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deg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oMath>
                          </a14:m>
                          <a:r>
                            <a:rPr lang="en-US" sz="2000" b="0" dirty="0"/>
                            <a:t> 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𝑓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≤</m:t>
                                                    </m:r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𝑡</m:t>
                                                    </m:r>
                                                  </m:sup>
                                                </m:sSup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+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noFill/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</m:t>
                                </m:r>
                                <m:func>
                                  <m:func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n-US" sz="20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Pr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≠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+8 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OPT</m:t>
                                </m:r>
                              </m:oMath>
                            </m:oMathPara>
                          </a14:m>
                          <a:endParaRPr lang="en-US" sz="2000" b="0" i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56638991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5346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2381" r="-154545" b="-37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4706" t="-2381" b="-376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651002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4706" t="-82692" b="-20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550672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4706" t="-220930" b="-146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4706" t="-431250" b="-9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64706" t="-5483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63911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B7AE-C847-1E9E-C3FA-AF7FE4EA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 ON AGNOSTIC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2A745-5BCA-F306-6D94-10AAFB7C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819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Low-degree algorithm also provides guarantees in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agnostic </a:t>
            </a:r>
            <a:r>
              <a:rPr lang="en-US" sz="2800" dirty="0"/>
              <a:t>setting: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7721634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deg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oMath>
                          </a14:m>
                          <a:r>
                            <a:rPr lang="en-US" sz="2000" b="0" dirty="0"/>
                            <a:t> 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𝑓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≤</m:t>
                                                    </m:r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𝑡</m:t>
                                                    </m:r>
                                                  </m:sup>
                                                </m:sSup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+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noFill/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</m:t>
                                </m:r>
                                <m:func>
                                  <m:func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n-US" sz="20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Pr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≠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+8 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OPT</m:t>
                                </m:r>
                              </m:oMath>
                            </m:oMathPara>
                          </a14:m>
                          <a:endParaRPr lang="en-US" sz="2000" b="0" i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7721634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5346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2381" r="-154545" b="-37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381" b="-376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651002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82692" b="-20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550672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20930" b="-146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431250" b="-9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5483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0491768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B7AE-C847-1E9E-C3FA-AF7FE4EA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 ON AGNOSTIC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2A745-5BCA-F306-6D94-10AAFB7C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819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Low-degree algorithm also provides guarantees in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agnostic </a:t>
            </a:r>
            <a:r>
              <a:rPr lang="en-US" sz="2800" dirty="0"/>
              <a:t>setting: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360342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deg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oMath>
                          </a14:m>
                          <a:r>
                            <a:rPr lang="en-US" sz="2000" b="0" dirty="0"/>
                            <a:t> 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𝑓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≤</m:t>
                                                    </m:r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𝑡</m:t>
                                                    </m:r>
                                                  </m:sup>
                                                </m:sSup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+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</m:t>
                                </m:r>
                                <m:func>
                                  <m:func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n-US" sz="20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Pr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noFill/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≠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noFill/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2000" b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+8 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OPT</m:t>
                                </m:r>
                              </m:oMath>
                            </m:oMathPara>
                          </a14:m>
                          <a:endParaRPr lang="en-US" sz="2000" b="0" i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0360342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5346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2381" r="-154545" b="-37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381" b="-376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651002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82692" b="-20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550672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20930" b="-146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431250" b="-9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5483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706003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B7AE-C847-1E9E-C3FA-AF7FE4EA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 ON AGNOSTIC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2A745-5BCA-F306-6D94-10AAFB7C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819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Low-degree algorithm also provides guarantees in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agnostic </a:t>
            </a:r>
            <a:r>
              <a:rPr lang="en-US" sz="2800" dirty="0"/>
              <a:t>setting: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3824875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deg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oMath>
                          </a14:m>
                          <a:r>
                            <a:rPr lang="en-US" sz="2000" b="0" dirty="0"/>
                            <a:t> 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𝑓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≤</m:t>
                                                    </m:r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𝑡</m:t>
                                                    </m:r>
                                                  </m:sup>
                                                </m:sSup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+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</m:t>
                                </m:r>
                                <m:func>
                                  <m:func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Pr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≠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kumimoji="0" lang="en-US" sz="2000" b="0" i="1" u="none" strike="noStrike" kern="1200" cap="none" spc="0" normalizeH="0" baseline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noFill/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+8 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noFill/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OPT</m:t>
                                </m:r>
                              </m:oMath>
                            </m:oMathPara>
                          </a14:m>
                          <a:endParaRPr lang="en-US" sz="2000" b="0" i="0" dirty="0">
                            <a:noFill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3824875"/>
                  </p:ext>
                </p:extLst>
              </p:nvPr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5346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2381" r="-154545" b="-3761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381" b="-3761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651002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82692" b="-20384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550672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20930" b="-14651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431250" b="-968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5483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25561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B7AE-C847-1E9E-C3FA-AF7FE4EA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 ON AGNOSTIC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2A745-5BCA-F306-6D94-10AAFB7C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1"/>
            <a:ext cx="11704320" cy="58196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Low-degree algorithm also provides guarantees in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agnostic </a:t>
            </a:r>
            <a:r>
              <a:rPr lang="en-US" sz="2800" dirty="0"/>
              <a:t>setting: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limLow>
                                    <m:limLowPr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limLow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latin typeface="Cambria Math" panose="02040503050406030204" pitchFamily="18" charset="0"/>
                                        </a:rPr>
                                        <m:t>min</m:t>
                                      </m:r>
                                    </m:e>
                                    <m:lim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:</m:t>
                                      </m:r>
                                      <m:func>
                                        <m:func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000" b="0" i="0" smtClean="0">
                                              <a:latin typeface="Cambria Math" panose="02040503050406030204" pitchFamily="18" charset="0"/>
                                            </a:rPr>
                                            <m:t>deg</m:t>
                                          </m:r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≤</m:t>
                                      </m:r>
                                      <m:r>
                                        <a:rPr lang="en-US" sz="20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lim>
                                  </m:limLow>
                                </m:fName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sz="20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  <m:d>
                                                <m:dPr>
                                                  <m:ctrlP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n-US" sz="20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𝑥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0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𝑦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func>
                            </m:oMath>
                          </a14:m>
                          <a:r>
                            <a:rPr lang="en-US" sz="2000" b="0" dirty="0"/>
                            <a:t> 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2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0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20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20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p>
                                                  <m:sSup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</m:ctrlPr>
                                                  </m:sSup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𝑓</m:t>
                                                    </m:r>
                                                  </m:e>
                                                  <m:sup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≤</m:t>
                                                    </m:r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𝑡</m:t>
                                                    </m:r>
                                                  </m:sup>
                                                </m:sSup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+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d>
                                                  <m:dPr>
                                                    <m:ctrlP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kumimoji="0" lang="en-US" sz="2000" b="0" i="1" u="none" strike="noStrike" kern="1200" cap="none" spc="0" normalizeH="0" baseline="0" noProof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white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𝑥</m:t>
                                                    </m:r>
                                                  </m:e>
                                                </m:d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p>
                                              <m:sSup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p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≤</m:t>
                                                </m:r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p>
                                            </m:sSup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+2 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𝔼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𝑓</m:t>
                                            </m:r>
                                            <m:d>
                                              <m:dPr>
                                                <m:ctrlP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kumimoji="0" lang="en-US" sz="2000" b="0" i="1" u="none" strike="noStrike" kern="1200" cap="none" spc="0" normalizeH="0" baseline="0" noProof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white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𝑥</m:t>
                                                </m:r>
                                              </m:e>
                                            </m:d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≤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</m:t>
                                </m:r>
                                <m:func>
                                  <m:func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kumimoji="0" lang="en-US" sz="2000" b="0" i="0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Pr</m:t>
                                    </m:r>
                                  </m:fName>
                                  <m:e>
                                    <m:d>
                                      <m:dPr>
                                        <m:begChr m:val="["/>
                                        <m:endChr m:val="]"/>
                                        <m:ctrlP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𝑓</m:t>
                                        </m:r>
                                        <m:d>
                                          <m:dPr>
                                            <m:ctrlP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kumimoji="0" lang="en-US" sz="2000" b="0" i="1" u="none" strike="noStrike" kern="1200" cap="none" spc="0" normalizeH="0" baseline="0" noProof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white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𝑥</m:t>
                                            </m:r>
                                          </m:e>
                                        </m:d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≠</m:t>
                                        </m:r>
                                        <m:r>
                                          <a:rPr kumimoji="0" lang="en-US" sz="2000" b="0" i="1" u="none" strike="noStrike" kern="1200" cap="none" spc="0" normalizeH="0" baseline="0" noProof="0" smtClean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white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func>
                              </m:oMath>
                            </m:oMathPara>
                          </a14:m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𝑂</m:t>
                                </m:r>
                                <m:d>
                                  <m:dPr>
                                    <m:ctrlP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kumimoji="0" lang="en-US" sz="2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white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𝜖</m:t>
                                    </m:r>
                                  </m:e>
                                </m:d>
                                <m:r>
                                  <a:rPr kumimoji="0" lang="en-US" sz="2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+8 </m:t>
                                </m:r>
                                <m:r>
                                  <m:rPr>
                                    <m:sty m:val="p"/>
                                  </m:rPr>
                                  <a:rPr kumimoji="0" lang="en-US" sz="20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OPT</m:t>
                                </m:r>
                              </m:oMath>
                            </m:oMathPara>
                          </a14:m>
                          <a:endParaRPr lang="en-US" sz="2000" b="0" i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EACE54AD-9532-CCA7-01DC-25CBA2A985A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122426" y="1870405"/>
              <a:ext cx="9947148" cy="252876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913632">
                      <a:extLst>
                        <a:ext uri="{9D8B030D-6E8A-4147-A177-3AD203B41FA5}">
                          <a16:colId xmlns:a16="http://schemas.microsoft.com/office/drawing/2014/main" val="2942801377"/>
                        </a:ext>
                      </a:extLst>
                    </a:gridCol>
                    <a:gridCol w="6033516">
                      <a:extLst>
                        <a:ext uri="{9D8B030D-6E8A-4147-A177-3AD203B41FA5}">
                          <a16:colId xmlns:a16="http://schemas.microsoft.com/office/drawing/2014/main" val="3572344803"/>
                        </a:ext>
                      </a:extLst>
                    </a:gridCol>
                  </a:tblGrid>
                  <a:tr h="5346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t="-2381" r="-154545" b="-3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381" b="-3904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748433"/>
                      </a:ext>
                    </a:extLst>
                  </a:tr>
                  <a:tr h="651002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82692" b="-2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1848880"/>
                      </a:ext>
                    </a:extLst>
                  </a:tr>
                  <a:tr h="550672">
                    <a:tc>
                      <a:txBody>
                        <a:bodyPr/>
                        <a:lstStyle/>
                        <a:p>
                          <a:endParaRPr lang="en-US" sz="20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220930" b="-16046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26453639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431250" b="-11562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168348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en-US" sz="2000" b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4706" t="-548387" b="-1935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8695494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88FFC-B02F-AF20-A930-421229456C8C}"/>
                  </a:ext>
                </a:extLst>
              </p:cNvPr>
              <p:cNvSpPr txBox="1"/>
              <p:nvPr/>
            </p:nvSpPr>
            <p:spPr>
              <a:xfrm>
                <a:off x="243840" y="4505179"/>
                <a:ext cx="11704320" cy="22461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Note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sgn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so low-degree algorithm achieves </a:t>
                </a:r>
                <a:r>
                  <a:rPr lang="en-US" sz="28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constant-factor approximation to OPT</a:t>
                </a:r>
                <a:endParaRPr lang="en-US" sz="300" b="1" dirty="0"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Solving</a:t>
                </a:r>
                <a:r>
                  <a:rPr lang="en-US" sz="28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:</m:t>
                            </m:r>
                            <m:func>
                              <m:funcPr>
                                <m:ctrlP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deg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fName>
                      <m:e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800" i="1">
                                    <a:solidFill>
                                      <a:srgbClr val="F69200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F69200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F69200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rgbClr val="F69200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800" i="1">
                                    <a:solidFill>
                                      <a:srgbClr val="F69200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solidFill>
                                      <a:srgbClr val="F69200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28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and taking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FEC306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FEC306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1" i="1">
                                <a:solidFill>
                                  <a:srgbClr val="F69200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rgbClr val="F69200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for optimal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upgrades this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OPT</m:t>
                    </m:r>
                    <m: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“for free” 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Kalai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Klivans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-Mansour-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Servedio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‘06]      </a:t>
                </a:r>
                <a:r>
                  <a:rPr lang="en-US" sz="28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“L1 polynomial regression”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88FFC-B02F-AF20-A930-421229456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4505179"/>
                <a:ext cx="11704320" cy="2246128"/>
              </a:xfrm>
              <a:prstGeom prst="rect">
                <a:avLst/>
              </a:prstGeom>
              <a:blipFill>
                <a:blip r:embed="rId3"/>
                <a:stretch>
                  <a:fillRect l="-1193" t="-3371" r="-2603" b="-8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516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CED8-B50D-E18D-91EE-5D4C25D3F9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711325"/>
            <a:ext cx="11704320" cy="3435350"/>
          </a:xfrm>
        </p:spPr>
        <p:txBody>
          <a:bodyPr numCol="1" anchor="ctr" anchorCtr="0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PAC learning – motivation and problem setup</a:t>
            </a:r>
          </a:p>
          <a:p>
            <a:pPr marL="0" indent="0" algn="ctr">
              <a:buNone/>
            </a:pPr>
            <a:endParaRPr lang="en-US" sz="1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Boolean functions and Fourier analysis</a:t>
            </a:r>
          </a:p>
          <a:p>
            <a:pPr marL="0" indent="0" algn="ctr">
              <a:buNone/>
            </a:pPr>
            <a:endParaRPr lang="en-US" sz="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Extensions to agnostic / general distributions</a:t>
            </a:r>
          </a:p>
        </p:txBody>
      </p:sp>
    </p:spTree>
    <p:extLst>
      <p:ext uri="{BB962C8B-B14F-4D97-AF65-F5344CB8AC3E}">
        <p14:creationId xmlns:p14="http://schemas.microsoft.com/office/powerpoint/2010/main" val="50348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B7AE-C847-1E9E-C3FA-AF7FE4EA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REMARK ON AGNOSTIC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2A745-5BCA-F306-6D94-10AAFB7C0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94412"/>
            <a:ext cx="11704320" cy="5280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Low-degree algorithm also provides guarantees in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agnostic </a:t>
            </a:r>
            <a:r>
              <a:rPr lang="en-US" sz="2800" dirty="0"/>
              <a:t>setting: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88FFC-B02F-AF20-A930-421229456C8C}"/>
                  </a:ext>
                </a:extLst>
              </p:cNvPr>
              <p:cNvSpPr txBox="1"/>
              <p:nvPr/>
            </p:nvSpPr>
            <p:spPr>
              <a:xfrm>
                <a:off x="243840" y="1871707"/>
                <a:ext cx="11704320" cy="22461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Note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Pr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sgn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8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800" i="1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, so low-degree algorithm achieves </a:t>
                </a:r>
                <a:r>
                  <a:rPr lang="en-US" sz="28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constant-factor approximation to OPT</a:t>
                </a:r>
                <a:endParaRPr lang="en-US" sz="300" b="1" dirty="0">
                  <a:solidFill>
                    <a:srgbClr val="FEC306">
                      <a:lumMod val="60000"/>
                      <a:lumOff val="40000"/>
                    </a:srgb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  <a:p>
                <a:pPr lvl="0"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Solving</a:t>
                </a:r>
                <a:r>
                  <a:rPr lang="en-US" sz="28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sub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𝑔</m:t>
                            </m:r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:</m:t>
                            </m:r>
                            <m:func>
                              <m:funcPr>
                                <m:ctrlPr>
                                  <a:rPr lang="en-US" sz="2800" i="1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>
                                    <a:solidFill>
                                      <a:srgbClr val="418AB3">
                                        <a:lumMod val="40000"/>
                                        <a:lumOff val="6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deg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rgbClr val="418AB3">
                                            <a:lumMod val="40000"/>
                                            <a:lumOff val="60000"/>
                                          </a:srgbClr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fName>
                      <m:e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>
                                <a:solidFill>
                                  <a:srgbClr val="418AB3">
                                    <a:lumMod val="40000"/>
                                    <a:lumOff val="6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800" i="1">
                                    <a:solidFill>
                                      <a:srgbClr val="F69200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F69200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  <m:d>
                                  <m:dPr>
                                    <m:ctrlPr>
                                      <a:rPr lang="en-US" sz="2800" i="1">
                                        <a:solidFill>
                                          <a:srgbClr val="F69200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i="1">
                                        <a:solidFill>
                                          <a:srgbClr val="F69200"/>
                                        </a:solidFill>
                                        <a:effectLst>
                                          <a:outerShdw blurRad="50800" dist="38100" dir="2700000" algn="tl" rotWithShape="0">
                                            <a:prstClr val="black">
                                              <a:alpha val="40000"/>
                                            </a:prstClr>
                                          </a:outerShdw>
                                        </a:effectLst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2800" i="1">
                                    <a:solidFill>
                                      <a:srgbClr val="F69200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i="1">
                                    <a:solidFill>
                                      <a:srgbClr val="F69200"/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28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and taking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i="1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>
                            <a:solidFill>
                              <a:srgbClr val="FEC306">
                                <a:lumMod val="20000"/>
                                <a:lumOff val="8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sz="28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i="1">
                                <a:solidFill>
                                  <a:srgbClr val="FEC306">
                                    <a:lumMod val="20000"/>
                                    <a:lumOff val="80000"/>
                                  </a:srgbClr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𝑔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rgbClr val="FEC306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rgbClr val="FEC306">
                                        <a:lumMod val="20000"/>
                                        <a:lumOff val="80000"/>
                                      </a:srgbClr>
                                    </a:solidFill>
                                    <a:effectLst>
                                      <a:outerShdw blurRad="50800" dist="38100" dir="2700000" algn="tl" rotWithShape="0">
                                        <a:prstClr val="black">
                                          <a:alpha val="40000"/>
                                        </a:prstClr>
                                      </a:outerShdw>
                                    </a:effectLst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800" b="1" i="1">
                                <a:solidFill>
                                  <a:srgbClr val="F69200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800" b="1" i="1">
                                <a:solidFill>
                                  <a:srgbClr val="F69200"/>
                                </a:solidFill>
                                <a:effectLst>
                                  <a:outerShdw blurRad="50800" dist="38100" dir="2700000" algn="tl" rotWithShape="0">
                                    <a:prstClr val="black">
                                      <a:alpha val="40000"/>
                                    </a:prst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𝒔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for optimal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EC306">
                            <a:lumMod val="20000"/>
                            <a:lumOff val="8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upgrades this to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OPT</m:t>
                    </m:r>
                    <m: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800">
                        <a:solidFill>
                          <a:srgbClr val="418AB3">
                            <a:lumMod val="40000"/>
                            <a:lumOff val="60000"/>
                          </a:srgb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418AB3">
                                <a:lumMod val="40000"/>
                                <a:lumOff val="60000"/>
                              </a:srgbClr>
                            </a:solidFill>
                            <a:effectLst>
                              <a:outerShdw blurRad="50800" dist="38100" dir="2700000" algn="tl" rotWithShape="0">
                                <a:prstClr val="black">
                                  <a:alpha val="40000"/>
                                </a:prst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418AB3">
                        <a:lumMod val="40000"/>
                        <a:lumOff val="6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</a:t>
                </a:r>
                <a:r>
                  <a:rPr lang="en-US" sz="2800" dirty="0">
                    <a:solidFill>
                      <a:srgbClr val="FEC306">
                        <a:lumMod val="20000"/>
                        <a:lumOff val="8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“for free” 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[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Kalai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Klivans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-Mansour-</a:t>
                </a:r>
                <a:r>
                  <a:rPr lang="en-US" sz="2800" b="1" dirty="0" err="1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Servedio</a:t>
                </a:r>
                <a:r>
                  <a:rPr lang="en-US" sz="2800" b="1" dirty="0">
                    <a:solidFill>
                      <a:prstClr val="white">
                        <a:lumMod val="75000"/>
                      </a:prst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 ‘06]      </a:t>
                </a:r>
                <a:r>
                  <a:rPr lang="en-US" sz="2800" b="1" dirty="0">
                    <a:solidFill>
                      <a:srgbClr val="FEC306">
                        <a:lumMod val="60000"/>
                        <a:lumOff val="40000"/>
                      </a:srgb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“L1 polynomial regression”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88FFC-B02F-AF20-A930-421229456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1871707"/>
                <a:ext cx="11704320" cy="2246128"/>
              </a:xfrm>
              <a:prstGeom prst="rect">
                <a:avLst/>
              </a:prstGeom>
              <a:blipFill>
                <a:blip r:embed="rId2"/>
                <a:stretch>
                  <a:fillRect l="-1193" t="-3390" r="-2603" b="-9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4E335F2-9BE5-DBAE-AD37-ED33577FD968}"/>
              </a:ext>
            </a:extLst>
          </p:cNvPr>
          <p:cNvSpPr txBox="1"/>
          <p:nvPr/>
        </p:nvSpPr>
        <p:spPr>
          <a:xfrm>
            <a:off x="243840" y="4695131"/>
            <a:ext cx="11704320" cy="1383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C306">
                  <a:lumMod val="60000"/>
                  <a:lumOff val="40000"/>
                </a:srgb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Takeaway: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A6B727">
                    <a:lumMod val="40000"/>
                    <a:lumOff val="6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functions which are well-approximated by low-degree polynomials can be learned even in the challenging agnostic learning setting!</a:t>
            </a:r>
          </a:p>
        </p:txBody>
      </p:sp>
    </p:spTree>
    <p:extLst>
      <p:ext uri="{BB962C8B-B14F-4D97-AF65-F5344CB8AC3E}">
        <p14:creationId xmlns:p14="http://schemas.microsoft.com/office/powerpoint/2010/main" val="2143707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FB7AE-C847-1E9E-C3FA-AF7FE4EA7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THE UNIFORM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2A745-5BCA-F306-6D94-10AAFB7C0C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67827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While Fourier analysis is no longer relevant, the perspective of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low-degree approximation / polynomial regression is still useful</a:t>
                </a:r>
              </a:p>
              <a:p>
                <a:pPr marL="0" indent="0">
                  <a:buNone/>
                </a:pPr>
                <a:endParaRPr lang="en-US" sz="400" dirty="0"/>
              </a:p>
              <a:p>
                <a:pPr marL="0" indent="0">
                  <a:buNone/>
                </a:pPr>
                <a:r>
                  <a:rPr lang="en-US" sz="2800" dirty="0"/>
                  <a:t>e.g. if a concept class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sz="2800" dirty="0"/>
                  <a:t> can be exactly represented as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sgn</m:t>
                        </m:r>
                      </m:fName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2800" dirty="0"/>
                  <a:t> for a low-degree polynomial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800" dirty="0"/>
                  <a:t>... </a:t>
                </a:r>
              </a:p>
              <a:p>
                <a:pPr marL="0" indent="0">
                  <a:buNone/>
                </a:pPr>
                <a:r>
                  <a:rPr lang="en-US" sz="2800" dirty="0"/>
                  <a:t>can learn functions from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sz="2800" dirty="0"/>
                  <a:t> over </a:t>
                </a:r>
                <a:r>
                  <a:rPr lang="en-US" sz="2800" i="1" dirty="0"/>
                  <a:t>any</a:t>
                </a:r>
                <a:r>
                  <a:rPr lang="en-US" sz="2800" dirty="0"/>
                  <a:t> input distribution by running </a:t>
                </a:r>
                <a:r>
                  <a:rPr lang="en-US" sz="2800" dirty="0" err="1"/>
                  <a:t>halfspace</a:t>
                </a:r>
                <a:r>
                  <a:rPr lang="en-US" sz="2800" dirty="0"/>
                  <a:t> learning over “feature space”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solidFill>
                                      <a:schemeClr val="accent1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e>
                        </m:d>
                      </m:e>
                      <m:sub>
                        <m:d>
                          <m:dPr>
                            <m:begChr m:val="|"/>
                            <m:endChr m:val="|"/>
                            <m:ctrlP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chemeClr val="accent1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800" b="0" i="0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800" dirty="0"/>
                  <a:t>runtime: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endParaRPr lang="en-US" sz="400" dirty="0"/>
              </a:p>
              <a:p>
                <a:pPr marL="0" indent="0">
                  <a:buNone/>
                </a:pPr>
                <a:r>
                  <a:rPr lang="en-US" sz="2800" b="1" dirty="0">
                    <a:solidFill>
                      <a:schemeClr val="bg1">
                        <a:lumMod val="75000"/>
                      </a:schemeClr>
                    </a:solidFill>
                  </a:rPr>
                  <a:t>[</a:t>
                </a:r>
                <a:r>
                  <a:rPr lang="en-US" sz="2800" b="1" dirty="0" err="1">
                    <a:solidFill>
                      <a:schemeClr val="bg1">
                        <a:lumMod val="75000"/>
                      </a:schemeClr>
                    </a:solidFill>
                  </a:rPr>
                  <a:t>Klivans-Servedio</a:t>
                </a:r>
                <a:r>
                  <a:rPr lang="en-US" sz="2800" b="1" dirty="0">
                    <a:solidFill>
                      <a:schemeClr val="bg1">
                        <a:lumMod val="75000"/>
                      </a:schemeClr>
                    </a:solidFill>
                  </a:rPr>
                  <a:t> ‘07]: </a:t>
                </a:r>
                <a:r>
                  <a:rPr lang="en-US" sz="2800" dirty="0"/>
                  <a:t>DNFs can be expressed as degree-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polynomial threshold functions for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800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̃"/>
                        <m:ctrlP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</m:acc>
                    <m:r>
                      <a:rPr lang="en-US" sz="280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1/3</m:t>
                        </m:r>
                      </m:sup>
                    </m:sSup>
                    <m:r>
                      <a:rPr lang="en-US" sz="2800" i="1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None/>
                </a:pPr>
                <a:r>
                  <a:rPr lang="en-US" sz="2800" dirty="0"/>
                  <a:t>In general, distribution-free learning very hard for </a:t>
                </a:r>
                <a:r>
                  <a:rPr lang="en-US" sz="28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cryptographic reasons </a:t>
                </a:r>
                <a:r>
                  <a:rPr lang="en-US" sz="2800" dirty="0"/>
                  <a:t>(more on this later...)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C2A745-5BCA-F306-6D94-10AAFB7C0C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6782789"/>
              </a:xfrm>
              <a:blipFill>
                <a:blip r:embed="rId2"/>
                <a:stretch>
                  <a:fillRect l="-1193" t="-1682" r="-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44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C200-B924-0A19-A657-FD8E8DA2E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5BFCDC-6597-48D2-C502-CB59A8F99F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Thus far we have primarily focused on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distribution learning</a:t>
                </a:r>
                <a:r>
                  <a:rPr lang="en-US" dirty="0"/>
                  <a:t> (e.g. mixture models, robust mean estimation, etc.)</a:t>
                </a:r>
              </a:p>
              <a:p>
                <a:pPr marL="458788" indent="0">
                  <a:buNone/>
                </a:pPr>
                <a:r>
                  <a:rPr lang="en-US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get samples from unknown distribution and wish to learn about the distribution, for instance its parameters</a:t>
                </a:r>
              </a:p>
              <a:p>
                <a:pPr marL="458788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Next few lectures: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</a:t>
                </a:r>
                <a:r>
                  <a:rPr lang="en-US" dirty="0"/>
                  <a:t>--- samples are of the form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, and we want to learn an estimate for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endParaRPr lang="en-US" sz="5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5BFCDC-6597-48D2-C502-CB59A8F99F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3526D909-2337-29F5-4699-806742DBA73F}"/>
              </a:ext>
            </a:extLst>
          </p:cNvPr>
          <p:cNvGrpSpPr/>
          <p:nvPr/>
        </p:nvGrpSpPr>
        <p:grpSpPr>
          <a:xfrm>
            <a:off x="5669328" y="4833199"/>
            <a:ext cx="2593709" cy="1569660"/>
            <a:chOff x="6238645" y="3550735"/>
            <a:chExt cx="2593709" cy="156966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8427C30-6D4C-CA24-57AC-403A590C085B}"/>
                </a:ext>
              </a:extLst>
            </p:cNvPr>
            <p:cNvCxnSpPr>
              <a:cxnSpLocks/>
            </p:cNvCxnSpPr>
            <p:nvPr/>
          </p:nvCxnSpPr>
          <p:spPr>
            <a:xfrm>
              <a:off x="6238645" y="4338084"/>
              <a:ext cx="1329070" cy="0"/>
            </a:xfrm>
            <a:prstGeom prst="straightConnector1">
              <a:avLst/>
            </a:prstGeom>
            <a:ln w="127000">
              <a:solidFill>
                <a:schemeClr val="accent5">
                  <a:lumMod val="7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8CF912-64AE-78BC-A28F-25AAE63B0452}"/>
                </a:ext>
              </a:extLst>
            </p:cNvPr>
            <p:cNvSpPr txBox="1"/>
            <p:nvPr/>
          </p:nvSpPr>
          <p:spPr>
            <a:xfrm>
              <a:off x="7966411" y="3550735"/>
              <a:ext cx="86594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Cat</a:t>
              </a:r>
            </a:p>
            <a:p>
              <a:pPr algn="ctr"/>
              <a:r>
                <a:rPr lang="en-US" sz="32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-----</a:t>
              </a:r>
            </a:p>
            <a:p>
              <a:pPr algn="ctr"/>
              <a:r>
                <a:rPr lang="en-US" sz="32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Dog</a:t>
              </a:r>
            </a:p>
          </p:txBody>
        </p:sp>
      </p:grpSp>
      <p:pic>
        <p:nvPicPr>
          <p:cNvPr id="7" name="Picture 6" descr="Top Dogs on Facebook! - Talent Hounds | Cute teacup puppies, World cutest  dog, Cute dogs">
            <a:extLst>
              <a:ext uri="{FF2B5EF4-FFF2-40B4-BE49-F238E27FC236}">
                <a16:creationId xmlns:a16="http://schemas.microsoft.com/office/drawing/2014/main" id="{EDCEA26A-D963-F27A-6D62-9E6FABE45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276" y="4561815"/>
            <a:ext cx="1329070" cy="21124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23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C200-B924-0A19-A657-FD8E8DA2E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5BFCDC-6597-48D2-C502-CB59A8F99F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Thus far we have primarily focused on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distribution learning</a:t>
                </a:r>
                <a:r>
                  <a:rPr lang="en-US" dirty="0"/>
                  <a:t> (e.g. mixture models, robust mean estimation, etc.)</a:t>
                </a:r>
              </a:p>
              <a:p>
                <a:pPr marL="458788" indent="0">
                  <a:buNone/>
                </a:pPr>
                <a:r>
                  <a:rPr lang="en-US" dirty="0"/>
                  <a:t>get samples from unknown distribution and wish to learn about the distribution, for instance its parameters</a:t>
                </a:r>
              </a:p>
              <a:p>
                <a:pPr marL="458788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Next few lectures: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</a:t>
                </a:r>
                <a:r>
                  <a:rPr lang="en-US" dirty="0"/>
                  <a:t>--- samples are of the form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, and we want to learn an estimate for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endParaRPr lang="en-US" sz="50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5BFCDC-6597-48D2-C502-CB59A8F99F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C319C6C7-F594-BA54-9D62-839466D4B4D3}"/>
              </a:ext>
            </a:extLst>
          </p:cNvPr>
          <p:cNvGrpSpPr/>
          <p:nvPr/>
        </p:nvGrpSpPr>
        <p:grpSpPr>
          <a:xfrm>
            <a:off x="2981211" y="4500346"/>
            <a:ext cx="6358244" cy="2326971"/>
            <a:chOff x="2056905" y="3089313"/>
            <a:chExt cx="8467032" cy="309874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FA78ABF-7B5A-FB55-3F5C-05A0DBA9FE5C}"/>
                </a:ext>
              </a:extLst>
            </p:cNvPr>
            <p:cNvGrpSpPr/>
            <p:nvPr/>
          </p:nvGrpSpPr>
          <p:grpSpPr>
            <a:xfrm>
              <a:off x="6350800" y="4214404"/>
              <a:ext cx="4173137" cy="778722"/>
              <a:chOff x="6238645" y="3927326"/>
              <a:chExt cx="4173137" cy="778722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43FBABE9-98CF-C774-B682-05E7FD6DA6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8645" y="4338084"/>
                <a:ext cx="1329070" cy="0"/>
              </a:xfrm>
              <a:prstGeom prst="straightConnector1">
                <a:avLst/>
              </a:prstGeom>
              <a:ln w="127000">
                <a:solidFill>
                  <a:schemeClr val="accent5">
                    <a:lumMod val="75000"/>
                  </a:schemeClr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6AC4F1-3C9B-35C5-9620-3DED10A0241D}"/>
                  </a:ext>
                </a:extLst>
              </p:cNvPr>
              <p:cNvSpPr txBox="1"/>
              <p:nvPr/>
            </p:nvSpPr>
            <p:spPr>
              <a:xfrm>
                <a:off x="7664050" y="3927326"/>
                <a:ext cx="2747732" cy="7787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</a:rPr>
                  <a:t>$1,477,600</a:t>
                </a:r>
                <a:endParaRPr lang="en-US" sz="4800" b="1" dirty="0"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+mj-lt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5C953C-DF7E-6561-6F0C-683650F52429}"/>
                </a:ext>
              </a:extLst>
            </p:cNvPr>
            <p:cNvSpPr/>
            <p:nvPr/>
          </p:nvSpPr>
          <p:spPr>
            <a:xfrm>
              <a:off x="2056905" y="5327358"/>
              <a:ext cx="4538147" cy="8606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{</a:t>
              </a:r>
              <a:r>
                <a:rPr lang="en-US" sz="9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ms_sub_class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 60, </a:t>
              </a:r>
              <a:r>
                <a:rPr lang="en-US" sz="9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lot_frontage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 65, </a:t>
              </a:r>
              <a:r>
                <a:rPr lang="en-US" sz="9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lot_area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 8450, </a:t>
              </a:r>
              <a:r>
                <a:rPr lang="en-US" sz="9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overall_qual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 7, </a:t>
              </a:r>
              <a:r>
                <a:rPr lang="en-US" sz="9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overall_cond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 5, age: 37, </a:t>
              </a:r>
              <a:r>
                <a:rPr lang="en-US" sz="9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bsm_fin_sf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 706, </a:t>
              </a:r>
              <a:r>
                <a:rPr lang="en-US" sz="9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gr_liv_area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 1710, </a:t>
              </a:r>
              <a:r>
                <a:rPr lang="en-US" sz="9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bedrooms_abv_gr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 3, </a:t>
              </a:r>
              <a:r>
                <a:rPr lang="en-US" sz="9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garage_area</a:t>
              </a:r>
              <a:r>
                <a:rPr lang="en-US" sz="9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: 548, ...}</a:t>
              </a:r>
            </a:p>
          </p:txBody>
        </p:sp>
        <p:pic>
          <p:nvPicPr>
            <p:cNvPr id="11" name="Picture 2" descr="planes trains automobiles ">
              <a:extLst>
                <a:ext uri="{FF2B5EF4-FFF2-40B4-BE49-F238E27FC236}">
                  <a16:creationId xmlns:a16="http://schemas.microsoft.com/office/drawing/2014/main" id="{4C117260-264C-5223-ADDA-6181BF329B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0877" y="3089313"/>
              <a:ext cx="3330206" cy="2220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5081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C200-B924-0A19-A657-FD8E8DA2E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5BFCDC-6597-48D2-C502-CB59A8F99F6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Thus far we have primarily focused on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distribution learning</a:t>
                </a:r>
                <a:r>
                  <a:rPr lang="en-US" dirty="0"/>
                  <a:t> (e.g. mixture models, robust mean estimation, etc.)</a:t>
                </a:r>
              </a:p>
              <a:p>
                <a:pPr marL="458788" indent="0">
                  <a:buNone/>
                </a:pPr>
                <a:r>
                  <a:rPr lang="en-US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get samples from unknown distribution and wish to learn about the distribution, for instance its parameters</a:t>
                </a:r>
              </a:p>
              <a:p>
                <a:pPr marL="458788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:r>
                  <a:rPr lang="en-US" dirty="0"/>
                  <a:t>Next few lectures: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supervised learning </a:t>
                </a:r>
                <a:r>
                  <a:rPr lang="en-US" dirty="0"/>
                  <a:t>--- samples are of the form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, and we want to learn an estimate for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1" i="1" smtClean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endParaRPr lang="en-US" b="1" dirty="0"/>
              </a:p>
              <a:p>
                <a:pPr marL="0" indent="0">
                  <a:buNone/>
                </a:pPr>
                <a:endParaRPr lang="en-US" sz="900" b="1" dirty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What are the most powerful algorithms for such problems, and how do we analyze them?</a:t>
                </a:r>
                <a:r>
                  <a:rPr lang="en-US" dirty="0"/>
                  <a:t> </a:t>
                </a:r>
                <a:r>
                  <a:rPr lang="en-US" b="1" dirty="0">
                    <a:solidFill>
                      <a:srgbClr val="00B050"/>
                    </a:solidFill>
                  </a:rPr>
                  <a:t>(technical tools)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Under what distributional assumptions can we prove they work? </a:t>
                </a:r>
                <a:r>
                  <a:rPr lang="en-US" b="1" dirty="0">
                    <a:solidFill>
                      <a:srgbClr val="00B050"/>
                    </a:solidFill>
                  </a:rPr>
                  <a:t>(modeling)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5BFCDC-6597-48D2-C502-CB59A8F99F6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3840" y="1294411"/>
                <a:ext cx="11704320" cy="5563589"/>
              </a:xfrm>
              <a:blipFill>
                <a:blip r:embed="rId2"/>
                <a:stretch>
                  <a:fillRect l="-1518" t="-2506" b="-2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40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F8FC-0AA5-C643-F171-A88F9F3E8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2332C-956F-23B1-AEDA-DECF334AB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chemeClr val="accent3"/>
                </a:solidFill>
              </a:rPr>
              <a:t>Algorithm of choice in practice:</a:t>
            </a:r>
            <a:r>
              <a:rPr lang="en-US" sz="3200" dirty="0"/>
              <a:t> “deep learning” - run SGD to optimize a deep neural network to fit training examples. Still mostly a mystery why this works except in very specialized settings...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3AC23D2-B7B1-1E12-CC21-FAF05484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429" y="2776211"/>
            <a:ext cx="3595729" cy="17911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17EE42-59B6-6273-F7BF-C1E8FA6456BA}"/>
              </a:ext>
            </a:extLst>
          </p:cNvPr>
          <p:cNvSpPr txBox="1"/>
          <p:nvPr/>
        </p:nvSpPr>
        <p:spPr>
          <a:xfrm>
            <a:off x="243840" y="3066184"/>
            <a:ext cx="7931169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EC306">
                    <a:lumMod val="20000"/>
                    <a:lumOff val="8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Before we can understand why this works so well,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should first understand why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any polynomial-time algorithm </a:t>
            </a:r>
            <a:r>
              <a:rPr lang="en-US" sz="32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could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E96C5F-5C93-8613-25BB-9E5EAC14599B}"/>
                  </a:ext>
                </a:extLst>
              </p:cNvPr>
              <p:cNvSpPr txBox="1"/>
              <p:nvPr/>
            </p:nvSpPr>
            <p:spPr>
              <a:xfrm>
                <a:off x="243840" y="4615581"/>
                <a:ext cx="11704319" cy="21216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3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even in extremely simple settings where we know that (at least empirically) deep learning should work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e.g. promised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∃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1">
                        <a:lumMod val="20000"/>
                        <a:lumOff val="8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a small neural network that perfectly fits the data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US" sz="3200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/>
                  </a:rPr>
                  <a:t>“realizable PAC learning”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60000"/>
                      <a:lumOff val="40000"/>
                    </a:schemeClr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E96C5F-5C93-8613-25BB-9E5EAC1459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" y="4615581"/>
                <a:ext cx="11704319" cy="2121606"/>
              </a:xfrm>
              <a:prstGeom prst="rect">
                <a:avLst/>
              </a:prstGeom>
              <a:blipFill>
                <a:blip r:embed="rId3"/>
                <a:stretch>
                  <a:fillRect l="-1410" t="-6548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787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1119E-2103-0879-ADDC-ABE266CB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PROBABLY APPROXIMATELY CORRECT (PAC)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B0FCC5-49AC-A839-91EF-F0D694EBB94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Input domain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sz="2800" dirty="0"/>
                  <a:t>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±1</m:t>
                            </m:r>
                          </m:e>
                        </m:d>
                      </m:e>
                      <m:sup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2800" dirty="0"/>
                  <a:t>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sz="2800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Label domain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</a:p>
              <a:p>
                <a:pPr marL="920750" indent="0">
                  <a:buNone/>
                </a:pPr>
                <a:r>
                  <a:rPr lang="en-US" sz="2800" dirty="0"/>
                  <a:t>e.g.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</m:t>
                    </m:r>
                    <m:r>
                      <m:rPr>
                        <m:lit/>
                      </m:rPr>
                      <a:rPr lang="en-US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(binary classification)</a:t>
                </a:r>
                <a:r>
                  <a:rPr lang="en-US" sz="2800" dirty="0"/>
                  <a:t>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1,…,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(multi-class classification)</a:t>
                </a:r>
                <a:r>
                  <a:rPr lang="en-US" sz="2800" dirty="0"/>
                  <a:t>,       or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2800" dirty="0"/>
                  <a:t>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(regression)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Concept class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r>
                  <a:rPr lang="en-US" dirty="0"/>
                  <a:t> --- class of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sz="2800" dirty="0"/>
                  <a:t>e.g. Boolean formulas, depth-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800" dirty="0"/>
                  <a:t> neural networks of size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sz="2800" dirty="0"/>
                  <a:t>, etc.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Loss function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ℓ: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× 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≥0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920750" indent="0">
                  <a:buNone/>
                </a:pPr>
                <a:r>
                  <a:rPr lang="en-US" sz="2800" dirty="0"/>
                  <a:t>e.g.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(square loss) </a:t>
                </a:r>
                <a:endParaRPr lang="en-US" sz="2800" dirty="0"/>
              </a:p>
              <a:p>
                <a:pPr marL="920750" indent="0">
                  <a:buNone/>
                </a:pPr>
                <a:r>
                  <a:rPr lang="en-US" sz="2800" dirty="0"/>
                  <a:t>      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ℓ</m:t>
                    </m:r>
                    <m:d>
                      <m:d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=1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≠</m:t>
                        </m:r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80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:r>
                  <a:rPr lang="en-US" sz="28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rPr>
                  <a:t>(0-1 loss)</a:t>
                </a:r>
                <a:endParaRPr lang="en-US" sz="2800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B0FCC5-49AC-A839-91EF-F0D694EBB9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10" t="-2638" b="-4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01C310C-8932-616A-6D1B-DE3881FDEA39}"/>
              </a:ext>
            </a:extLst>
          </p:cNvPr>
          <p:cNvSpPr txBox="1"/>
          <p:nvPr/>
        </p:nvSpPr>
        <p:spPr>
          <a:xfrm>
            <a:off x="9697992" y="1002023"/>
            <a:ext cx="2250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[Valiant ‘84]</a:t>
            </a:r>
          </a:p>
        </p:txBody>
      </p:sp>
    </p:spTree>
    <p:extLst>
      <p:ext uri="{BB962C8B-B14F-4D97-AF65-F5344CB8AC3E}">
        <p14:creationId xmlns:p14="http://schemas.microsoft.com/office/powerpoint/2010/main" val="360153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A9555-9359-8EE6-DC60-E9CD22DB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PROBABLY APPROXIMATELY CORRECT (PAC)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57E82F-A947-2E45-58B2-E8CE7DAE3E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Data distribution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𝓓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𝑿𝒀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: 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joint distribution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Will focus on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realizable</a:t>
                </a:r>
                <a:r>
                  <a:rPr lang="en-US" dirty="0"/>
                  <a:t> case where, to sample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𝑋𝑌</m:t>
                        </m:r>
                      </m:sub>
                    </m:sSub>
                  </m:oMath>
                </a14:m>
                <a:r>
                  <a:rPr lang="en-US" dirty="0"/>
                  <a:t>: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0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1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is the </a:t>
                </a:r>
                <a:r>
                  <a:rPr lang="en-US" b="1" dirty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rPr>
                  <a:t>input distribution</a:t>
                </a: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a probability distribution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5">
                                <a:lumMod val="20000"/>
                                <a:lumOff val="8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1">
                            <a:lumMod val="40000"/>
                            <a:lumOff val="6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is an unknown function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𝒞</m:t>
                    </m:r>
                  </m:oMath>
                </a14:m>
                <a:endParaRPr lang="en-US" b="1" dirty="0">
                  <a:solidFill>
                    <a:schemeClr val="accent5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E57E82F-A947-2E45-58B2-E8CE7DAE3E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18" t="-26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717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2098</Words>
  <Application>Microsoft Macintosh PowerPoint</Application>
  <PresentationFormat>Widescreen</PresentationFormat>
  <Paragraphs>310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Cambria Math</vt:lpstr>
      <vt:lpstr>Courier New</vt:lpstr>
      <vt:lpstr>Office Theme</vt:lpstr>
      <vt:lpstr>1_Office Theme</vt:lpstr>
      <vt:lpstr>CS 224: ALGORITHMS FOR DATA SCIENCE LECTURE 12 (10/18)</vt:lpstr>
      <vt:lpstr>ANNOUNCEMENTS</vt:lpstr>
      <vt:lpstr>PowerPoint Presentation</vt:lpstr>
      <vt:lpstr>SUPERVISED LEARNING</vt:lpstr>
      <vt:lpstr>SUPERVISED LEARNING</vt:lpstr>
      <vt:lpstr>SUPERVISED LEARNING</vt:lpstr>
      <vt:lpstr>SUPERVISED LEARNING</vt:lpstr>
      <vt:lpstr>PROBABLY APPROXIMATELY CORRECT (PAC) LEARNING</vt:lpstr>
      <vt:lpstr>PROBABLY APPROXIMATELY CORRECT (PAC) LEARNING</vt:lpstr>
      <vt:lpstr>PROBABLY APPROXIMATELY CORRECT (PAC) LEARNING</vt:lpstr>
      <vt:lpstr>EMPIRICAL RISK MINIMIZATION</vt:lpstr>
      <vt:lpstr>EFFICIENT ALGORITHMS</vt:lpstr>
      <vt:lpstr>PowerPoint Presentation</vt:lpstr>
      <vt:lpstr>EFFICIENT ALGORITHMS</vt:lpstr>
      <vt:lpstr>EFFICIENT ALGORITHMS</vt:lpstr>
      <vt:lpstr>EFFICIENT ALGORITHMS</vt:lpstr>
      <vt:lpstr>EFFICIENT ALGORITHMS</vt:lpstr>
      <vt:lpstr>FOURIER ANALYSIS OF BOOLEAN FUNCTIONS</vt:lpstr>
      <vt:lpstr>FOURIER ANALYSIS OF BOOLEAN FUNCTIONS</vt:lpstr>
      <vt:lpstr>FOURIER ANALYSIS OF BOOLEAN FUNCTIONS</vt:lpstr>
      <vt:lpstr>LOW-DEGREE ALGORITHM</vt:lpstr>
      <vt:lpstr>LOW-DEGREE ALGORITHM</vt:lpstr>
      <vt:lpstr>PowerPoint Presentation</vt:lpstr>
      <vt:lpstr>REMARK ON AGNOSTIC LEARNING</vt:lpstr>
      <vt:lpstr>REMARK ON AGNOSTIC LEARNING</vt:lpstr>
      <vt:lpstr>REMARK ON AGNOSTIC LEARNING</vt:lpstr>
      <vt:lpstr>REMARK ON AGNOSTIC LEARNING</vt:lpstr>
      <vt:lpstr>REMARK ON AGNOSTIC LEARNING</vt:lpstr>
      <vt:lpstr>REMARK ON AGNOSTIC LEARNING</vt:lpstr>
      <vt:lpstr>REMARK ON AGNOSTIC LEARNING</vt:lpstr>
      <vt:lpstr>BEYOND THE UNIFORM DISTRIBUTION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224: ALGORITHMS FOR DATA SCIENCE LECTURE 12 (10/16)</dc:title>
  <dc:creator>Sitan Chen</dc:creator>
  <cp:lastModifiedBy>Sitan Chen</cp:lastModifiedBy>
  <cp:revision>13</cp:revision>
  <dcterms:created xsi:type="dcterms:W3CDTF">2023-10-17T23:55:46Z</dcterms:created>
  <dcterms:modified xsi:type="dcterms:W3CDTF">2023-10-23T02:54:24Z</dcterms:modified>
</cp:coreProperties>
</file>