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sldIdLst>
    <p:sldId id="257" r:id="rId2"/>
    <p:sldId id="527" r:id="rId3"/>
    <p:sldId id="553" r:id="rId4"/>
    <p:sldId id="530" r:id="rId5"/>
    <p:sldId id="534" r:id="rId6"/>
    <p:sldId id="549" r:id="rId7"/>
    <p:sldId id="550" r:id="rId8"/>
    <p:sldId id="556" r:id="rId9"/>
    <p:sldId id="560" r:id="rId10"/>
    <p:sldId id="563" r:id="rId11"/>
    <p:sldId id="554" r:id="rId12"/>
    <p:sldId id="564" r:id="rId13"/>
    <p:sldId id="555" r:id="rId14"/>
    <p:sldId id="569" r:id="rId15"/>
    <p:sldId id="571" r:id="rId16"/>
    <p:sldId id="572" r:id="rId17"/>
    <p:sldId id="570" r:id="rId18"/>
    <p:sldId id="573" r:id="rId19"/>
    <p:sldId id="597" r:id="rId20"/>
    <p:sldId id="574" r:id="rId21"/>
    <p:sldId id="598" r:id="rId22"/>
    <p:sldId id="599" r:id="rId23"/>
    <p:sldId id="600" r:id="rId24"/>
    <p:sldId id="601" r:id="rId25"/>
    <p:sldId id="575" r:id="rId26"/>
    <p:sldId id="576" r:id="rId27"/>
    <p:sldId id="595" r:id="rId28"/>
    <p:sldId id="578" r:id="rId29"/>
    <p:sldId id="579" r:id="rId30"/>
    <p:sldId id="580" r:id="rId31"/>
    <p:sldId id="557" r:id="rId32"/>
    <p:sldId id="559" r:id="rId33"/>
    <p:sldId id="562" r:id="rId34"/>
    <p:sldId id="565" r:id="rId35"/>
    <p:sldId id="566" r:id="rId36"/>
    <p:sldId id="561" r:id="rId37"/>
    <p:sldId id="558" r:id="rId38"/>
    <p:sldId id="567" r:id="rId39"/>
    <p:sldId id="602" r:id="rId40"/>
    <p:sldId id="603" r:id="rId41"/>
    <p:sldId id="568" r:id="rId42"/>
    <p:sldId id="582" r:id="rId43"/>
    <p:sldId id="584" r:id="rId44"/>
    <p:sldId id="585" r:id="rId45"/>
    <p:sldId id="581" r:id="rId46"/>
    <p:sldId id="586" r:id="rId47"/>
    <p:sldId id="587" r:id="rId48"/>
    <p:sldId id="588" r:id="rId49"/>
    <p:sldId id="589" r:id="rId50"/>
    <p:sldId id="590" r:id="rId51"/>
    <p:sldId id="591" r:id="rId52"/>
    <p:sldId id="592" r:id="rId53"/>
    <p:sldId id="593" r:id="rId54"/>
    <p:sldId id="889" r:id="rId55"/>
    <p:sldId id="594" r:id="rId56"/>
    <p:sldId id="59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89014"/>
  </p:normalViewPr>
  <p:slideViewPr>
    <p:cSldViewPr snapToGrid="0">
      <p:cViewPr varScale="1">
        <p:scale>
          <a:sx n="85" d="100"/>
          <a:sy n="85" d="100"/>
        </p:scale>
        <p:origin x="19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5451F-F5CC-F142-940A-9387E82CDE8C}" type="datetimeFigureOut">
              <a:rPr lang="en-US" smtClean="0"/>
              <a:t>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D4875-C113-A145-950D-4C981F124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4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can ignore the exponential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6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can ignore the exponential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49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can ignore the exponential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83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11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this is not exactly correct as they need to remove the heaviest entry and the lightest entries of 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3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this is not exactly correct as they need to remove the heaviest entry and the lightest entries of 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96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29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00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5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3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quantum world, instead of a survey, we might be working with some physical system in the lab, maybe a superconductor, that might generate identical copies of a quantum state rho_1,...,</a:t>
            </a:r>
            <a:r>
              <a:rPr lang="en-US" dirty="0" err="1"/>
              <a:t>rho_n</a:t>
            </a:r>
            <a:r>
              <a:rPr lang="en-US" dirty="0"/>
              <a:t>, and your goal is to learn about that state.</a:t>
            </a:r>
          </a:p>
          <a:p>
            <a:endParaRPr lang="en-US" dirty="0"/>
          </a:p>
          <a:p>
            <a:r>
              <a:rPr lang="en-US" dirty="0"/>
              <a:t>before </a:t>
            </a:r>
            <a:r>
              <a:rPr lang="en-US" dirty="0" err="1"/>
              <a:t>i</a:t>
            </a:r>
            <a:r>
              <a:rPr lang="en-US" dirty="0"/>
              <a:t> go any further, let me just fix some basic terminology. really there are only two basic things in quantum that you need for this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661B-2ACA-0541-9FEF-B554D60F96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25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89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1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89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3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those are the basic objects we'll consider. let's zoom in a bit more.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that the choice of </a:t>
            </a:r>
            <a:r>
              <a:rPr lang="en-US" dirty="0" err="1"/>
              <a:t>povms</a:t>
            </a:r>
            <a:r>
              <a:rPr lang="en-US" dirty="0"/>
              <a:t> can be adaptive based on what the learner has seen so 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661B-2ACA-0541-9FEF-B554D60F96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0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 sampling of the kinds of learning tasks that are considered in this literature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661B-2ACA-0541-9FEF-B554D60F96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2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661B-2ACA-0541-9FEF-B554D60F96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4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661B-2ACA-0541-9FEF-B554D60F96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421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D4875-C113-A145-950D-4C981F1249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1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65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5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1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7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4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0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4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0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2.png"/><Relationship Id="rId7" Type="http://schemas.openxmlformats.org/officeDocument/2006/relationships/image" Target="../media/image8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8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0.png"/><Relationship Id="rId4" Type="http://schemas.openxmlformats.org/officeDocument/2006/relationships/image" Target="../media/image8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9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9" y="528633"/>
            <a:ext cx="11564002" cy="3061733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TIGHT BOUNDS FOR </a:t>
            </a:r>
            <a:b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INCOHERENT MEASUREMENTS</a:t>
            </a:r>
            <a:endParaRPr lang="en-US" sz="48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D950DD-C6B5-BBFB-21CA-82668279F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478643"/>
              </p:ext>
            </p:extLst>
          </p:nvPr>
        </p:nvGraphicFramePr>
        <p:xfrm>
          <a:off x="1034527" y="3836946"/>
          <a:ext cx="10122946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316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  <a:gridCol w="2156696">
                  <a:extLst>
                    <a:ext uri="{9D8B030D-6E8A-4147-A177-3AD203B41FA5}">
                      <a16:colId xmlns:a16="http://schemas.microsoft.com/office/drawing/2014/main" val="3797462844"/>
                    </a:ext>
                  </a:extLst>
                </a:gridCol>
                <a:gridCol w="1778423">
                  <a:extLst>
                    <a:ext uri="{9D8B030D-6E8A-4147-A177-3AD203B41FA5}">
                      <a16:colId xmlns:a16="http://schemas.microsoft.com/office/drawing/2014/main" val="2068816125"/>
                    </a:ext>
                  </a:extLst>
                </a:gridCol>
                <a:gridCol w="1807285">
                  <a:extLst>
                    <a:ext uri="{9D8B030D-6E8A-4147-A177-3AD203B41FA5}">
                      <a16:colId xmlns:a16="http://schemas.microsoft.com/office/drawing/2014/main" val="3381447855"/>
                    </a:ext>
                  </a:extLst>
                </a:gridCol>
                <a:gridCol w="2076226">
                  <a:extLst>
                    <a:ext uri="{9D8B030D-6E8A-4147-A177-3AD203B41FA5}">
                      <a16:colId xmlns:a16="http://schemas.microsoft.com/office/drawing/2014/main" val="3049189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SITAN CHEN 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UC BERKELEY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BRICE HUANG</a:t>
                      </a:r>
                    </a:p>
                    <a:p>
                      <a:pPr algn="ctr"/>
                      <a:r>
                        <a:rPr lang="en-US" sz="2800" b="0" cap="small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MIT</a:t>
                      </a:r>
                      <a:endParaRPr lang="en-US" sz="2800" b="0" cap="small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JERRY LI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MSR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ALLEN LIU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MARK SELLKE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IAS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64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6A57-A131-8D65-2F01-BCE787BE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ANALOGUE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67FBD-312F-3E33-F570-847CD2648A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Q: </a:t>
                </a:r>
                <a:r>
                  <a:rPr lang="en-US" dirty="0"/>
                  <a:t>Given </a:t>
                </a:r>
                <a:r>
                  <a:rPr lang="en-US" dirty="0" err="1"/>
                  <a:t>i.i.d.</a:t>
                </a:r>
                <a:r>
                  <a:rPr lang="en-US" dirty="0"/>
                  <a:t> samples from a probability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output an estimate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 for which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bg1">
                        <a:lumMod val="75000"/>
                      </a:schemeClr>
                    </a:solidFill>
                  </a:rPr>
                  <a:t>[Folklore]: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samples are necessary and sufficient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67FBD-312F-3E33-F570-847CD2648A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AE61-BA59-1868-EB28-5C448049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189B7-0D87-79F7-E4C5-54497D0AB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Coherent measurements: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[O’Donnell-Wright ’15b], [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Haah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-Harrow-Ji-Wu-Yu ‘15]: </a:t>
                </a:r>
              </a:p>
              <a:p>
                <a:pPr marL="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are necessary and sufficient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	Upper bound: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weak-Schur sampling + </a:t>
                </a:r>
                <a:r>
                  <a:rPr lang="en-US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Keyl’s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method or PGM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	Lower bound: packing argument / Fano’s method / </a:t>
                </a:r>
                <a:r>
                  <a:rPr lang="en-US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Holevo</a:t>
                </a:r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189B7-0D87-79F7-E4C5-54497D0AB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11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AE61-BA59-1868-EB28-5C448049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189B7-0D87-79F7-E4C5-54497D0AB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Coherent measurements: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[O’Donnell-Wright ’15b], [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Haah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-Harrow-Ji-Wu-Yu ‘15]: </a:t>
                </a:r>
              </a:p>
              <a:p>
                <a:pPr marL="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are necessary and sufficient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189B7-0D87-79F7-E4C5-54497D0AB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43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AE61-BA59-1868-EB28-5C448049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189B7-0D87-79F7-E4C5-54497D0AB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05925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Incoherent measurements: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Kueng-Rauhut-Terstiege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 ‘14]: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sufficient</a:t>
                </a:r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Haah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-Harrow-Ji-Wu-Yu ‘15]: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 if 						        measurements are nonadaptive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[Lowe-Nayak ‘21]: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 if measurements have limited adaptivity or come from set of size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9525" indent="0" algn="ctr">
                  <a:buNone/>
                </a:pPr>
                <a:endParaRPr lang="en-US" sz="6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9525" indent="0" algn="ctr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How many copies are needed for tomography with general incoherent measurements?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E189B7-0D87-79F7-E4C5-54497D0AB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059255"/>
              </a:xfrm>
              <a:blipFill>
                <a:blip r:embed="rId2"/>
                <a:stretch>
                  <a:fillRect l="-1410" t="-2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03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A686-D553-8842-5B57-15A71854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063E6-3AD1-5667-CB1E-14F10211B77A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20" cy="1858089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-Huang-Li-Liu-</a:t>
                </a:r>
                <a:r>
                  <a:rPr lang="en-US" sz="3200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Sellke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’22]: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state tomography with general incoherent measurements,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3200" b="1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2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32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32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copies are necessary and sufficient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063E6-3AD1-5667-CB1E-14F10211B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1858089"/>
              </a:xfrm>
              <a:prstGeom prst="roundRect">
                <a:avLst>
                  <a:gd name="adj" fmla="val 27740"/>
                </a:avLst>
              </a:prstGeom>
              <a:blipFill>
                <a:blip r:embed="rId3"/>
                <a:stretch>
                  <a:fillRect l="-108" b="-4730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F1409-523A-C25B-6A4C-FADEBD10F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506770"/>
            <a:ext cx="11704320" cy="2773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Adaptivity doesn’t help at all for state tomography in trace distance 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dirty="0"/>
              <a:t>Nonadaptive algorithm based on random measurements is optimal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Proof is only 4 pages!</a:t>
            </a:r>
          </a:p>
        </p:txBody>
      </p:sp>
    </p:spTree>
    <p:extLst>
      <p:ext uri="{BB962C8B-B14F-4D97-AF65-F5344CB8AC3E}">
        <p14:creationId xmlns:p14="http://schemas.microsoft.com/office/powerpoint/2010/main" val="10148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BABA-1656-D920-5A3B-65C60735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ANTICONCENTRATION OF POSTERIOR</a:t>
            </a: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F6DAA4DD-78B6-439C-677F-64F9880B2E01}"/>
              </a:ext>
            </a:extLst>
          </p:cNvPr>
          <p:cNvSpPr/>
          <p:nvPr/>
        </p:nvSpPr>
        <p:spPr>
          <a:xfrm>
            <a:off x="595642" y="1652536"/>
            <a:ext cx="2137144" cy="4199861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682E4C7A-8A6E-F843-8CEF-C94576A79EAB}"/>
              </a:ext>
            </a:extLst>
          </p:cNvPr>
          <p:cNvSpPr/>
          <p:nvPr/>
        </p:nvSpPr>
        <p:spPr>
          <a:xfrm>
            <a:off x="1106891" y="2655541"/>
            <a:ext cx="1114213" cy="2189623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 w="381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EB1B130-B751-ADC3-F37C-2FF2EBE3A96E}"/>
              </a:ext>
            </a:extLst>
          </p:cNvPr>
          <p:cNvSpPr/>
          <p:nvPr/>
        </p:nvSpPr>
        <p:spPr>
          <a:xfrm>
            <a:off x="1641137" y="3727492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B8C8F232-63A2-E436-0B2B-B5D8905B5450}"/>
              </a:ext>
            </a:extLst>
          </p:cNvPr>
          <p:cNvSpPr/>
          <p:nvPr/>
        </p:nvSpPr>
        <p:spPr>
          <a:xfrm>
            <a:off x="1900303" y="3089317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B2276E34-9637-22BA-C685-80DFCC8FFAB9}"/>
                  </a:ext>
                </a:extLst>
              </p:cNvPr>
              <p:cNvSpPr txBox="1"/>
              <p:nvPr/>
            </p:nvSpPr>
            <p:spPr>
              <a:xfrm>
                <a:off x="1428382" y="2771047"/>
                <a:ext cx="6199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B2276E34-9637-22BA-C685-80DFCC8FF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382" y="2771047"/>
                <a:ext cx="619977" cy="400110"/>
              </a:xfrm>
              <a:prstGeom prst="rect">
                <a:avLst/>
              </a:prstGeom>
              <a:blipFill>
                <a:blip r:embed="rId3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100B5D5A-A859-EDEB-CC83-07271E3C0CA1}"/>
                  </a:ext>
                </a:extLst>
              </p:cNvPr>
              <p:cNvSpPr txBox="1"/>
              <p:nvPr/>
            </p:nvSpPr>
            <p:spPr>
              <a:xfrm>
                <a:off x="1600961" y="3471255"/>
                <a:ext cx="7879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Id</m:t>
                      </m:r>
                      <m:r>
                        <a:rPr lang="en-US" sz="20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i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100B5D5A-A859-EDEB-CC83-07271E3C0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961" y="3471255"/>
                <a:ext cx="787913" cy="400110"/>
              </a:xfrm>
              <a:prstGeom prst="rect">
                <a:avLst/>
              </a:prstGeom>
              <a:blipFill>
                <a:blip r:embed="rId4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3" name="Group 312">
            <a:extLst>
              <a:ext uri="{FF2B5EF4-FFF2-40B4-BE49-F238E27FC236}">
                <a16:creationId xmlns:a16="http://schemas.microsoft.com/office/drawing/2014/main" id="{163B6616-D4EC-0580-1A35-6F401223FE2D}"/>
              </a:ext>
            </a:extLst>
          </p:cNvPr>
          <p:cNvGrpSpPr/>
          <p:nvPr/>
        </p:nvGrpSpPr>
        <p:grpSpPr>
          <a:xfrm>
            <a:off x="2006982" y="1584736"/>
            <a:ext cx="3538926" cy="3106089"/>
            <a:chOff x="2006982" y="1584736"/>
            <a:chExt cx="3538926" cy="3106089"/>
          </a:xfrm>
        </p:grpSpPr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A0D6749-0ED1-9BE3-8372-6BD7B483A62C}"/>
                </a:ext>
              </a:extLst>
            </p:cNvPr>
            <p:cNvCxnSpPr>
              <a:cxnSpLocks/>
              <a:stCxn id="207" idx="6"/>
            </p:cNvCxnSpPr>
            <p:nvPr/>
          </p:nvCxnSpPr>
          <p:spPr>
            <a:xfrm>
              <a:off x="2006982" y="3122337"/>
              <a:ext cx="855074" cy="0"/>
            </a:xfrm>
            <a:prstGeom prst="line">
              <a:avLst/>
            </a:prstGeom>
            <a:ln w="2222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4B4C9846-9001-BE66-1DBA-EBEF260F4738}"/>
                </a:ext>
              </a:extLst>
            </p:cNvPr>
            <p:cNvCxnSpPr>
              <a:cxnSpLocks/>
            </p:cNvCxnSpPr>
            <p:nvPr/>
          </p:nvCxnSpPr>
          <p:spPr>
            <a:xfrm>
              <a:off x="2839825" y="2947668"/>
              <a:ext cx="0" cy="423809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B0A3283-0C24-066C-D83C-FBFE02359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6033" y="2947668"/>
              <a:ext cx="381820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425D7BB1-FD85-3093-9389-46D42571D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6033" y="3376674"/>
              <a:ext cx="381820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FD9A6BF-A88D-9CEF-0D88-FFEC0C7DBB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7853" y="3226521"/>
              <a:ext cx="0" cy="401779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17C4C6D2-1844-A5E7-7383-396895B2192A}"/>
                </a:ext>
              </a:extLst>
            </p:cNvPr>
            <p:cNvGrpSpPr/>
            <p:nvPr/>
          </p:nvGrpSpPr>
          <p:grpSpPr>
            <a:xfrm>
              <a:off x="3217853" y="2686093"/>
              <a:ext cx="381855" cy="408273"/>
              <a:chOff x="2777438" y="2733124"/>
              <a:chExt cx="138339" cy="211044"/>
            </a:xfrm>
            <a:solidFill>
              <a:srgbClr val="143053"/>
            </a:solidFill>
          </p:grpSpPr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1CE1F519-DA3A-9E86-53CB-A75147C9C0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7438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7C37AA54-47A0-7491-DB2E-203D14D55D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7438" y="2733124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A0AF025E-3ACC-B5F9-CF27-E0BA43E43A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7451" y="2944168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0421E90F-B760-ADA1-575E-CBB263125B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688" y="3226521"/>
              <a:ext cx="381820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8E304D1B-C915-2E40-781E-03C68D6B9E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688" y="3625993"/>
              <a:ext cx="381820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CBAC2CED-1562-7F9C-729D-D106F2D2849D}"/>
                </a:ext>
              </a:extLst>
            </p:cNvPr>
            <p:cNvGrpSpPr/>
            <p:nvPr/>
          </p:nvGrpSpPr>
          <p:grpSpPr>
            <a:xfrm>
              <a:off x="3609323" y="2415856"/>
              <a:ext cx="384441" cy="401779"/>
              <a:chOff x="2776488" y="2735107"/>
              <a:chExt cx="139276" cy="207687"/>
            </a:xfrm>
            <a:solidFill>
              <a:srgbClr val="143053"/>
            </a:solidFill>
          </p:grpSpPr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DD916013-AA7A-D445-A724-F7C9969C5A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7438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678AACC9-2397-132E-C75E-5A4EE51905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7438" y="2736299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5622F281-D646-8307-B21E-EE2226933F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6488" y="2942794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0ED39E66-4D70-2573-551D-40D37BCF14FE}"/>
                </a:ext>
              </a:extLst>
            </p:cNvPr>
            <p:cNvGrpSpPr/>
            <p:nvPr/>
          </p:nvGrpSpPr>
          <p:grpSpPr>
            <a:xfrm>
              <a:off x="3604939" y="3484801"/>
              <a:ext cx="384441" cy="407921"/>
              <a:chOff x="2776488" y="2735107"/>
              <a:chExt cx="139276" cy="210862"/>
            </a:xfrm>
            <a:solidFill>
              <a:srgbClr val="143053"/>
            </a:solidFill>
          </p:grpSpPr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99118A25-9FC6-F3AF-1039-2ABA5DFE34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7438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32DDF271-1AA6-57F2-ACFD-A02C3BDB22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7438" y="2736299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B8C50E8F-47B4-741E-BC9E-41B8F6D625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6488" y="2945969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2DD2F409-C226-C771-9165-3AF34714B6DA}"/>
                </a:ext>
              </a:extLst>
            </p:cNvPr>
            <p:cNvGrpSpPr/>
            <p:nvPr/>
          </p:nvGrpSpPr>
          <p:grpSpPr>
            <a:xfrm>
              <a:off x="3609576" y="2948491"/>
              <a:ext cx="385339" cy="415899"/>
              <a:chOff x="2777438" y="2730983"/>
              <a:chExt cx="139601" cy="214986"/>
            </a:xfrm>
            <a:solidFill>
              <a:srgbClr val="143053"/>
            </a:solidFill>
          </p:grpSpPr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16B458C4-971B-E337-FCBC-5CB49E97B8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7438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7C8EB275-13F7-D411-0F0B-C88BE63487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7438" y="2730983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B59C21B6-0892-A4FE-8953-E974482910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8713" y="2945969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FD65ED94-3E73-F027-1DC4-0479C9248E5D}"/>
                </a:ext>
              </a:extLst>
            </p:cNvPr>
            <p:cNvGrpSpPr/>
            <p:nvPr/>
          </p:nvGrpSpPr>
          <p:grpSpPr>
            <a:xfrm>
              <a:off x="4010500" y="2155710"/>
              <a:ext cx="384437" cy="409757"/>
              <a:chOff x="2782864" y="2730983"/>
              <a:chExt cx="139275" cy="211811"/>
            </a:xfrm>
            <a:solidFill>
              <a:srgbClr val="143053"/>
            </a:solidFill>
          </p:grpSpPr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A992E99-D92B-8FD6-32B8-162BC1C883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3813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6F35505C-09B4-A317-FA0B-A665345AF9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13" y="2730983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85549968-0816-DA08-D1C3-818DB59AAE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2864" y="2942794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830DC41-F883-7549-B033-AE57969F196D}"/>
                </a:ext>
              </a:extLst>
            </p:cNvPr>
            <p:cNvGrpSpPr/>
            <p:nvPr/>
          </p:nvGrpSpPr>
          <p:grpSpPr>
            <a:xfrm>
              <a:off x="4006369" y="2660227"/>
              <a:ext cx="384441" cy="193491"/>
              <a:chOff x="2782868" y="2724708"/>
              <a:chExt cx="139276" cy="218086"/>
            </a:xfrm>
            <a:solidFill>
              <a:srgbClr val="143053"/>
            </a:solidFill>
          </p:grpSpPr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26F51BF8-BE90-EC9D-16FB-40EB57C6D3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3818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B2A9B1EF-C187-464F-C3EF-D2A22BBCCA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18" y="2724708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8E4CF161-B7E0-6F98-1E46-CB93608D39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2868" y="2939619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20D2DDB-4467-1FE1-F585-DE06517D101A}"/>
                </a:ext>
              </a:extLst>
            </p:cNvPr>
            <p:cNvGrpSpPr/>
            <p:nvPr/>
          </p:nvGrpSpPr>
          <p:grpSpPr>
            <a:xfrm>
              <a:off x="4008964" y="2911467"/>
              <a:ext cx="385362" cy="196816"/>
              <a:chOff x="2783813" y="2729377"/>
              <a:chExt cx="139610" cy="221833"/>
            </a:xfrm>
            <a:solidFill>
              <a:srgbClr val="143053"/>
            </a:solidFill>
          </p:grpSpPr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2046C8E-5A27-20C6-4DD2-5E80FDF0EF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3822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F2A9A0B3-C586-EF24-EF73-88693E3EC5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13" y="2729377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A5289AFB-96FA-B601-5018-9995D85CE8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5097" y="2951210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49953B4-8F27-C193-87BD-AADD15C19A02}"/>
                </a:ext>
              </a:extLst>
            </p:cNvPr>
            <p:cNvGrpSpPr/>
            <p:nvPr/>
          </p:nvGrpSpPr>
          <p:grpSpPr>
            <a:xfrm rot="10800000" flipH="1">
              <a:off x="4004365" y="3734306"/>
              <a:ext cx="389483" cy="401779"/>
              <a:chOff x="2783820" y="2735107"/>
              <a:chExt cx="141103" cy="207687"/>
            </a:xfrm>
            <a:solidFill>
              <a:srgbClr val="143053"/>
            </a:solidFill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74B929E-04DA-AF0D-23B7-03119F34A1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3820" y="2735107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D1ECAC62-20B9-1FEC-7574-1D2E5C3EC5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20" y="2736299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A058F632-5201-255C-B713-CBE0A210A3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6597" y="2942794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AFF0A02E-F896-B6F8-C3CF-A64B83CEEEAE}"/>
                </a:ext>
              </a:extLst>
            </p:cNvPr>
            <p:cNvGrpSpPr/>
            <p:nvPr/>
          </p:nvGrpSpPr>
          <p:grpSpPr>
            <a:xfrm rot="10800000" flipH="1">
              <a:off x="4004365" y="3183719"/>
              <a:ext cx="389483" cy="189349"/>
              <a:chOff x="2783820" y="2736300"/>
              <a:chExt cx="141103" cy="213417"/>
            </a:xfrm>
            <a:solidFill>
              <a:srgbClr val="143053"/>
            </a:solidFill>
          </p:grpSpPr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C69E31AB-B4DC-EB9A-460F-C41C8B6DF9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3820" y="2742030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373268CF-E63D-BE39-12EB-B209749073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20" y="2736300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FD7CC974-0887-F029-0FE5-CAB0813AAA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6597" y="2946542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ADE56B42-2EF9-BBEB-4F4C-690095BF2615}"/>
                </a:ext>
              </a:extLst>
            </p:cNvPr>
            <p:cNvGrpSpPr/>
            <p:nvPr/>
          </p:nvGrpSpPr>
          <p:grpSpPr>
            <a:xfrm rot="10800000" flipH="1">
              <a:off x="4004365" y="3448511"/>
              <a:ext cx="389483" cy="196816"/>
              <a:chOff x="2783820" y="2717785"/>
              <a:chExt cx="141103" cy="221834"/>
            </a:xfrm>
            <a:solidFill>
              <a:srgbClr val="143053"/>
            </a:solidFill>
          </p:grpSpPr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77FCE1AF-5509-3208-D2D8-1444C955A5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3820" y="2728184"/>
                <a:ext cx="0" cy="207687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766D905E-D824-A2E4-EA63-DE4DF94957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20" y="2717785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BCD11AF1-25D9-947A-D606-CB7648716F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6597" y="2939619"/>
                <a:ext cx="138326" cy="0"/>
              </a:xfrm>
              <a:prstGeom prst="line">
                <a:avLst/>
              </a:prstGeom>
              <a:grpFill/>
              <a:ln w="158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EC9EE798-75F3-3240-FEAF-844B35ABCCFB}"/>
                    </a:ext>
                  </a:extLst>
                </p:cNvPr>
                <p:cNvSpPr txBox="1"/>
                <p:nvPr/>
              </p:nvSpPr>
              <p:spPr>
                <a:xfrm rot="20700000">
                  <a:off x="4267024" y="1895755"/>
                  <a:ext cx="939625" cy="535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EC9EE798-75F3-3240-FEAF-844B35ABCC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700000">
                  <a:off x="4267024" y="1895755"/>
                  <a:ext cx="939625" cy="53586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B0908280-E5A7-B570-1944-FCEC0E3C468F}"/>
                    </a:ext>
                  </a:extLst>
                </p:cNvPr>
                <p:cNvSpPr txBox="1"/>
                <p:nvPr/>
              </p:nvSpPr>
              <p:spPr>
                <a:xfrm rot="900000" flipH="1">
                  <a:off x="4228139" y="4085158"/>
                  <a:ext cx="939625" cy="535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B0908280-E5A7-B570-1944-FCEC0E3C46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900000" flipH="1">
                  <a:off x="4228139" y="4085158"/>
                  <a:ext cx="939625" cy="5358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7CDC383D-1B16-0712-7E89-57AA0445D99C}"/>
                    </a:ext>
                  </a:extLst>
                </p:cNvPr>
                <p:cNvSpPr txBox="1"/>
                <p:nvPr/>
              </p:nvSpPr>
              <p:spPr>
                <a:xfrm rot="21120000">
                  <a:off x="4261256" y="2368748"/>
                  <a:ext cx="939625" cy="535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7CDC383D-1B16-0712-7E89-57AA0445D9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20000">
                  <a:off x="4261256" y="2368748"/>
                  <a:ext cx="939625" cy="53586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F3B6921A-09B2-6101-9271-72D8180B8296}"/>
                    </a:ext>
                  </a:extLst>
                </p:cNvPr>
                <p:cNvSpPr txBox="1"/>
                <p:nvPr/>
              </p:nvSpPr>
              <p:spPr>
                <a:xfrm rot="480000">
                  <a:off x="4261256" y="3653288"/>
                  <a:ext cx="939625" cy="535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F3B6921A-09B2-6101-9271-72D8180B8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480000">
                  <a:off x="4261256" y="3653288"/>
                  <a:ext cx="939625" cy="53586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3BE1F445-DDB8-9CD5-8B61-F2C9AE3C69F4}"/>
                    </a:ext>
                  </a:extLst>
                </p:cNvPr>
                <p:cNvSpPr txBox="1"/>
                <p:nvPr/>
              </p:nvSpPr>
              <p:spPr>
                <a:xfrm>
                  <a:off x="4261256" y="2777427"/>
                  <a:ext cx="939625" cy="535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3BE1F445-DDB8-9CD5-8B61-F2C9AE3C6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256" y="2777427"/>
                  <a:ext cx="939625" cy="53586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1B45E3FD-2469-C31D-6C99-8C9E2671533B}"/>
                    </a:ext>
                  </a:extLst>
                </p:cNvPr>
                <p:cNvSpPr txBox="1"/>
                <p:nvPr/>
              </p:nvSpPr>
              <p:spPr>
                <a:xfrm>
                  <a:off x="4261256" y="3203322"/>
                  <a:ext cx="939625" cy="535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1B45E3FD-2469-C31D-6C99-8C9E26715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256" y="3203322"/>
                  <a:ext cx="939625" cy="53586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02CF7314-891D-72DB-01B7-C8BD44CDD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1935599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3D8944F-A024-9A92-D4A7-3252A33EFD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2031351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630B57AA-5331-D0B4-21C9-5675519F88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2318077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A154604E-B095-08C7-8B98-9CF47E9307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2415856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8E2DEF44-0A54-B362-19E8-E39882CA4A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2707046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CEE5C83F-DEAC-2CAF-F31B-958BE8C49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2805315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06780C6B-5B7E-DE30-AEFA-AE0C0B5310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3102430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8AF3A2F9-F737-9A33-D3F8-752C17FD4E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3203322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D5BB4557-136C-64C8-8AE2-7214F33D0A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3496814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63E7B9E6-051D-C09F-8EBE-B46A31D92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3590510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597EAE34-364E-8019-61F2-E4F2ED645A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3876993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C09BB21-F016-EFAE-A7F6-BB2492924C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792" y="1649116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FFF21DE-7ED2-4849-406A-EAF9FEAD0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792" y="1649116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378DDDC4-5D82-FCEC-ABFF-F432E9549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792" y="2031351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C41F2638-5F8A-D4F3-CEEC-F14931FAE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792" y="2415856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7AD5BB7B-1530-4627-D639-30828C072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792" y="2810631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72806FD0-5F87-08CC-FDB0-676DBEA4F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792" y="3210331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9BADC2F-0868-A42F-2FEF-D7406DBD88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083" y="3590510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E9E66028-FCA0-E59D-19D7-214750291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083" y="3965449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B72C666-3E03-BD8A-8ED0-9964BE4BF2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083" y="4251932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99A58F5D-C129-203F-78C9-0EDDFE8C9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9374" y="3965449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7E23240F-E683-58BB-F599-2B6076359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083" y="4341133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F32BFBAF-7D0D-AE58-FF56-06E3A3EC8B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083" y="4627616"/>
              <a:ext cx="38181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  <a:headEnd type="diamond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B4D2F92D-399B-E130-FADE-FEFD19DBE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9374" y="4341133"/>
              <a:ext cx="0" cy="28648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0AE9585-240C-949E-5983-B7FB258B1A4D}"/>
                </a:ext>
              </a:extLst>
            </p:cNvPr>
            <p:cNvSpPr/>
            <p:nvPr/>
          </p:nvSpPr>
          <p:spPr>
            <a:xfrm>
              <a:off x="5419401" y="1584736"/>
              <a:ext cx="126419" cy="126419"/>
            </a:xfrm>
            <a:prstGeom prst="ellipse">
              <a:avLst/>
            </a:prstGeom>
            <a:solidFill>
              <a:schemeClr val="accent5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D480BC4A-B7C8-1AB7-1727-0202EF4C18F1}"/>
                </a:ext>
              </a:extLst>
            </p:cNvPr>
            <p:cNvSpPr/>
            <p:nvPr/>
          </p:nvSpPr>
          <p:spPr>
            <a:xfrm>
              <a:off x="5419401" y="1867021"/>
              <a:ext cx="126419" cy="126419"/>
            </a:xfrm>
            <a:prstGeom prst="ellipse">
              <a:avLst/>
            </a:prstGeom>
            <a:solidFill>
              <a:schemeClr val="accent5">
                <a:alpha val="3097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644E6CD-A39C-2323-0B08-F8563B66DE06}"/>
                </a:ext>
              </a:extLst>
            </p:cNvPr>
            <p:cNvSpPr/>
            <p:nvPr/>
          </p:nvSpPr>
          <p:spPr>
            <a:xfrm>
              <a:off x="5419401" y="1964234"/>
              <a:ext cx="126419" cy="126419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238FFE0A-5899-827D-DD87-3B3EC260B277}"/>
                </a:ext>
              </a:extLst>
            </p:cNvPr>
            <p:cNvSpPr/>
            <p:nvPr/>
          </p:nvSpPr>
          <p:spPr>
            <a:xfrm>
              <a:off x="5419401" y="2250716"/>
              <a:ext cx="126419" cy="126419"/>
            </a:xfrm>
            <a:prstGeom prst="ellipse">
              <a:avLst/>
            </a:prstGeom>
            <a:solidFill>
              <a:schemeClr val="accent5">
                <a:alpha val="2539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478419A2-95A3-2571-6C0E-40B8F162A651}"/>
                </a:ext>
              </a:extLst>
            </p:cNvPr>
            <p:cNvSpPr/>
            <p:nvPr/>
          </p:nvSpPr>
          <p:spPr>
            <a:xfrm>
              <a:off x="5419401" y="2355378"/>
              <a:ext cx="126419" cy="126419"/>
            </a:xfrm>
            <a:prstGeom prst="ellipse">
              <a:avLst/>
            </a:prstGeom>
            <a:solidFill>
              <a:schemeClr val="accent5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36C4D242-B57C-86B2-B71A-BC7A7228714B}"/>
                </a:ext>
              </a:extLst>
            </p:cNvPr>
            <p:cNvSpPr/>
            <p:nvPr/>
          </p:nvSpPr>
          <p:spPr>
            <a:xfrm>
              <a:off x="5419401" y="2636681"/>
              <a:ext cx="126419" cy="126419"/>
            </a:xfrm>
            <a:prstGeom prst="ellipse">
              <a:avLst/>
            </a:prstGeom>
            <a:solidFill>
              <a:schemeClr val="accent5">
                <a:alpha val="2611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0700696F-62C1-4BF9-A0CF-94C3494B67F3}"/>
                </a:ext>
              </a:extLst>
            </p:cNvPr>
            <p:cNvSpPr/>
            <p:nvPr/>
          </p:nvSpPr>
          <p:spPr>
            <a:xfrm>
              <a:off x="5419401" y="2742593"/>
              <a:ext cx="126419" cy="126419"/>
            </a:xfrm>
            <a:prstGeom prst="ellipse">
              <a:avLst/>
            </a:prstGeom>
            <a:solidFill>
              <a:schemeClr val="accent5">
                <a:alpha val="8807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8B893A45-641A-FD77-7D11-D13AE116850D}"/>
                </a:ext>
              </a:extLst>
            </p:cNvPr>
            <p:cNvSpPr/>
            <p:nvPr/>
          </p:nvSpPr>
          <p:spPr>
            <a:xfrm>
              <a:off x="5419401" y="3036084"/>
              <a:ext cx="126419" cy="126419"/>
            </a:xfrm>
            <a:prstGeom prst="ellipse">
              <a:avLst/>
            </a:prstGeom>
            <a:solidFill>
              <a:schemeClr val="accent5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12AAE05-89FF-939E-D638-DE29ECA1C6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7892" y="3150790"/>
              <a:ext cx="128016" cy="128016"/>
            </a:xfrm>
            <a:prstGeom prst="ellipse">
              <a:avLst/>
            </a:prstGeom>
            <a:solidFill>
              <a:schemeClr val="accent5">
                <a:alpha val="9876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F2D348C-1B81-AAE5-6D69-69AADF02F5D3}"/>
                </a:ext>
              </a:extLst>
            </p:cNvPr>
            <p:cNvSpPr/>
            <p:nvPr/>
          </p:nvSpPr>
          <p:spPr>
            <a:xfrm>
              <a:off x="5419401" y="3425551"/>
              <a:ext cx="126419" cy="126419"/>
            </a:xfrm>
            <a:prstGeom prst="ellipse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41A54AEA-3CA6-0EFE-0E60-4C91945D7E58}"/>
                </a:ext>
              </a:extLst>
            </p:cNvPr>
            <p:cNvSpPr/>
            <p:nvPr/>
          </p:nvSpPr>
          <p:spPr>
            <a:xfrm>
              <a:off x="5419401" y="3526436"/>
              <a:ext cx="126419" cy="126419"/>
            </a:xfrm>
            <a:prstGeom prst="ellipse">
              <a:avLst/>
            </a:prstGeom>
            <a:solidFill>
              <a:schemeClr val="accent5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E0BDB09A-A718-B345-FC82-7E04B7BEBA28}"/>
                </a:ext>
              </a:extLst>
            </p:cNvPr>
            <p:cNvSpPr/>
            <p:nvPr/>
          </p:nvSpPr>
          <p:spPr>
            <a:xfrm>
              <a:off x="5419401" y="3809010"/>
              <a:ext cx="126419" cy="126419"/>
            </a:xfrm>
            <a:prstGeom prst="ellipse">
              <a:avLst/>
            </a:prstGeom>
            <a:solidFill>
              <a:schemeClr val="accent5">
                <a:alpha val="3777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3519FBE4-05F7-C9CF-3BFD-CC1A5A5A0F21}"/>
                </a:ext>
              </a:extLst>
            </p:cNvPr>
            <p:cNvSpPr/>
            <p:nvPr/>
          </p:nvSpPr>
          <p:spPr>
            <a:xfrm>
              <a:off x="5419401" y="3898171"/>
              <a:ext cx="126419" cy="126419"/>
            </a:xfrm>
            <a:prstGeom prst="ellipse">
              <a:avLst/>
            </a:prstGeom>
            <a:solidFill>
              <a:schemeClr val="accent5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68A650C9-9E8B-CB10-39A2-F49E2F8FA156}"/>
                </a:ext>
              </a:extLst>
            </p:cNvPr>
            <p:cNvSpPr/>
            <p:nvPr/>
          </p:nvSpPr>
          <p:spPr>
            <a:xfrm>
              <a:off x="5418691" y="4184653"/>
              <a:ext cx="126419" cy="126419"/>
            </a:xfrm>
            <a:prstGeom prst="ellipse">
              <a:avLst/>
            </a:prstGeom>
            <a:solidFill>
              <a:schemeClr val="accent5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7C9584A0-48AF-C747-6C73-01948901601F}"/>
                </a:ext>
              </a:extLst>
            </p:cNvPr>
            <p:cNvSpPr/>
            <p:nvPr/>
          </p:nvSpPr>
          <p:spPr>
            <a:xfrm>
              <a:off x="5418691" y="4281630"/>
              <a:ext cx="126419" cy="126419"/>
            </a:xfrm>
            <a:prstGeom prst="ellipse">
              <a:avLst/>
            </a:prstGeom>
            <a:solidFill>
              <a:schemeClr val="accent5">
                <a:alpha val="8342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6A921B6B-B526-B765-6EE7-D2DB31E0859E}"/>
                </a:ext>
              </a:extLst>
            </p:cNvPr>
            <p:cNvSpPr/>
            <p:nvPr/>
          </p:nvSpPr>
          <p:spPr>
            <a:xfrm>
              <a:off x="5418691" y="4564406"/>
              <a:ext cx="126419" cy="126419"/>
            </a:xfrm>
            <a:prstGeom prst="ellipse">
              <a:avLst/>
            </a:prstGeom>
            <a:solidFill>
              <a:schemeClr val="accent5">
                <a:alpha val="171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C2632F45-9B5A-3263-72ED-B2AD13A89D57}"/>
                  </a:ext>
                </a:extLst>
              </p:cNvPr>
              <p:cNvSpPr txBox="1"/>
              <p:nvPr/>
            </p:nvSpPr>
            <p:spPr>
              <a:xfrm>
                <a:off x="3620245" y="4031556"/>
                <a:ext cx="573106" cy="428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C2632F45-9B5A-3263-72ED-B2AD13A89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45" y="4031556"/>
                <a:ext cx="573106" cy="428259"/>
              </a:xfrm>
              <a:prstGeom prst="rect">
                <a:avLst/>
              </a:prstGeom>
              <a:blipFill>
                <a:blip r:embed="rId11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E3E81FA9-04ED-24C3-B724-A863208ECDEE}"/>
                  </a:ext>
                </a:extLst>
              </p:cNvPr>
              <p:cNvSpPr txBox="1"/>
              <p:nvPr/>
            </p:nvSpPr>
            <p:spPr>
              <a:xfrm>
                <a:off x="452767" y="5967903"/>
                <a:ext cx="24224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prior: small Gaussian </a:t>
                </a:r>
              </a:p>
              <a:p>
                <a:r>
                  <a:rPr lang="en-US" sz="2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perturbation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sz="2000" b="0" i="1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E3E81FA9-04ED-24C3-B724-A863208EC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67" y="5967903"/>
                <a:ext cx="2422458" cy="707886"/>
              </a:xfrm>
              <a:prstGeom prst="rect">
                <a:avLst/>
              </a:prstGeom>
              <a:blipFill>
                <a:blip r:embed="rId12"/>
                <a:stretch>
                  <a:fillRect l="-3125" t="-5263" r="-3125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826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7" grpId="0" animBg="1"/>
      <p:bldP spid="303" grpId="0"/>
      <p:bldP spid="305" grpId="0"/>
      <p:bldP spid="3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ACED341B-7994-84BA-76A5-F7AADB68731E}"/>
              </a:ext>
            </a:extLst>
          </p:cNvPr>
          <p:cNvSpPr/>
          <p:nvPr/>
        </p:nvSpPr>
        <p:spPr>
          <a:xfrm>
            <a:off x="7382192" y="1652536"/>
            <a:ext cx="2137144" cy="4199861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2396B2-8F96-DBFB-86EA-BA9B53A5CFA9}"/>
              </a:ext>
            </a:extLst>
          </p:cNvPr>
          <p:cNvSpPr/>
          <p:nvPr/>
        </p:nvSpPr>
        <p:spPr>
          <a:xfrm>
            <a:off x="7893441" y="2655541"/>
            <a:ext cx="1114213" cy="2189623"/>
          </a:xfrm>
          <a:prstGeom prst="ellipse">
            <a:avLst/>
          </a:prstGeom>
          <a:gradFill flip="none" rotWithShape="0">
            <a:gsLst>
              <a:gs pos="73000">
                <a:schemeClr val="accent3"/>
              </a:gs>
              <a:gs pos="33000">
                <a:schemeClr val="tx2"/>
              </a:gs>
              <a:gs pos="16000">
                <a:schemeClr val="bg2">
                  <a:lumMod val="25000"/>
                </a:schemeClr>
              </a:gs>
              <a:gs pos="59000">
                <a:schemeClr val="accent5">
                  <a:lumMod val="20000"/>
                  <a:lumOff val="80000"/>
                </a:schemeClr>
              </a:gs>
              <a:gs pos="48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 w="381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7BABA-1656-D920-5A3B-65C60735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ANTICONCENTRATION OF POSTERIOR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AB56B2-7849-97CB-DC26-AAEA5B576727}"/>
              </a:ext>
            </a:extLst>
          </p:cNvPr>
          <p:cNvSpPr/>
          <p:nvPr/>
        </p:nvSpPr>
        <p:spPr>
          <a:xfrm>
            <a:off x="595642" y="1652536"/>
            <a:ext cx="2137144" cy="4199861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13F674-5503-6C88-4ABD-067E04B75A5F}"/>
              </a:ext>
            </a:extLst>
          </p:cNvPr>
          <p:cNvSpPr/>
          <p:nvPr/>
        </p:nvSpPr>
        <p:spPr>
          <a:xfrm>
            <a:off x="1106891" y="2655541"/>
            <a:ext cx="1114213" cy="2189623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 w="381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12CB70-EA4D-6F33-95D7-C7636EDFDF25}"/>
              </a:ext>
            </a:extLst>
          </p:cNvPr>
          <p:cNvSpPr/>
          <p:nvPr/>
        </p:nvSpPr>
        <p:spPr>
          <a:xfrm>
            <a:off x="1641137" y="3727492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09F63B-5993-A2CC-6E13-082C5831A7FC}"/>
              </a:ext>
            </a:extLst>
          </p:cNvPr>
          <p:cNvSpPr/>
          <p:nvPr/>
        </p:nvSpPr>
        <p:spPr>
          <a:xfrm>
            <a:off x="1900303" y="3089317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B4DCA5-BD54-A94C-73D3-41A570731DBD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2006982" y="3122337"/>
            <a:ext cx="855074" cy="0"/>
          </a:xfrm>
          <a:prstGeom prst="line">
            <a:avLst/>
          </a:prstGeom>
          <a:ln w="2222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C00927-C395-0BBC-7B77-EDD4CB9D454F}"/>
              </a:ext>
            </a:extLst>
          </p:cNvPr>
          <p:cNvCxnSpPr>
            <a:cxnSpLocks/>
          </p:cNvCxnSpPr>
          <p:nvPr/>
        </p:nvCxnSpPr>
        <p:spPr>
          <a:xfrm>
            <a:off x="2839825" y="2947668"/>
            <a:ext cx="0" cy="423809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A27643-1A5F-97C9-3C41-A48F8D85F3A2}"/>
              </a:ext>
            </a:extLst>
          </p:cNvPr>
          <p:cNvCxnSpPr>
            <a:cxnSpLocks/>
          </p:cNvCxnSpPr>
          <p:nvPr/>
        </p:nvCxnSpPr>
        <p:spPr>
          <a:xfrm flipH="1">
            <a:off x="2836033" y="2947668"/>
            <a:ext cx="38182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C47102-E18D-6436-AEAC-914B21E6D878}"/>
              </a:ext>
            </a:extLst>
          </p:cNvPr>
          <p:cNvCxnSpPr>
            <a:cxnSpLocks/>
          </p:cNvCxnSpPr>
          <p:nvPr/>
        </p:nvCxnSpPr>
        <p:spPr>
          <a:xfrm flipH="1">
            <a:off x="2836033" y="3376674"/>
            <a:ext cx="38182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F045A3-0AA7-B25D-25C3-9C647871FF14}"/>
              </a:ext>
            </a:extLst>
          </p:cNvPr>
          <p:cNvCxnSpPr>
            <a:cxnSpLocks/>
          </p:cNvCxnSpPr>
          <p:nvPr/>
        </p:nvCxnSpPr>
        <p:spPr>
          <a:xfrm flipV="1">
            <a:off x="3217853" y="3226521"/>
            <a:ext cx="0" cy="401779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209A48-54AB-0CD1-7CD6-4064DB24F9C6}"/>
              </a:ext>
            </a:extLst>
          </p:cNvPr>
          <p:cNvGrpSpPr/>
          <p:nvPr/>
        </p:nvGrpSpPr>
        <p:grpSpPr>
          <a:xfrm>
            <a:off x="3217853" y="2686093"/>
            <a:ext cx="381855" cy="408273"/>
            <a:chOff x="2777438" y="2733124"/>
            <a:chExt cx="138339" cy="211044"/>
          </a:xfrm>
          <a:solidFill>
            <a:srgbClr val="143053"/>
          </a:solidFill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8C34B6-A16F-2C06-9D1B-36FDBE38D7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7438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9F42A8-7CC8-6CA5-E0F9-5931992A4D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438" y="2733124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0FB8BD6-1ECD-6A8A-769D-B8E91CC2AE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451" y="2944168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E379CA-2A85-F730-0F5D-ED70C092AE89}"/>
              </a:ext>
            </a:extLst>
          </p:cNvPr>
          <p:cNvCxnSpPr>
            <a:cxnSpLocks/>
          </p:cNvCxnSpPr>
          <p:nvPr/>
        </p:nvCxnSpPr>
        <p:spPr>
          <a:xfrm flipH="1">
            <a:off x="3226688" y="3226521"/>
            <a:ext cx="38182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251890-EE42-3BF3-62AA-92798361D8DA}"/>
              </a:ext>
            </a:extLst>
          </p:cNvPr>
          <p:cNvCxnSpPr>
            <a:cxnSpLocks/>
          </p:cNvCxnSpPr>
          <p:nvPr/>
        </p:nvCxnSpPr>
        <p:spPr>
          <a:xfrm flipH="1">
            <a:off x="3226688" y="3625993"/>
            <a:ext cx="38182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DACFFA-2BB5-3473-5DBF-5FA8C30F19DF}"/>
              </a:ext>
            </a:extLst>
          </p:cNvPr>
          <p:cNvGrpSpPr/>
          <p:nvPr/>
        </p:nvGrpSpPr>
        <p:grpSpPr>
          <a:xfrm>
            <a:off x="3609323" y="2415856"/>
            <a:ext cx="384441" cy="401779"/>
            <a:chOff x="2776488" y="2735107"/>
            <a:chExt cx="139276" cy="207687"/>
          </a:xfrm>
          <a:solidFill>
            <a:srgbClr val="143053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367785A-6B2A-7FA5-BC1C-75C87D006D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7438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9CD35C2-47CA-C0B3-449B-1718C15C08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438" y="2736299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ADBF1F-890B-1B06-35A1-3AC107F39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6488" y="2942794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B2EB2F-A4C5-774E-E3B6-20605C4D5B67}"/>
              </a:ext>
            </a:extLst>
          </p:cNvPr>
          <p:cNvGrpSpPr/>
          <p:nvPr/>
        </p:nvGrpSpPr>
        <p:grpSpPr>
          <a:xfrm>
            <a:off x="3604939" y="3484801"/>
            <a:ext cx="384441" cy="407921"/>
            <a:chOff x="2776488" y="2735107"/>
            <a:chExt cx="139276" cy="210862"/>
          </a:xfrm>
          <a:solidFill>
            <a:srgbClr val="143053"/>
          </a:solidFill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974EDC-3849-5947-F153-0E3A8E591F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7438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91E898-9614-B115-679E-21843F3EB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438" y="2736299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7DA1A4-FE5C-E0DD-0B36-EB70D5054C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6488" y="2945969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456882-3878-A4C4-2C3D-BB0A896D68A8}"/>
              </a:ext>
            </a:extLst>
          </p:cNvPr>
          <p:cNvGrpSpPr/>
          <p:nvPr/>
        </p:nvGrpSpPr>
        <p:grpSpPr>
          <a:xfrm>
            <a:off x="3609576" y="2948491"/>
            <a:ext cx="385339" cy="415899"/>
            <a:chOff x="2777438" y="2730983"/>
            <a:chExt cx="139601" cy="214986"/>
          </a:xfrm>
          <a:solidFill>
            <a:srgbClr val="143053"/>
          </a:solidFill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7B9805-ACF1-876C-A5F2-53E6BBD8B6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7438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5579A35-28CD-1892-3307-4C6503AA9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438" y="2730983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B048AD0-4B92-D207-0E66-2DDD7E78D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8713" y="2945969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381D4E-0989-7007-267E-5A374AE4BD0B}"/>
              </a:ext>
            </a:extLst>
          </p:cNvPr>
          <p:cNvGrpSpPr/>
          <p:nvPr/>
        </p:nvGrpSpPr>
        <p:grpSpPr>
          <a:xfrm>
            <a:off x="4010500" y="2155710"/>
            <a:ext cx="384437" cy="409757"/>
            <a:chOff x="2782864" y="2730983"/>
            <a:chExt cx="139275" cy="211811"/>
          </a:xfrm>
          <a:solidFill>
            <a:srgbClr val="143053"/>
          </a:solidFill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33AE77-0785-0024-1EB0-04D49C199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3813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35AE345-68DE-0B9B-1BDF-CE39B8A89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813" y="2730983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746F01-0C42-05B6-95AA-44ACDD884D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2864" y="2942794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1850334-BA3D-013C-1561-5B3E1289DE33}"/>
              </a:ext>
            </a:extLst>
          </p:cNvPr>
          <p:cNvGrpSpPr/>
          <p:nvPr/>
        </p:nvGrpSpPr>
        <p:grpSpPr>
          <a:xfrm>
            <a:off x="4006369" y="2660227"/>
            <a:ext cx="384441" cy="193491"/>
            <a:chOff x="2782868" y="2724708"/>
            <a:chExt cx="139276" cy="218086"/>
          </a:xfrm>
          <a:solidFill>
            <a:srgbClr val="143053"/>
          </a:solidFill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45BD3A0-463E-4BB4-EE32-25E927625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3818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D111126-15D7-4F90-C7F2-9C0D9A69E1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818" y="2724708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AA4FD5-8C75-4544-3CF7-19EC6997E0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2868" y="2939619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CD2DFC-D563-7F80-33A8-DA8D71234C09}"/>
              </a:ext>
            </a:extLst>
          </p:cNvPr>
          <p:cNvGrpSpPr/>
          <p:nvPr/>
        </p:nvGrpSpPr>
        <p:grpSpPr>
          <a:xfrm>
            <a:off x="4008964" y="2911467"/>
            <a:ext cx="385362" cy="196816"/>
            <a:chOff x="2783813" y="2729377"/>
            <a:chExt cx="139610" cy="221833"/>
          </a:xfrm>
          <a:solidFill>
            <a:srgbClr val="143053"/>
          </a:solidFill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3129B1-3B16-7B66-BADC-4DE0C7FB9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3822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CC209EB-A8D1-70CC-02B9-A750359E27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813" y="2729377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8C9817C-8AEB-A242-31FF-65F8F9E62C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5097" y="2951210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D2C7909-E7EC-44CF-A6D8-52E7117E78B0}"/>
              </a:ext>
            </a:extLst>
          </p:cNvPr>
          <p:cNvGrpSpPr/>
          <p:nvPr/>
        </p:nvGrpSpPr>
        <p:grpSpPr>
          <a:xfrm rot="10800000" flipH="1">
            <a:off x="4004365" y="3734306"/>
            <a:ext cx="389483" cy="401779"/>
            <a:chOff x="2783820" y="2735107"/>
            <a:chExt cx="141103" cy="207687"/>
          </a:xfrm>
          <a:solidFill>
            <a:srgbClr val="143053"/>
          </a:solidFill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43BABDC-8036-0A01-E1E9-2D8646C318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3820" y="2735107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4F4BB43-A5D6-2D27-EA83-3EA0D40AAC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820" y="2736299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B386B91-E0AD-7148-AAED-B7F826C8A5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597" y="2942794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35C4326-6613-3F3E-85A7-FDE1E8CFEC84}"/>
              </a:ext>
            </a:extLst>
          </p:cNvPr>
          <p:cNvGrpSpPr/>
          <p:nvPr/>
        </p:nvGrpSpPr>
        <p:grpSpPr>
          <a:xfrm rot="10800000" flipH="1">
            <a:off x="4004365" y="3183719"/>
            <a:ext cx="389483" cy="189349"/>
            <a:chOff x="2783820" y="2736300"/>
            <a:chExt cx="141103" cy="213417"/>
          </a:xfrm>
          <a:solidFill>
            <a:srgbClr val="143053"/>
          </a:solidFill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90DE7F0-B083-0881-03D7-F2E257EF1D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3820" y="2742030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864B4BD-255A-EDF1-F691-DD461CA5E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820" y="2736300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E87ADB0-05F8-16C9-387E-4849753226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597" y="2946542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B986994-F849-3EED-C4BA-C00EE8CD282B}"/>
              </a:ext>
            </a:extLst>
          </p:cNvPr>
          <p:cNvGrpSpPr/>
          <p:nvPr/>
        </p:nvGrpSpPr>
        <p:grpSpPr>
          <a:xfrm rot="10800000" flipH="1">
            <a:off x="4004365" y="3448511"/>
            <a:ext cx="389483" cy="196816"/>
            <a:chOff x="2783820" y="2717785"/>
            <a:chExt cx="141103" cy="221834"/>
          </a:xfrm>
          <a:solidFill>
            <a:srgbClr val="143053"/>
          </a:solidFill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4423C36-41B4-68C2-0CDA-D449AA86D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3820" y="2728184"/>
              <a:ext cx="0" cy="207687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D1070CE-8562-1293-05F1-91BFCD82D1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3820" y="2717785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A3449D-52C1-A216-440E-93C2133CB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597" y="2939619"/>
              <a:ext cx="138326" cy="0"/>
            </a:xfrm>
            <a:prstGeom prst="line">
              <a:avLst/>
            </a:prstGeom>
            <a:grpFill/>
            <a:ln w="158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8AC12F7-FF0D-6E99-8BA4-B7E75B27740C}"/>
                  </a:ext>
                </a:extLst>
              </p:cNvPr>
              <p:cNvSpPr txBox="1"/>
              <p:nvPr/>
            </p:nvSpPr>
            <p:spPr>
              <a:xfrm rot="20700000">
                <a:off x="4267024" y="1895755"/>
                <a:ext cx="939625" cy="535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8AC12F7-FF0D-6E99-8BA4-B7E75B27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00000">
                <a:off x="4267024" y="1895755"/>
                <a:ext cx="939625" cy="5358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3704729-5BD8-320E-33F0-E7F298008CD2}"/>
                  </a:ext>
                </a:extLst>
              </p:cNvPr>
              <p:cNvSpPr txBox="1"/>
              <p:nvPr/>
            </p:nvSpPr>
            <p:spPr>
              <a:xfrm rot="900000" flipH="1">
                <a:off x="4228139" y="4085158"/>
                <a:ext cx="939625" cy="535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3704729-5BD8-320E-33F0-E7F29800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00000" flipH="1">
                <a:off x="4228139" y="4085158"/>
                <a:ext cx="939625" cy="535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FAEB864-C80D-A802-604D-3B12084B2409}"/>
                  </a:ext>
                </a:extLst>
              </p:cNvPr>
              <p:cNvSpPr txBox="1"/>
              <p:nvPr/>
            </p:nvSpPr>
            <p:spPr>
              <a:xfrm rot="21120000">
                <a:off x="4261256" y="2368748"/>
                <a:ext cx="939625" cy="535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FAEB864-C80D-A802-604D-3B12084B2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20000">
                <a:off x="4261256" y="2368748"/>
                <a:ext cx="939625" cy="5358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B5B57B-E7DE-8B7F-B044-402EB5856DE1}"/>
                  </a:ext>
                </a:extLst>
              </p:cNvPr>
              <p:cNvSpPr txBox="1"/>
              <p:nvPr/>
            </p:nvSpPr>
            <p:spPr>
              <a:xfrm rot="480000">
                <a:off x="4261256" y="3653288"/>
                <a:ext cx="939625" cy="535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B5B57B-E7DE-8B7F-B044-402EB5856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80000">
                <a:off x="4261256" y="3653288"/>
                <a:ext cx="939625" cy="5358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D5616DD-3B35-6C94-F55D-60FBE86801AF}"/>
                  </a:ext>
                </a:extLst>
              </p:cNvPr>
              <p:cNvSpPr txBox="1"/>
              <p:nvPr/>
            </p:nvSpPr>
            <p:spPr>
              <a:xfrm>
                <a:off x="4261256" y="2777427"/>
                <a:ext cx="939625" cy="535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D5616DD-3B35-6C94-F55D-60FBE8680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256" y="2777427"/>
                <a:ext cx="939625" cy="535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6AAAA62-787D-8CFD-5C2C-097C8271AFDF}"/>
                  </a:ext>
                </a:extLst>
              </p:cNvPr>
              <p:cNvSpPr txBox="1"/>
              <p:nvPr/>
            </p:nvSpPr>
            <p:spPr>
              <a:xfrm>
                <a:off x="4261256" y="3203322"/>
                <a:ext cx="939625" cy="535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6AAAA62-787D-8CFD-5C2C-097C8271A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256" y="3203322"/>
                <a:ext cx="939625" cy="5358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B385A57-91E5-E666-B57F-03CB120D4768}"/>
              </a:ext>
            </a:extLst>
          </p:cNvPr>
          <p:cNvCxnSpPr>
            <a:cxnSpLocks/>
          </p:cNvCxnSpPr>
          <p:nvPr/>
        </p:nvCxnSpPr>
        <p:spPr>
          <a:xfrm flipH="1">
            <a:off x="5100792" y="1935599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F0178F9-0AC1-2280-0620-660733F4617B}"/>
              </a:ext>
            </a:extLst>
          </p:cNvPr>
          <p:cNvCxnSpPr>
            <a:cxnSpLocks/>
          </p:cNvCxnSpPr>
          <p:nvPr/>
        </p:nvCxnSpPr>
        <p:spPr>
          <a:xfrm flipH="1">
            <a:off x="5100792" y="2031351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77955E6-7383-8228-ADEB-DCD3B199A923}"/>
              </a:ext>
            </a:extLst>
          </p:cNvPr>
          <p:cNvCxnSpPr>
            <a:cxnSpLocks/>
          </p:cNvCxnSpPr>
          <p:nvPr/>
        </p:nvCxnSpPr>
        <p:spPr>
          <a:xfrm flipH="1">
            <a:off x="5100792" y="2318077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B97CBC1-F8BF-903D-4496-A0769B8FD6FD}"/>
              </a:ext>
            </a:extLst>
          </p:cNvPr>
          <p:cNvCxnSpPr>
            <a:cxnSpLocks/>
          </p:cNvCxnSpPr>
          <p:nvPr/>
        </p:nvCxnSpPr>
        <p:spPr>
          <a:xfrm flipH="1">
            <a:off x="5100792" y="2415856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69F1D72-BE21-1131-BE08-55BFCB367D06}"/>
              </a:ext>
            </a:extLst>
          </p:cNvPr>
          <p:cNvCxnSpPr>
            <a:cxnSpLocks/>
          </p:cNvCxnSpPr>
          <p:nvPr/>
        </p:nvCxnSpPr>
        <p:spPr>
          <a:xfrm flipH="1">
            <a:off x="5100792" y="2707046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599594B-782B-B83C-02B4-7348E9B29AE1}"/>
              </a:ext>
            </a:extLst>
          </p:cNvPr>
          <p:cNvCxnSpPr>
            <a:cxnSpLocks/>
          </p:cNvCxnSpPr>
          <p:nvPr/>
        </p:nvCxnSpPr>
        <p:spPr>
          <a:xfrm flipH="1">
            <a:off x="5100792" y="2805315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6FCF976-4300-2A99-D02F-DB77ABF630E4}"/>
              </a:ext>
            </a:extLst>
          </p:cNvPr>
          <p:cNvCxnSpPr>
            <a:cxnSpLocks/>
          </p:cNvCxnSpPr>
          <p:nvPr/>
        </p:nvCxnSpPr>
        <p:spPr>
          <a:xfrm flipH="1">
            <a:off x="5100792" y="3102430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203982B-A9BF-A8EF-A17C-4F8B7E2C78C9}"/>
              </a:ext>
            </a:extLst>
          </p:cNvPr>
          <p:cNvCxnSpPr>
            <a:cxnSpLocks/>
          </p:cNvCxnSpPr>
          <p:nvPr/>
        </p:nvCxnSpPr>
        <p:spPr>
          <a:xfrm flipH="1">
            <a:off x="5100792" y="3203322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6BAE444-C7F2-E05B-B93F-D14F97180426}"/>
              </a:ext>
            </a:extLst>
          </p:cNvPr>
          <p:cNvCxnSpPr>
            <a:cxnSpLocks/>
          </p:cNvCxnSpPr>
          <p:nvPr/>
        </p:nvCxnSpPr>
        <p:spPr>
          <a:xfrm flipH="1">
            <a:off x="5100792" y="3496814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EAFBA50-FBAD-73A0-0C27-CA2B99E002C6}"/>
              </a:ext>
            </a:extLst>
          </p:cNvPr>
          <p:cNvCxnSpPr>
            <a:cxnSpLocks/>
          </p:cNvCxnSpPr>
          <p:nvPr/>
        </p:nvCxnSpPr>
        <p:spPr>
          <a:xfrm flipH="1">
            <a:off x="5100792" y="3590510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CE664FA-770D-019F-E0BA-EB46110929F7}"/>
              </a:ext>
            </a:extLst>
          </p:cNvPr>
          <p:cNvCxnSpPr>
            <a:cxnSpLocks/>
          </p:cNvCxnSpPr>
          <p:nvPr/>
        </p:nvCxnSpPr>
        <p:spPr>
          <a:xfrm flipH="1">
            <a:off x="5100792" y="3876993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E9AEC1A4-C2AB-6804-1473-6D0A1A293DAE}"/>
              </a:ext>
            </a:extLst>
          </p:cNvPr>
          <p:cNvCxnSpPr>
            <a:cxnSpLocks/>
          </p:cNvCxnSpPr>
          <p:nvPr/>
        </p:nvCxnSpPr>
        <p:spPr>
          <a:xfrm flipH="1">
            <a:off x="5100792" y="1649116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3BBDC24A-4B8A-1AF3-E0EF-D66E7A154EBB}"/>
              </a:ext>
            </a:extLst>
          </p:cNvPr>
          <p:cNvCxnSpPr>
            <a:cxnSpLocks/>
          </p:cNvCxnSpPr>
          <p:nvPr/>
        </p:nvCxnSpPr>
        <p:spPr>
          <a:xfrm flipV="1">
            <a:off x="5100792" y="1649116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9B13FEC3-FF64-3637-35F4-CEA4B5B19A62}"/>
              </a:ext>
            </a:extLst>
          </p:cNvPr>
          <p:cNvCxnSpPr>
            <a:cxnSpLocks/>
          </p:cNvCxnSpPr>
          <p:nvPr/>
        </p:nvCxnSpPr>
        <p:spPr>
          <a:xfrm flipV="1">
            <a:off x="5100792" y="2031351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13DE45F-CB7C-3BFD-8D5A-B82C04E1740D}"/>
              </a:ext>
            </a:extLst>
          </p:cNvPr>
          <p:cNvCxnSpPr>
            <a:cxnSpLocks/>
          </p:cNvCxnSpPr>
          <p:nvPr/>
        </p:nvCxnSpPr>
        <p:spPr>
          <a:xfrm flipV="1">
            <a:off x="5100792" y="2415856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5A7E6B8B-B7EF-3064-DDDE-0FEEBEEE2403}"/>
              </a:ext>
            </a:extLst>
          </p:cNvPr>
          <p:cNvCxnSpPr>
            <a:cxnSpLocks/>
          </p:cNvCxnSpPr>
          <p:nvPr/>
        </p:nvCxnSpPr>
        <p:spPr>
          <a:xfrm flipV="1">
            <a:off x="5100792" y="2810631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206A44A-A300-1517-A774-41E2997DE114}"/>
              </a:ext>
            </a:extLst>
          </p:cNvPr>
          <p:cNvCxnSpPr>
            <a:cxnSpLocks/>
          </p:cNvCxnSpPr>
          <p:nvPr/>
        </p:nvCxnSpPr>
        <p:spPr>
          <a:xfrm flipV="1">
            <a:off x="5100792" y="3210331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A6AA3799-F201-8CC5-5E50-FBA5AEBE81F6}"/>
              </a:ext>
            </a:extLst>
          </p:cNvPr>
          <p:cNvCxnSpPr>
            <a:cxnSpLocks/>
          </p:cNvCxnSpPr>
          <p:nvPr/>
        </p:nvCxnSpPr>
        <p:spPr>
          <a:xfrm flipV="1">
            <a:off x="5100083" y="3590510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094330F5-93AC-B52A-4009-D8D170047431}"/>
              </a:ext>
            </a:extLst>
          </p:cNvPr>
          <p:cNvCxnSpPr>
            <a:cxnSpLocks/>
          </p:cNvCxnSpPr>
          <p:nvPr/>
        </p:nvCxnSpPr>
        <p:spPr>
          <a:xfrm flipH="1">
            <a:off x="5100083" y="3965449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1395890-F54C-047D-0D66-A6165B8E5BB1}"/>
              </a:ext>
            </a:extLst>
          </p:cNvPr>
          <p:cNvCxnSpPr>
            <a:cxnSpLocks/>
          </p:cNvCxnSpPr>
          <p:nvPr/>
        </p:nvCxnSpPr>
        <p:spPr>
          <a:xfrm flipH="1">
            <a:off x="5100083" y="4251932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CD302178-F75E-A68D-558A-875F08D47B00}"/>
              </a:ext>
            </a:extLst>
          </p:cNvPr>
          <p:cNvCxnSpPr>
            <a:cxnSpLocks/>
          </p:cNvCxnSpPr>
          <p:nvPr/>
        </p:nvCxnSpPr>
        <p:spPr>
          <a:xfrm flipV="1">
            <a:off x="5099374" y="3965449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B382A04-7F70-B058-DC7E-36808E2D2E47}"/>
              </a:ext>
            </a:extLst>
          </p:cNvPr>
          <p:cNvCxnSpPr>
            <a:cxnSpLocks/>
          </p:cNvCxnSpPr>
          <p:nvPr/>
        </p:nvCxnSpPr>
        <p:spPr>
          <a:xfrm flipH="1">
            <a:off x="5100083" y="4341133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C13BE29-9780-5CA2-1B49-E5DB390E3499}"/>
              </a:ext>
            </a:extLst>
          </p:cNvPr>
          <p:cNvCxnSpPr>
            <a:cxnSpLocks/>
          </p:cNvCxnSpPr>
          <p:nvPr/>
        </p:nvCxnSpPr>
        <p:spPr>
          <a:xfrm flipH="1">
            <a:off x="5100083" y="4627616"/>
            <a:ext cx="381818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  <a:headEnd type="diamond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7E18246-91C8-605F-E283-219983D6CF18}"/>
              </a:ext>
            </a:extLst>
          </p:cNvPr>
          <p:cNvCxnSpPr>
            <a:cxnSpLocks/>
          </p:cNvCxnSpPr>
          <p:nvPr/>
        </p:nvCxnSpPr>
        <p:spPr>
          <a:xfrm flipV="1">
            <a:off x="5099374" y="4341133"/>
            <a:ext cx="0" cy="286483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Oval 180">
            <a:extLst>
              <a:ext uri="{FF2B5EF4-FFF2-40B4-BE49-F238E27FC236}">
                <a16:creationId xmlns:a16="http://schemas.microsoft.com/office/drawing/2014/main" id="{5B1C8BDD-A161-E359-FB8C-78B1B5A21EF1}"/>
              </a:ext>
            </a:extLst>
          </p:cNvPr>
          <p:cNvSpPr/>
          <p:nvPr/>
        </p:nvSpPr>
        <p:spPr>
          <a:xfrm>
            <a:off x="5419401" y="1584736"/>
            <a:ext cx="126419" cy="126419"/>
          </a:xfrm>
          <a:prstGeom prst="ellipse">
            <a:avLst/>
          </a:prstGeom>
          <a:solidFill>
            <a:schemeClr val="accent5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856A268C-BDFA-1CCD-4EAC-379D0C9A6A3D}"/>
              </a:ext>
            </a:extLst>
          </p:cNvPr>
          <p:cNvSpPr/>
          <p:nvPr/>
        </p:nvSpPr>
        <p:spPr>
          <a:xfrm>
            <a:off x="5419401" y="1867021"/>
            <a:ext cx="126419" cy="126419"/>
          </a:xfrm>
          <a:prstGeom prst="ellipse">
            <a:avLst/>
          </a:prstGeom>
          <a:solidFill>
            <a:schemeClr val="accent5">
              <a:alpha val="309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C20B52A6-FEC0-20AE-D707-EBB331FFBB0D}"/>
              </a:ext>
            </a:extLst>
          </p:cNvPr>
          <p:cNvSpPr/>
          <p:nvPr/>
        </p:nvSpPr>
        <p:spPr>
          <a:xfrm>
            <a:off x="5419401" y="1964234"/>
            <a:ext cx="126419" cy="126419"/>
          </a:xfrm>
          <a:prstGeom prst="ellipse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EDFA5CC-8E20-FA4D-0F5B-13C15E5A870E}"/>
              </a:ext>
            </a:extLst>
          </p:cNvPr>
          <p:cNvSpPr/>
          <p:nvPr/>
        </p:nvSpPr>
        <p:spPr>
          <a:xfrm>
            <a:off x="5419401" y="2250716"/>
            <a:ext cx="126419" cy="126419"/>
          </a:xfrm>
          <a:prstGeom prst="ellipse">
            <a:avLst/>
          </a:prstGeom>
          <a:solidFill>
            <a:schemeClr val="accent5">
              <a:alpha val="253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D893EEE3-501A-3D7F-A176-0F5518DC5913}"/>
              </a:ext>
            </a:extLst>
          </p:cNvPr>
          <p:cNvSpPr/>
          <p:nvPr/>
        </p:nvSpPr>
        <p:spPr>
          <a:xfrm>
            <a:off x="5419401" y="2355378"/>
            <a:ext cx="126419" cy="126419"/>
          </a:xfrm>
          <a:prstGeom prst="ellipse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6AEB515E-1CD7-621F-8299-98268DBD5ECD}"/>
              </a:ext>
            </a:extLst>
          </p:cNvPr>
          <p:cNvSpPr/>
          <p:nvPr/>
        </p:nvSpPr>
        <p:spPr>
          <a:xfrm>
            <a:off x="5419401" y="2636681"/>
            <a:ext cx="126419" cy="126419"/>
          </a:xfrm>
          <a:prstGeom prst="ellipse">
            <a:avLst/>
          </a:prstGeom>
          <a:solidFill>
            <a:schemeClr val="accent5">
              <a:alpha val="261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EB181618-CF00-C8F3-F677-D3FF54270C35}"/>
              </a:ext>
            </a:extLst>
          </p:cNvPr>
          <p:cNvSpPr/>
          <p:nvPr/>
        </p:nvSpPr>
        <p:spPr>
          <a:xfrm>
            <a:off x="5419401" y="2742593"/>
            <a:ext cx="126419" cy="126419"/>
          </a:xfrm>
          <a:prstGeom prst="ellipse">
            <a:avLst/>
          </a:prstGeom>
          <a:solidFill>
            <a:schemeClr val="accent5">
              <a:alpha val="880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5787DD78-77D9-06D5-D9DC-95644F6A48C4}"/>
              </a:ext>
            </a:extLst>
          </p:cNvPr>
          <p:cNvSpPr/>
          <p:nvPr/>
        </p:nvSpPr>
        <p:spPr>
          <a:xfrm>
            <a:off x="5419401" y="3036084"/>
            <a:ext cx="126419" cy="126419"/>
          </a:xfrm>
          <a:prstGeom prst="ellipse">
            <a:avLst/>
          </a:prstGeom>
          <a:solidFill>
            <a:schemeClr val="accent5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F1BC1FEB-64ED-14D5-39EA-089D4EB1DAB3}"/>
              </a:ext>
            </a:extLst>
          </p:cNvPr>
          <p:cNvSpPr>
            <a:spLocks noChangeAspect="1"/>
          </p:cNvSpPr>
          <p:nvPr/>
        </p:nvSpPr>
        <p:spPr>
          <a:xfrm>
            <a:off x="5354485" y="3069247"/>
            <a:ext cx="274320" cy="274320"/>
          </a:xfrm>
          <a:prstGeom prst="ellipse">
            <a:avLst/>
          </a:prstGeom>
          <a:solidFill>
            <a:schemeClr val="accent6">
              <a:alpha val="822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6A0EDD33-A77B-3AB3-F81A-4C22800494AC}"/>
              </a:ext>
            </a:extLst>
          </p:cNvPr>
          <p:cNvSpPr/>
          <p:nvPr/>
        </p:nvSpPr>
        <p:spPr>
          <a:xfrm>
            <a:off x="5419401" y="3425551"/>
            <a:ext cx="126419" cy="126419"/>
          </a:xfrm>
          <a:prstGeom prst="ellipse">
            <a:avLst/>
          </a:prstGeom>
          <a:solidFill>
            <a:schemeClr val="accent5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86D018FC-B584-638C-1D84-194EF9BE60FE}"/>
              </a:ext>
            </a:extLst>
          </p:cNvPr>
          <p:cNvSpPr/>
          <p:nvPr/>
        </p:nvSpPr>
        <p:spPr>
          <a:xfrm>
            <a:off x="5419401" y="3526436"/>
            <a:ext cx="126419" cy="126419"/>
          </a:xfrm>
          <a:prstGeom prst="ellipse">
            <a:avLst/>
          </a:prstGeom>
          <a:solidFill>
            <a:schemeClr val="accent5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B7A830D-D6FE-3E8A-E2AB-54C0730DED0B}"/>
              </a:ext>
            </a:extLst>
          </p:cNvPr>
          <p:cNvSpPr/>
          <p:nvPr/>
        </p:nvSpPr>
        <p:spPr>
          <a:xfrm>
            <a:off x="5419401" y="3809010"/>
            <a:ext cx="126419" cy="126419"/>
          </a:xfrm>
          <a:prstGeom prst="ellipse">
            <a:avLst/>
          </a:prstGeom>
          <a:solidFill>
            <a:schemeClr val="accent5">
              <a:alpha val="3777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91C47DE4-4297-FAEA-402E-12D7315E3D2E}"/>
              </a:ext>
            </a:extLst>
          </p:cNvPr>
          <p:cNvSpPr/>
          <p:nvPr/>
        </p:nvSpPr>
        <p:spPr>
          <a:xfrm>
            <a:off x="5419401" y="3898171"/>
            <a:ext cx="126419" cy="126419"/>
          </a:xfrm>
          <a:prstGeom prst="ellipse">
            <a:avLst/>
          </a:prstGeom>
          <a:solidFill>
            <a:schemeClr val="accent5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B589AB03-F778-D491-F268-784D2373D037}"/>
              </a:ext>
            </a:extLst>
          </p:cNvPr>
          <p:cNvSpPr/>
          <p:nvPr/>
        </p:nvSpPr>
        <p:spPr>
          <a:xfrm>
            <a:off x="5418691" y="4184653"/>
            <a:ext cx="126419" cy="126419"/>
          </a:xfrm>
          <a:prstGeom prst="ellipse">
            <a:avLst/>
          </a:prstGeom>
          <a:solidFill>
            <a:schemeClr val="accent5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6FCF397D-3A70-4AEE-336A-7F7A8D15A0D8}"/>
              </a:ext>
            </a:extLst>
          </p:cNvPr>
          <p:cNvSpPr/>
          <p:nvPr/>
        </p:nvSpPr>
        <p:spPr>
          <a:xfrm>
            <a:off x="5418691" y="4281630"/>
            <a:ext cx="126419" cy="126419"/>
          </a:xfrm>
          <a:prstGeom prst="ellipse">
            <a:avLst/>
          </a:prstGeom>
          <a:solidFill>
            <a:schemeClr val="accent5">
              <a:alpha val="8342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62A90274-A28A-7A6E-126A-A25F43A191E6}"/>
              </a:ext>
            </a:extLst>
          </p:cNvPr>
          <p:cNvSpPr/>
          <p:nvPr/>
        </p:nvSpPr>
        <p:spPr>
          <a:xfrm>
            <a:off x="5418691" y="4564406"/>
            <a:ext cx="126419" cy="126419"/>
          </a:xfrm>
          <a:prstGeom prst="ellipse">
            <a:avLst/>
          </a:prstGeom>
          <a:solidFill>
            <a:schemeClr val="accent5">
              <a:alpha val="171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238E25-D4D9-051C-2688-C45223D92DEE}"/>
                  </a:ext>
                </a:extLst>
              </p:cNvPr>
              <p:cNvSpPr txBox="1"/>
              <p:nvPr/>
            </p:nvSpPr>
            <p:spPr>
              <a:xfrm>
                <a:off x="5554541" y="2995380"/>
                <a:ext cx="6199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i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238E25-D4D9-051C-2688-C45223D92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41" y="2995380"/>
                <a:ext cx="619977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C1B3C8-FF52-F4E8-26A5-A668A453CCB6}"/>
                  </a:ext>
                </a:extLst>
              </p:cNvPr>
              <p:cNvSpPr txBox="1"/>
              <p:nvPr/>
            </p:nvSpPr>
            <p:spPr>
              <a:xfrm>
                <a:off x="1428382" y="2771047"/>
                <a:ext cx="6199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C1B3C8-FF52-F4E8-26A5-A668A453C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382" y="2771047"/>
                <a:ext cx="619977" cy="400110"/>
              </a:xfrm>
              <a:prstGeom prst="rect">
                <a:avLst/>
              </a:prstGeom>
              <a:blipFill>
                <a:blip r:embed="rId9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96EDC3-9696-D722-0CDD-DD96E0AA0C20}"/>
                  </a:ext>
                </a:extLst>
              </p:cNvPr>
              <p:cNvSpPr txBox="1"/>
              <p:nvPr/>
            </p:nvSpPr>
            <p:spPr>
              <a:xfrm>
                <a:off x="1600961" y="3471255"/>
                <a:ext cx="7879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Id</m:t>
                      </m:r>
                      <m:r>
                        <a:rPr lang="en-US" sz="2000" b="0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i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96EDC3-9696-D722-0CDD-DD96E0AA0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961" y="3471255"/>
                <a:ext cx="787913" cy="400110"/>
              </a:xfrm>
              <a:prstGeom prst="rect">
                <a:avLst/>
              </a:prstGeom>
              <a:blipFill>
                <a:blip r:embed="rId10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C105EF-9767-5FFE-0EEE-25117A74A340}"/>
                  </a:ext>
                </a:extLst>
              </p:cNvPr>
              <p:cNvSpPr txBox="1"/>
              <p:nvPr/>
            </p:nvSpPr>
            <p:spPr>
              <a:xfrm>
                <a:off x="3620245" y="4031556"/>
                <a:ext cx="573106" cy="428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C105EF-9767-5FFE-0EEE-25117A74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45" y="4031556"/>
                <a:ext cx="573106" cy="428259"/>
              </a:xfrm>
              <a:prstGeom prst="rect">
                <a:avLst/>
              </a:prstGeom>
              <a:blipFill>
                <a:blip r:embed="rId11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B6E695-6142-E4F6-9173-F03D0AA40D12}"/>
              </a:ext>
            </a:extLst>
          </p:cNvPr>
          <p:cNvCxnSpPr/>
          <p:nvPr/>
        </p:nvCxnSpPr>
        <p:spPr>
          <a:xfrm>
            <a:off x="6510888" y="1294411"/>
            <a:ext cx="0" cy="4974309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3D63A927-AD9F-9096-3E1C-00E3D6207CB8}"/>
              </a:ext>
            </a:extLst>
          </p:cNvPr>
          <p:cNvSpPr/>
          <p:nvPr/>
        </p:nvSpPr>
        <p:spPr>
          <a:xfrm>
            <a:off x="8636695" y="3095517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EF2669C-FD38-0C01-F166-C345AA8BFEB0}"/>
                  </a:ext>
                </a:extLst>
              </p:cNvPr>
              <p:cNvSpPr txBox="1"/>
              <p:nvPr/>
            </p:nvSpPr>
            <p:spPr>
              <a:xfrm>
                <a:off x="8164774" y="2777247"/>
                <a:ext cx="6199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EF2669C-FD38-0C01-F166-C345AA8BF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774" y="2777247"/>
                <a:ext cx="619977" cy="400110"/>
              </a:xfrm>
              <a:prstGeom prst="rect">
                <a:avLst/>
              </a:prstGeom>
              <a:blipFill>
                <a:blip r:embed="rId12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CE2E96F-BEF2-8F65-5D7A-82940D68903A}"/>
                  </a:ext>
                </a:extLst>
              </p:cNvPr>
              <p:cNvSpPr txBox="1"/>
              <p:nvPr/>
            </p:nvSpPr>
            <p:spPr>
              <a:xfrm>
                <a:off x="9692118" y="3404326"/>
                <a:ext cx="212410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: posterior </a:t>
                </a:r>
              </a:p>
              <a:p>
                <a:r>
                  <a:rPr lang="en-US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distribution 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000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CE2E96F-BEF2-8F65-5D7A-82940D689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118" y="3404326"/>
                <a:ext cx="2124108" cy="707886"/>
              </a:xfrm>
              <a:prstGeom prst="rect">
                <a:avLst/>
              </a:prstGeom>
              <a:blipFill>
                <a:blip r:embed="rId13"/>
                <a:stretch>
                  <a:fillRect l="-3571" t="-5263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4B65668-37BC-D53F-B26D-DD5632FB3148}"/>
                  </a:ext>
                </a:extLst>
              </p:cNvPr>
              <p:cNvSpPr txBox="1"/>
              <p:nvPr/>
            </p:nvSpPr>
            <p:spPr>
              <a:xfrm>
                <a:off x="452767" y="5967903"/>
                <a:ext cx="24224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prior: small Gaussian </a:t>
                </a:r>
              </a:p>
              <a:p>
                <a:r>
                  <a:rPr lang="en-US" sz="2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perturbation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sz="2000" b="0" i="1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4B65668-37BC-D53F-B26D-DD5632FB3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67" y="5967903"/>
                <a:ext cx="2422458" cy="707886"/>
              </a:xfrm>
              <a:prstGeom prst="rect">
                <a:avLst/>
              </a:prstGeom>
              <a:blipFill>
                <a:blip r:embed="rId14"/>
                <a:stretch>
                  <a:fillRect l="-3125" t="-5263" r="-3125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86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83" grpId="0" animBg="1"/>
      <p:bldP spid="84" grpId="0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6D18-549E-36DD-EA9C-E4F60145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9E284-220C-72E3-706F-748B16763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the following prior over states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+0.01⋅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GOE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conditioned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op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≤4</m:t>
                    </m:r>
                  </m:oMath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dirty="0"/>
                  <a:t>Fix a tomography algorithm 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dirty="0"/>
                  <a:t> denote the distribution over transcripts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measurement outcomes</a:t>
                </a:r>
              </a:p>
              <a:p>
                <a:pPr marL="0" indent="0" algn="ctr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b="0" dirty="0"/>
                  <a:t>Given transcript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,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denote the posterior distribution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9E284-220C-72E3-706F-748B16763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55760-126C-C64A-3E69-2174D9614D8F}"/>
                  </a:ext>
                </a:extLst>
              </p:cNvPr>
              <p:cNvSpPr txBox="1"/>
              <p:nvPr/>
            </p:nvSpPr>
            <p:spPr>
              <a:xfrm>
                <a:off x="243840" y="4851936"/>
                <a:ext cx="11704320" cy="1622413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HLLS]: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high probability over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≪1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≥1 −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55760-126C-C64A-3E69-2174D9614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851936"/>
                <a:ext cx="11704320" cy="1622413"/>
              </a:xfrm>
              <a:prstGeom prst="roundRect">
                <a:avLst>
                  <a:gd name="adj" fmla="val 27740"/>
                </a:avLst>
              </a:prstGeom>
              <a:blipFill>
                <a:blip r:embed="rId3"/>
                <a:stretch>
                  <a:fillRect l="-216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492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6D18-549E-36DD-EA9C-E4F60145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9E284-220C-72E3-706F-748B16763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555999"/>
                <a:ext cx="11704320" cy="301868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High probability event: </a:t>
                </a:r>
              </a:p>
              <a:p>
                <a:pPr marL="685800"/>
                <a:r>
                  <a:rPr lang="en-US" b="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sufficiently close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/>
              </a:p>
              <a:p>
                <a:pPr marL="685800"/>
                <a:r>
                  <a:rPr lang="en-US" b="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not too large in expectation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sampled from prior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9E284-220C-72E3-706F-748B16763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555999"/>
                <a:ext cx="11704320" cy="3018682"/>
              </a:xfrm>
              <a:blipFill>
                <a:blip r:embed="rId2"/>
                <a:stretch>
                  <a:fillRect l="-1410" t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55760-126C-C64A-3E69-2174D9614D8F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20" cy="1911449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-Huang-Li-Liu-</a:t>
                </a:r>
                <a:r>
                  <a:rPr lang="en-US" sz="3200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Sellke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’22]: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high probability over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transcript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the posterior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places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mass on the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-trace norm ball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55760-126C-C64A-3E69-2174D9614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1911449"/>
              </a:xfrm>
              <a:prstGeom prst="roundRect">
                <a:avLst>
                  <a:gd name="adj" fmla="val 27740"/>
                </a:avLst>
              </a:prstGeom>
              <a:blipFill>
                <a:blip r:embed="rId3"/>
                <a:stretch>
                  <a:fillRect b="-3947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6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6D18-549E-36DD-EA9C-E4F60145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E284-220C-72E3-706F-748B1676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555999"/>
            <a:ext cx="11704320" cy="30186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E24B-DA95-6E4E-A744-D6008C5B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QUANTUM DATA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F1D2774-B1D7-B84E-B8C3-8300774AB9C7}"/>
              </a:ext>
            </a:extLst>
          </p:cNvPr>
          <p:cNvSpPr/>
          <p:nvPr/>
        </p:nvSpPr>
        <p:spPr>
          <a:xfrm>
            <a:off x="2133910" y="1856385"/>
            <a:ext cx="1495425" cy="1495425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F4D244-9FF2-7F42-9E4E-513F6255E7C8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629335" y="2604098"/>
            <a:ext cx="990600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86FA13-E228-E443-8EB1-57BFC3842467}"/>
                  </a:ext>
                </a:extLst>
              </p:cNvPr>
              <p:cNvSpPr txBox="1"/>
              <p:nvPr/>
            </p:nvSpPr>
            <p:spPr>
              <a:xfrm>
                <a:off x="4619935" y="2184571"/>
                <a:ext cx="19951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86FA13-E228-E443-8EB1-57BFC3842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935" y="2184571"/>
                <a:ext cx="1995162" cy="646331"/>
              </a:xfrm>
              <a:prstGeom prst="rect">
                <a:avLst/>
              </a:prstGeom>
              <a:blipFill>
                <a:blip r:embed="rId3"/>
                <a:stretch>
                  <a:fillRect l="-126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C462F29-4B0D-8C4B-A941-66078FE24652}"/>
              </a:ext>
            </a:extLst>
          </p:cNvPr>
          <p:cNvSpPr/>
          <p:nvPr/>
        </p:nvSpPr>
        <p:spPr>
          <a:xfrm>
            <a:off x="7671612" y="1856383"/>
            <a:ext cx="1495425" cy="1495425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/>
              <a:t>Learner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4CCD2EA-9AE1-7E43-A134-FEBF0F184380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681012" y="2594573"/>
            <a:ext cx="990600" cy="9523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BC53D9-65E5-414B-B7D3-E096A2AD4E5F}"/>
                  </a:ext>
                </a:extLst>
              </p:cNvPr>
              <p:cNvSpPr txBox="1"/>
              <p:nvPr/>
            </p:nvSpPr>
            <p:spPr>
              <a:xfrm>
                <a:off x="9732689" y="2285008"/>
                <a:ext cx="562077" cy="669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US" sz="36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BC53D9-65E5-414B-B7D3-E096A2AD4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689" y="2285008"/>
                <a:ext cx="562077" cy="669927"/>
              </a:xfrm>
              <a:prstGeom prst="rect">
                <a:avLst/>
              </a:prstGeom>
              <a:blipFill>
                <a:blip r:embed="rId4"/>
                <a:stretch>
                  <a:fillRect l="-6667" t="-11321" r="-8889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CA4215-E4FE-7E4F-87D4-6F57B84B6426}"/>
              </a:ext>
            </a:extLst>
          </p:cNvPr>
          <p:cNvCxnSpPr>
            <a:cxnSpLocks/>
            <a:stCxn id="31" idx="3"/>
            <a:endCxn id="33" idx="1"/>
          </p:cNvCxnSpPr>
          <p:nvPr/>
        </p:nvCxnSpPr>
        <p:spPr>
          <a:xfrm>
            <a:off x="9167037" y="2604096"/>
            <a:ext cx="565652" cy="15876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Content Placeholder 27" descr="Icon&#10;&#10;Description automatically generated">
            <a:extLst>
              <a:ext uri="{FF2B5EF4-FFF2-40B4-BE49-F238E27FC236}">
                <a16:creationId xmlns:a16="http://schemas.microsoft.com/office/drawing/2014/main" id="{117B4070-8C44-6142-91C7-2FC83F640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52234" y="2061171"/>
            <a:ext cx="1058778" cy="11176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5FC9FA-4608-6617-5B2B-A60A3437AA7F}"/>
              </a:ext>
            </a:extLst>
          </p:cNvPr>
          <p:cNvSpPr txBox="1">
            <a:spLocks/>
          </p:cNvSpPr>
          <p:nvPr/>
        </p:nvSpPr>
        <p:spPr>
          <a:xfrm>
            <a:off x="243840" y="3907714"/>
            <a:ext cx="11704320" cy="23317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much data is needed to learn about the physical world?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 practical limitations (e.g. memory constraints) impose any inherent statistical overhead?</a:t>
            </a:r>
          </a:p>
        </p:txBody>
      </p:sp>
    </p:spTree>
    <p:extLst>
      <p:ext uri="{BB962C8B-B14F-4D97-AF65-F5344CB8AC3E}">
        <p14:creationId xmlns:p14="http://schemas.microsoft.com/office/powerpoint/2010/main" val="367992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904641"/>
                  </p:ext>
                </p:extLst>
              </p:nvPr>
            </p:nvGraphicFramePr>
            <p:xfrm>
              <a:off x="3345870" y="2800108"/>
              <a:ext cx="5500255" cy="13505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089564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</m:e>
                                    </m:nary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bHide m:val="on"/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904641"/>
                  </p:ext>
                </p:extLst>
              </p:nvPr>
            </p:nvGraphicFramePr>
            <p:xfrm>
              <a:off x="3345870" y="2800108"/>
              <a:ext cx="5500255" cy="13505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089564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13505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75701" r="-128421" b="-114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869" t="-75701" b="-114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3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/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-Huang-Li-Liu-</a:t>
                </a:r>
                <a:r>
                  <a:rPr lang="en-US" sz="3200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Sellke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’22]: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W.h.p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places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mass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-trace norm ball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blipFill>
                <a:blip r:embed="rId4"/>
                <a:stretch>
                  <a:fillRect l="-433" b="-8411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770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0129293"/>
                  </p:ext>
                </p:extLst>
              </p:nvPr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∫</m:t>
                                    </m:r>
                                    <m:f>
                                      <m:f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den>
                                    </m:f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0129293"/>
                  </p:ext>
                </p:extLst>
              </p:nvPr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34463" r="-135789" b="-12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3643" t="-34463" b="-12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3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/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-Huang-Li-Liu-</a:t>
                </a:r>
                <a:r>
                  <a:rPr lang="en-US" sz="3200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Sellke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’22]: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W.h.p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places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mass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-trace norm ball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blipFill>
                <a:blip r:embed="rId4"/>
                <a:stretch>
                  <a:fillRect l="-433" b="-8411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522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34463" r="-138947" b="-61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3643" t="-34463" r="-2326" b="-615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3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/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-Huang-Li-Liu-</a:t>
                </a:r>
                <a:r>
                  <a:rPr lang="en-US" sz="3200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Sellke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’22]: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W.h.p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places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mass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-trace norm ball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blipFill>
                <a:blip r:embed="rId4"/>
                <a:stretch>
                  <a:fillRect l="-433" b="-8411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A7DF15-E727-F5D2-D707-C671798F2679}"/>
              </a:ext>
            </a:extLst>
          </p:cNvPr>
          <p:cNvCxnSpPr>
            <a:cxnSpLocks/>
          </p:cNvCxnSpPr>
          <p:nvPr/>
        </p:nvCxnSpPr>
        <p:spPr>
          <a:xfrm>
            <a:off x="5181600" y="3329111"/>
            <a:ext cx="1025238" cy="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1F9B8B-27C8-95F5-D805-69E1CA63B125}"/>
                  </a:ext>
                </a:extLst>
              </p:cNvPr>
              <p:cNvSpPr txBox="1"/>
              <p:nvPr/>
            </p:nvSpPr>
            <p:spPr>
              <a:xfrm>
                <a:off x="723902" y="2796712"/>
                <a:ext cx="4572000" cy="86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Expectation over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so with high probability, not too large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1F9B8B-27C8-95F5-D805-69E1CA63B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2" y="2796712"/>
                <a:ext cx="4572000" cy="864789"/>
              </a:xfrm>
              <a:prstGeom prst="rect">
                <a:avLst/>
              </a:prstGeom>
              <a:blipFill>
                <a:blip r:embed="rId5"/>
                <a:stretch>
                  <a:fillRect l="-2493" t="-5797" r="-277" b="-18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C296D77-DB22-19BC-A80F-038A89137C4E}"/>
              </a:ext>
            </a:extLst>
          </p:cNvPr>
          <p:cNvSpPr/>
          <p:nvPr/>
        </p:nvSpPr>
        <p:spPr>
          <a:xfrm>
            <a:off x="6206838" y="2760136"/>
            <a:ext cx="2750127" cy="1137950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34463" r="-138947" b="-61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3643" t="-34463" r="-2326" b="-615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3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/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-Huang-Li-Liu-</a:t>
                </a:r>
                <a:r>
                  <a:rPr lang="en-US" sz="3200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Sellke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’22]: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W.h.p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places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mass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-trace norm ball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blipFill>
                <a:blip r:embed="rId4"/>
                <a:stretch>
                  <a:fillRect l="-433" b="-8411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A7DF15-E727-F5D2-D707-C671798F2679}"/>
              </a:ext>
            </a:extLst>
          </p:cNvPr>
          <p:cNvCxnSpPr>
            <a:cxnSpLocks/>
          </p:cNvCxnSpPr>
          <p:nvPr/>
        </p:nvCxnSpPr>
        <p:spPr>
          <a:xfrm>
            <a:off x="5181600" y="4546966"/>
            <a:ext cx="1025238" cy="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C296D77-DB22-19BC-A80F-038A89137C4E}"/>
              </a:ext>
            </a:extLst>
          </p:cNvPr>
          <p:cNvSpPr/>
          <p:nvPr/>
        </p:nvSpPr>
        <p:spPr>
          <a:xfrm>
            <a:off x="6206838" y="3977991"/>
            <a:ext cx="2750127" cy="1137950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73E620-3476-2D37-A8B9-1541B761D84D}"/>
                  </a:ext>
                </a:extLst>
              </p:cNvPr>
              <p:cNvSpPr txBox="1"/>
              <p:nvPr/>
            </p:nvSpPr>
            <p:spPr>
              <a:xfrm>
                <a:off x="573024" y="4319860"/>
                <a:ext cx="4872646" cy="1874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Integral is over a larger ball than in numerator, so suffices to show that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conditional expectation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𝝆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this ball is not too small</a:t>
                </a:r>
                <a:endPara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73E620-3476-2D37-A8B9-1541B761D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4" y="4319860"/>
                <a:ext cx="4872646" cy="1874167"/>
              </a:xfrm>
              <a:prstGeom prst="rect">
                <a:avLst/>
              </a:prstGeom>
              <a:blipFill>
                <a:blip r:embed="rId5"/>
                <a:stretch>
                  <a:fillRect l="-2344" t="-3378" b="-8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5180F4-1100-352F-43F7-B30734086147}"/>
                  </a:ext>
                </a:extLst>
              </p:cNvPr>
              <p:cNvSpPr txBox="1"/>
              <p:nvPr/>
            </p:nvSpPr>
            <p:spPr>
              <a:xfrm>
                <a:off x="5181600" y="5592722"/>
                <a:ext cx="5676209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Vol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Vol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5180F4-1100-352F-43F7-B30734086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5592722"/>
                <a:ext cx="5676209" cy="1001813"/>
              </a:xfrm>
              <a:prstGeom prst="rect">
                <a:avLst/>
              </a:prstGeom>
              <a:blipFill>
                <a:blip r:embed="rId6"/>
                <a:stretch>
                  <a:fillRect l="-111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87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1510306"/>
                  </p:ext>
                </p:extLst>
              </p:nvPr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491063E-6A42-CFC3-7D9C-3AC738AFE8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1510306"/>
                  </p:ext>
                </p:extLst>
              </p:nvPr>
            </p:nvGraphicFramePr>
            <p:xfrm>
              <a:off x="3345870" y="2800108"/>
              <a:ext cx="5676210" cy="2238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075244471"/>
                        </a:ext>
                      </a:extLst>
                    </a:gridCol>
                    <a:gridCol w="3265519">
                      <a:extLst>
                        <a:ext uri="{9D8B030D-6E8A-4147-A177-3AD203B41FA5}">
                          <a16:colId xmlns:a16="http://schemas.microsoft.com/office/drawing/2014/main" val="4093800067"/>
                        </a:ext>
                      </a:extLst>
                    </a:gridCol>
                  </a:tblGrid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34463" r="-138947" b="-61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3643" t="-34463" r="-2326" b="-615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42142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FDADE4-AD68-764A-8ED7-94D7283F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3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/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-Huang-Li-Liu-</a:t>
                </a:r>
                <a:r>
                  <a:rPr lang="en-US" sz="3200" dirty="0" err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Sellke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’22]: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W.h.p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places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mass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-trace norm ball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2CC6A-3095-834A-B451-CBECA4AB1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394385"/>
                <a:ext cx="11704320" cy="1328519"/>
              </a:xfrm>
              <a:prstGeom prst="roundRect">
                <a:avLst>
                  <a:gd name="adj" fmla="val 27740"/>
                </a:avLst>
              </a:prstGeom>
              <a:blipFill>
                <a:blip r:embed="rId4"/>
                <a:stretch>
                  <a:fillRect l="-433" b="-8411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A7DF15-E727-F5D2-D707-C671798F2679}"/>
              </a:ext>
            </a:extLst>
          </p:cNvPr>
          <p:cNvCxnSpPr>
            <a:cxnSpLocks/>
          </p:cNvCxnSpPr>
          <p:nvPr/>
        </p:nvCxnSpPr>
        <p:spPr>
          <a:xfrm>
            <a:off x="5181600" y="4546966"/>
            <a:ext cx="1025238" cy="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C296D77-DB22-19BC-A80F-038A89137C4E}"/>
              </a:ext>
            </a:extLst>
          </p:cNvPr>
          <p:cNvSpPr/>
          <p:nvPr/>
        </p:nvSpPr>
        <p:spPr>
          <a:xfrm>
            <a:off x="6206838" y="3977991"/>
            <a:ext cx="2750127" cy="1137950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73E620-3476-2D37-A8B9-1541B761D84D}"/>
                  </a:ext>
                </a:extLst>
              </p:cNvPr>
              <p:cNvSpPr txBox="1"/>
              <p:nvPr/>
            </p:nvSpPr>
            <p:spPr>
              <a:xfrm>
                <a:off x="573024" y="4319860"/>
                <a:ext cx="4872646" cy="1991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Integral is over a larger ball than in numerator, so suffices to show that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conditional expectation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𝝆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this ball is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𝐞𝐱𝐩</m:t>
                    </m:r>
                    <m:d>
                      <m:dPr>
                        <m:ctrlPr>
                          <a:rPr lang="en-US" sz="2400" b="1" i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1" i="1" dirty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400" b="1" i="1" dirty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73E620-3476-2D37-A8B9-1541B761D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4" y="4319860"/>
                <a:ext cx="4872646" cy="1991186"/>
              </a:xfrm>
              <a:prstGeom prst="rect">
                <a:avLst/>
              </a:prstGeom>
              <a:blipFill>
                <a:blip r:embed="rId5"/>
                <a:stretch>
                  <a:fillRect l="-2344" t="-3185" b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3284B96-516E-B877-139D-71AA608E88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143053"/>
              </a:clrFrom>
              <a:clrTo>
                <a:srgbClr val="14305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577" y="4017907"/>
            <a:ext cx="1168072" cy="10058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CF90CC-CD03-F9B2-7EB4-4A060A027AD6}"/>
                  </a:ext>
                </a:extLst>
              </p:cNvPr>
              <p:cNvSpPr txBox="1"/>
              <p:nvPr/>
            </p:nvSpPr>
            <p:spPr>
              <a:xfrm>
                <a:off x="5181600" y="5592722"/>
                <a:ext cx="5676209" cy="1001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Vol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Vol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CF90CC-CD03-F9B2-7EB4-4A060A02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5592722"/>
                <a:ext cx="5676209" cy="1001813"/>
              </a:xfrm>
              <a:prstGeom prst="rect">
                <a:avLst/>
              </a:prstGeom>
              <a:blipFill>
                <a:blip r:embed="rId7"/>
                <a:stretch>
                  <a:fillRect l="-111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565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54633260"/>
                  </p:ext>
                </p:extLst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54633260"/>
                  </p:ext>
                </p:extLst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48023" r="-138947" b="-61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2797" t="-48023" r="-1149" b="-615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F81BBD-A14E-465F-1EEC-90BDDC9366D3}"/>
              </a:ext>
            </a:extLst>
          </p:cNvPr>
          <p:cNvSpPr/>
          <p:nvPr/>
        </p:nvSpPr>
        <p:spPr>
          <a:xfrm>
            <a:off x="6206838" y="2318760"/>
            <a:ext cx="2750127" cy="1137950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99E4C7-DFA9-2993-319B-4A9B03D6A07B}"/>
              </a:ext>
            </a:extLst>
          </p:cNvPr>
          <p:cNvCxnSpPr>
            <a:cxnSpLocks/>
          </p:cNvCxnSpPr>
          <p:nvPr/>
        </p:nvCxnSpPr>
        <p:spPr>
          <a:xfrm>
            <a:off x="5237018" y="2318760"/>
            <a:ext cx="845133" cy="554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0B5BCF-D016-CDA8-3D17-F51B22FFB8B4}"/>
                  </a:ext>
                </a:extLst>
              </p:cNvPr>
              <p:cNvSpPr txBox="1"/>
              <p:nvPr/>
            </p:nvSpPr>
            <p:spPr>
              <a:xfrm>
                <a:off x="667959" y="1293813"/>
                <a:ext cx="5355826" cy="993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Expectation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so with high probability, not too large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0B5BCF-D016-CDA8-3D17-F51B22FFB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59" y="1293813"/>
                <a:ext cx="5355826" cy="993542"/>
              </a:xfrm>
              <a:prstGeom prst="rect">
                <a:avLst/>
              </a:prstGeom>
              <a:blipFill>
                <a:blip r:embed="rId3"/>
                <a:stretch>
                  <a:fillRect l="-2600" t="-6329" b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1EEF4F-3A6B-8010-3431-B6DA8E14E754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1EEF4F-3A6B-8010-3431-B6DA8E14E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4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645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2443520"/>
                  </p:ext>
                </p:extLst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2443520"/>
                  </p:ext>
                </p:extLst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48023" r="-138947" b="-61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2797" t="-48023" r="-1149" b="-615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F81BBD-A14E-465F-1EEC-90BDDC9366D3}"/>
              </a:ext>
            </a:extLst>
          </p:cNvPr>
          <p:cNvSpPr/>
          <p:nvPr/>
        </p:nvSpPr>
        <p:spPr>
          <a:xfrm>
            <a:off x="6206838" y="3565669"/>
            <a:ext cx="2750127" cy="113795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A7E001-9CBB-9D9A-44C3-205229A8D9A0}"/>
              </a:ext>
            </a:extLst>
          </p:cNvPr>
          <p:cNvCxnSpPr>
            <a:cxnSpLocks/>
          </p:cNvCxnSpPr>
          <p:nvPr/>
        </p:nvCxnSpPr>
        <p:spPr>
          <a:xfrm flipV="1">
            <a:off x="5237018" y="4703619"/>
            <a:ext cx="845133" cy="554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50564-9840-98B0-31CB-01D70D94CF17}"/>
                  </a:ext>
                </a:extLst>
              </p:cNvPr>
              <p:cNvSpPr txBox="1"/>
              <p:nvPr/>
            </p:nvSpPr>
            <p:spPr>
              <a:xfrm>
                <a:off x="243839" y="5362177"/>
                <a:ext cx="9980816" cy="130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Integral is over a larger ball than in numerator, so suffices to show that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conditional expectation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𝝆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this ball is not too small</a:t>
                </a:r>
                <a:endPara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50564-9840-98B0-31CB-01D70D94C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5362177"/>
                <a:ext cx="9980816" cy="1309205"/>
              </a:xfrm>
              <a:prstGeom prst="rect">
                <a:avLst/>
              </a:prstGeom>
              <a:blipFill>
                <a:blip r:embed="rId4"/>
                <a:stretch>
                  <a:fillRect l="-1527" t="-5769" r="-1527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41F1741-8987-5F9D-1965-3CC7DC7A9D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02A47"/>
              </a:clrFrom>
              <a:clrTo>
                <a:srgbClr val="102A4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577" y="3587717"/>
            <a:ext cx="1168072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B7E5DD-DCF2-7F4D-E09B-B2ECD8E9EB77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B7E5DD-DCF2-7F4D-E09B-B2ECD8E9E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6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967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48023" r="-138947" b="-61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2797" t="-48023" r="-1149" b="-615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F81BBD-A14E-465F-1EEC-90BDDC9366D3}"/>
              </a:ext>
            </a:extLst>
          </p:cNvPr>
          <p:cNvSpPr/>
          <p:nvPr/>
        </p:nvSpPr>
        <p:spPr>
          <a:xfrm>
            <a:off x="6206838" y="3565669"/>
            <a:ext cx="2750127" cy="113795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A7E001-9CBB-9D9A-44C3-205229A8D9A0}"/>
              </a:ext>
            </a:extLst>
          </p:cNvPr>
          <p:cNvCxnSpPr>
            <a:cxnSpLocks/>
          </p:cNvCxnSpPr>
          <p:nvPr/>
        </p:nvCxnSpPr>
        <p:spPr>
          <a:xfrm flipV="1">
            <a:off x="5237018" y="4703619"/>
            <a:ext cx="845133" cy="554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50564-9840-98B0-31CB-01D70D94CF17}"/>
                  </a:ext>
                </a:extLst>
              </p:cNvPr>
              <p:cNvSpPr txBox="1"/>
              <p:nvPr/>
            </p:nvSpPr>
            <p:spPr>
              <a:xfrm>
                <a:off x="243839" y="5362177"/>
                <a:ext cx="9980816" cy="130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Integral is over a larger ball than in numerator, so suffices to show that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conditional expectation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𝝆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this ball is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𝐞𝐱𝐩</m:t>
                    </m:r>
                    <m:d>
                      <m:dPr>
                        <m:ctrlP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dirty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800" b="1" i="1" dirty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50564-9840-98B0-31CB-01D70D94C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5362177"/>
                <a:ext cx="9980816" cy="1309205"/>
              </a:xfrm>
              <a:prstGeom prst="rect">
                <a:avLst/>
              </a:prstGeom>
              <a:blipFill>
                <a:blip r:embed="rId4"/>
                <a:stretch>
                  <a:fillRect l="-1527" t="-5769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41F1741-8987-5F9D-1965-3CC7DC7A9D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02A47"/>
              </a:clrFrom>
              <a:clrTo>
                <a:srgbClr val="102A4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577" y="3587717"/>
            <a:ext cx="1168072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B7E5DD-DCF2-7F4D-E09B-B2ECD8E9EB77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B7E5DD-DCF2-7F4D-E09B-B2ECD8E9E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6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72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3200" b="0" i="1" smtClean="0"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chemeClr val="accent5">
                                                            <a:lumMod val="20000"/>
                                                            <a:lumOff val="8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chemeClr val="accent5">
                                                        <a:lumMod val="20000"/>
                                                        <a:lumOff val="8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𝜇</m:t>
                                    </m:r>
                                    <m:d>
                                      <m:dPr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num>
                                  <m:den>
                                    <m:nary>
                                      <m:naryPr>
                                        <m:supHide m:val="on"/>
                                        <m:ctrlP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sub>
                                        </m:sSub>
                                      </m:sub>
                                      <m:sup/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𝜌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32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3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kumimoji="0" lang="en-US" sz="3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3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e>
                                        </m:d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kumimoji="0" lang="en-US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0A44E0B-F7CD-043D-4774-9904CB3D5D27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345872" y="1293813"/>
              <a:ext cx="5715001" cy="33054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0691">
                      <a:extLst>
                        <a:ext uri="{9D8B030D-6E8A-4147-A177-3AD203B41FA5}">
                          <a16:colId xmlns:a16="http://schemas.microsoft.com/office/drawing/2014/main" val="2728419478"/>
                        </a:ext>
                      </a:extLst>
                    </a:gridCol>
                    <a:gridCol w="3304310">
                      <a:extLst>
                        <a:ext uri="{9D8B030D-6E8A-4147-A177-3AD203B41FA5}">
                          <a16:colId xmlns:a16="http://schemas.microsoft.com/office/drawing/2014/main" val="3455224435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0260058"/>
                      </a:ext>
                    </a:extLst>
                  </a:tr>
                  <a:tr h="22386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48023" r="-138947" b="-615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2797" t="-48023" r="-1149" b="-615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81743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1E3FABC-86D8-B214-C7C9-99E6E9AB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F81BBD-A14E-465F-1EEC-90BDDC9366D3}"/>
              </a:ext>
            </a:extLst>
          </p:cNvPr>
          <p:cNvSpPr/>
          <p:nvPr/>
        </p:nvSpPr>
        <p:spPr>
          <a:xfrm>
            <a:off x="6206838" y="3565669"/>
            <a:ext cx="2750127" cy="113795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A7E001-9CBB-9D9A-44C3-205229A8D9A0}"/>
              </a:ext>
            </a:extLst>
          </p:cNvPr>
          <p:cNvCxnSpPr>
            <a:cxnSpLocks/>
          </p:cNvCxnSpPr>
          <p:nvPr/>
        </p:nvCxnSpPr>
        <p:spPr>
          <a:xfrm flipV="1">
            <a:off x="5237018" y="4703619"/>
            <a:ext cx="845133" cy="55418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50564-9840-98B0-31CB-01D70D94CF17}"/>
                  </a:ext>
                </a:extLst>
              </p:cNvPr>
              <p:cNvSpPr txBox="1"/>
              <p:nvPr/>
            </p:nvSpPr>
            <p:spPr>
              <a:xfrm>
                <a:off x="243839" y="5362177"/>
                <a:ext cx="9980816" cy="130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Integral is over a larger ball than in numerator, so suffices to show that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conditional expectation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𝝆</m:t>
                            </m:r>
                          </m:sub>
                        </m:sSub>
                        <m:d>
                          <m:dPr>
                            <m:ctrlP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1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this ball is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𝐞𝐱𝐩</m:t>
                    </m:r>
                    <m:d>
                      <m:dPr>
                        <m:ctrlP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dirty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800" b="1" i="1" dirty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50564-9840-98B0-31CB-01D70D94C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5362177"/>
                <a:ext cx="9980816" cy="1309205"/>
              </a:xfrm>
              <a:prstGeom prst="rect">
                <a:avLst/>
              </a:prstGeom>
              <a:blipFill>
                <a:blip r:embed="rId4"/>
                <a:stretch>
                  <a:fillRect l="-1527" t="-5769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326C5-5C54-757E-3AED-3A20CBA469FA}"/>
                  </a:ext>
                </a:extLst>
              </p:cNvPr>
              <p:cNvSpPr txBox="1"/>
              <p:nvPr/>
            </p:nvSpPr>
            <p:spPr>
              <a:xfrm>
                <a:off x="243839" y="1252717"/>
                <a:ext cx="1017477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Conditional distribution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endChr m:val="|"/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𝜀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is unwieldy to work with because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is centered around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𝜀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centered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</a:t>
                </a:r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326C5-5C54-757E-3AED-3A20CBA46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52717"/>
                <a:ext cx="10174779" cy="954107"/>
              </a:xfrm>
              <a:prstGeom prst="rect">
                <a:avLst/>
              </a:prstGeom>
              <a:blipFill>
                <a:blip r:embed="rId5"/>
                <a:stretch>
                  <a:fillRect l="-1372" t="-7895" r="-1247" b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41F1741-8987-5F9D-1965-3CC7DC7A9D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143053"/>
              </a:clrFrom>
              <a:clrTo>
                <a:srgbClr val="14305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577" y="3587717"/>
            <a:ext cx="1168072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1451D5-9B11-D1EE-0E32-E5B6A3E291A9}"/>
                  </a:ext>
                </a:extLst>
              </p:cNvPr>
              <p:cNvSpPr txBox="1"/>
              <p:nvPr/>
            </p:nvSpPr>
            <p:spPr>
              <a:xfrm>
                <a:off x="243839" y="2177439"/>
                <a:ext cx="63068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(this mismatch is fine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𝐈𝐝</m:t>
                    </m:r>
                    <m:r>
                      <a:rPr lang="en-US" sz="2400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sz="24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4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w.h.p</a:t>
                </a:r>
                <a:r>
                  <a:rPr lang="en-US" sz="24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., and Gaussian is “flat” in this vicinity)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1451D5-9B11-D1EE-0E32-E5B6A3E29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177439"/>
                <a:ext cx="6306863" cy="830997"/>
              </a:xfrm>
              <a:prstGeom prst="rect">
                <a:avLst/>
              </a:prstGeom>
              <a:blipFill>
                <a:blip r:embed="rId7"/>
                <a:stretch>
                  <a:fillRect l="-1811" t="-5970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51B5B2-3526-96F0-CAA5-55AC6D29CE8C}"/>
                  </a:ext>
                </a:extLst>
              </p:cNvPr>
              <p:cNvSpPr txBox="1"/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trace norm ball of radius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51B5B2-3526-96F0-CAA5-55AC6D29C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48" y="0"/>
                <a:ext cx="2358452" cy="1384995"/>
              </a:xfrm>
              <a:prstGeom prst="rect">
                <a:avLst/>
              </a:prstGeom>
              <a:blipFill>
                <a:blip r:embed="rId8"/>
                <a:stretch>
                  <a:fillRect l="-5882" t="-6422" r="-8556" b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87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28B64-F685-6C8A-50CA-F851490F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043AA-8EF1-A194-C213-03588E541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Lemma:</a:t>
                </a:r>
                <a:r>
                  <a:rPr lang="en-US" dirty="0"/>
                  <a:t> For any transcript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the expectation of	        	       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dirty="0"/>
                  <a:t>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drawn from Lebesgue measure over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/>
                  <a:t>-operator-norm 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dirty="0"/>
                  <a:t>ball centered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consists of a single measurement outcome. </a:t>
                </a:r>
              </a:p>
              <a:p>
                <a:r>
                  <a:rPr lang="en-US" dirty="0"/>
                  <a:t>Can assume WLOG measurement operators are rank-1</a:t>
                </a:r>
              </a:p>
              <a:p>
                <a:r>
                  <a:rPr lang="en-US" dirty="0"/>
                  <a:t>Taylor expand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043AA-8EF1-A194-C213-03588E541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FE904D8-8172-0F17-20F4-980A7DC844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43053"/>
              </a:clrFrom>
              <a:clrTo>
                <a:srgbClr val="14305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9023" y="1014850"/>
            <a:ext cx="1168072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8BFCD7-0B6E-A349-5714-BF488DCA2A69}"/>
                  </a:ext>
                </a:extLst>
              </p:cNvPr>
              <p:cNvSpPr txBox="1"/>
              <p:nvPr/>
            </p:nvSpPr>
            <p:spPr>
              <a:xfrm>
                <a:off x="1861278" y="5602559"/>
                <a:ext cx="8469443" cy="1102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8BFCD7-0B6E-A349-5714-BF488DCA2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278" y="5602559"/>
                <a:ext cx="8469443" cy="1102674"/>
              </a:xfrm>
              <a:prstGeom prst="rect">
                <a:avLst/>
              </a:prstGeom>
              <a:blipFill>
                <a:blip r:embed="rId4"/>
                <a:stretch>
                  <a:fillRect t="-4598" b="-14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9A1329-E9E1-90AB-0603-CB99A39312E0}"/>
                  </a:ext>
                </a:extLst>
              </p:cNvPr>
              <p:cNvSpPr txBox="1"/>
              <p:nvPr/>
            </p:nvSpPr>
            <p:spPr>
              <a:xfrm>
                <a:off x="7253205" y="2707000"/>
                <a:ext cx="328368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9A1329-E9E1-90AB-0603-CB99A3931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205" y="2707000"/>
                <a:ext cx="3283683" cy="954107"/>
              </a:xfrm>
              <a:prstGeom prst="rect">
                <a:avLst/>
              </a:prstGeom>
              <a:blipFill>
                <a:blip r:embed="rId5"/>
                <a:stretch>
                  <a:fillRect t="-7895" r="-6564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691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8D6D-E436-254B-BE45-0172E85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QUANTUM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D67D0-DA4A-A945-84A6-CAED94710A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Learner is given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copies of unknown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Different ways of interacting:</a:t>
                </a:r>
              </a:p>
              <a:p>
                <a:pPr marL="0" indent="0">
                  <a:buNone/>
                </a:pPr>
                <a:endParaRPr lang="en-US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D67D0-DA4A-A945-84A6-CAED94710A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8E7047-ED7A-7746-8D5F-97FD84E4E96E}"/>
              </a:ext>
            </a:extLst>
          </p:cNvPr>
          <p:cNvCxnSpPr>
            <a:cxnSpLocks/>
          </p:cNvCxnSpPr>
          <p:nvPr/>
        </p:nvCxnSpPr>
        <p:spPr>
          <a:xfrm>
            <a:off x="1247775" y="3105921"/>
            <a:ext cx="0" cy="2495550"/>
          </a:xfrm>
          <a:prstGeom prst="straightConnector1">
            <a:avLst/>
          </a:prstGeom>
          <a:ln w="101600">
            <a:gradFill>
              <a:gsLst>
                <a:gs pos="0">
                  <a:srgbClr val="C00000"/>
                </a:gs>
                <a:gs pos="43000">
                  <a:schemeClr val="accent3"/>
                </a:gs>
                <a:gs pos="72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C497B5-8E6C-2D41-AF47-D0C74A22481A}"/>
              </a:ext>
            </a:extLst>
          </p:cNvPr>
          <p:cNvSpPr txBox="1"/>
          <p:nvPr/>
        </p:nvSpPr>
        <p:spPr>
          <a:xfrm>
            <a:off x="639403" y="2459590"/>
            <a:ext cx="1216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powerful,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impractical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71DA0-DED8-3546-A594-FE881ABB909A}"/>
              </a:ext>
            </a:extLst>
          </p:cNvPr>
          <p:cNvSpPr txBox="1"/>
          <p:nvPr/>
        </p:nvSpPr>
        <p:spPr>
          <a:xfrm>
            <a:off x="758024" y="5590441"/>
            <a:ext cx="97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weak,</a:t>
            </a:r>
          </a:p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practical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292842-5E06-1240-AF07-7DBE5104CB93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5980805" y="3333868"/>
            <a:ext cx="394949" cy="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FBCD9A5-B45C-9A4F-8263-97690AD5CF69}"/>
              </a:ext>
            </a:extLst>
          </p:cNvPr>
          <p:cNvSpPr txBox="1"/>
          <p:nvPr/>
        </p:nvSpPr>
        <p:spPr>
          <a:xfrm>
            <a:off x="6353851" y="2918369"/>
            <a:ext cx="1548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Pick POVM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measure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01A0A4-67BA-4B4A-802C-E96B628BCDF0}"/>
              </a:ext>
            </a:extLst>
          </p:cNvPr>
          <p:cNvGrpSpPr/>
          <p:nvPr/>
        </p:nvGrpSpPr>
        <p:grpSpPr>
          <a:xfrm>
            <a:off x="4958610" y="2747991"/>
            <a:ext cx="1022195" cy="1106515"/>
            <a:chOff x="3087134" y="3569945"/>
            <a:chExt cx="727092" cy="7870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B0F3B8-7C6F-8848-97AB-4E6EE2BE56A4}"/>
                </a:ext>
              </a:extLst>
            </p:cNvPr>
            <p:cNvSpPr/>
            <p:nvPr/>
          </p:nvSpPr>
          <p:spPr>
            <a:xfrm>
              <a:off x="3087134" y="3616350"/>
              <a:ext cx="727092" cy="740664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4FC6F2F5-1DA7-1246-BBBC-AB837635D36C}"/>
                    </a:ext>
                  </a:extLst>
                </p:cNvPr>
                <p:cNvSpPr/>
                <p:nvPr/>
              </p:nvSpPr>
              <p:spPr>
                <a:xfrm>
                  <a:off x="3087134" y="3569945"/>
                  <a:ext cx="727092" cy="740664"/>
                </a:xfrm>
                <a:prstGeom prst="round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200" b="0" i="1" smtClean="0"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3200" b="0" i="1" smtClean="0"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US" sz="3200" b="0" i="1" smtClean="0"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4FC6F2F5-1DA7-1246-BBBC-AB837635D3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7134" y="3569945"/>
                  <a:ext cx="727092" cy="740664"/>
                </a:xfrm>
                <a:prstGeom prst="roundRect">
                  <a:avLst/>
                </a:prstGeom>
                <a:blipFill>
                  <a:blip r:embed="rId3"/>
                  <a:stretch>
                    <a:fillRect l="-15854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4E2300-1387-7443-8305-A3B7B588838D}"/>
                  </a:ext>
                </a:extLst>
              </p:cNvPr>
              <p:cNvSpPr txBox="1"/>
              <p:nvPr/>
            </p:nvSpPr>
            <p:spPr>
              <a:xfrm>
                <a:off x="6541982" y="3701215"/>
                <a:ext cx="1136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outcome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4E2300-1387-7443-8305-A3B7B5888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982" y="3701215"/>
                <a:ext cx="1136465" cy="369332"/>
              </a:xfrm>
              <a:prstGeom prst="rect">
                <a:avLst/>
              </a:prstGeom>
              <a:blipFill>
                <a:blip r:embed="rId4"/>
                <a:stretch>
                  <a:fillRect l="-5556" t="-10000" r="-11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8E0A39-3362-FB4B-A4D6-DFD2ACD2874B}"/>
                  </a:ext>
                </a:extLst>
              </p:cNvPr>
              <p:cNvSpPr txBox="1"/>
              <p:nvPr/>
            </p:nvSpPr>
            <p:spPr>
              <a:xfrm>
                <a:off x="4873618" y="4022395"/>
                <a:ext cx="539404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Learner computes output based on </a:t>
                </a:r>
              </a:p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measurement outcome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8E0A39-3362-FB4B-A4D6-DFD2ACD28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18" y="4022395"/>
                <a:ext cx="5394041" cy="954107"/>
              </a:xfrm>
              <a:prstGeom prst="rect">
                <a:avLst/>
              </a:prstGeom>
              <a:blipFill>
                <a:blip r:embed="rId5"/>
                <a:stretch>
                  <a:fillRect l="-2582" t="-7895" r="-2113" b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FBC0D80-4B3E-8949-85C7-BB5ACC48E6F1}"/>
              </a:ext>
            </a:extLst>
          </p:cNvPr>
          <p:cNvSpPr txBox="1"/>
          <p:nvPr/>
        </p:nvSpPr>
        <p:spPr>
          <a:xfrm>
            <a:off x="1852050" y="2715035"/>
            <a:ext cx="2593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“Coherent </a:t>
            </a:r>
          </a:p>
          <a:p>
            <a:r>
              <a:rPr lang="en-US" sz="2800" dirty="0">
                <a:solidFill>
                  <a:schemeClr val="accent6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measurements”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7B2E4F-4A48-F242-A9AA-97582B1B820D}"/>
              </a:ext>
            </a:extLst>
          </p:cNvPr>
          <p:cNvSpPr txBox="1"/>
          <p:nvPr/>
        </p:nvSpPr>
        <p:spPr>
          <a:xfrm>
            <a:off x="1830095" y="3601421"/>
            <a:ext cx="160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(can load in all </a:t>
            </a:r>
          </a:p>
          <a:p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copies at once)</a:t>
            </a:r>
          </a:p>
        </p:txBody>
      </p:sp>
    </p:spTree>
    <p:extLst>
      <p:ext uri="{BB962C8B-B14F-4D97-AF65-F5344CB8AC3E}">
        <p14:creationId xmlns:p14="http://schemas.microsoft.com/office/powerpoint/2010/main" val="27023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9" grpId="0"/>
      <p:bldP spid="37" grpId="0"/>
      <p:bldP spid="24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28B64-F685-6C8A-50CA-F851490F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ANTI-CONCENTRATION OF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043AA-8EF1-A194-C213-03588E541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1</a:t>
                </a:r>
                <a:r>
                  <a:rPr lang="en-US" baseline="30000" dirty="0"/>
                  <a:t>st</a:t>
                </a:r>
                <a:r>
                  <a:rPr lang="en-US" dirty="0"/>
                  <a:t>-order term vanishes upon integrating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-order term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r>
                              <a:rPr lang="en-US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234950" indent="0">
                  <a:buNone/>
                </a:pPr>
                <a:r>
                  <a:rPr lang="en-US" dirty="0"/>
                  <a:t>which, by rotational invariance of distribution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has the same expectation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as desired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043AA-8EF1-A194-C213-03588E541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6CA404-5220-6021-0D4C-423517B3902F}"/>
                  </a:ext>
                </a:extLst>
              </p:cNvPr>
              <p:cNvSpPr txBox="1"/>
              <p:nvPr/>
            </p:nvSpPr>
            <p:spPr>
              <a:xfrm>
                <a:off x="1861278" y="1469353"/>
                <a:ext cx="8469443" cy="1102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en-US" sz="3200" i="1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20000"/>
                                                  <a:lumOff val="8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6CA404-5220-6021-0D4C-423517B39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278" y="1469353"/>
                <a:ext cx="8469443" cy="1102674"/>
              </a:xfrm>
              <a:prstGeom prst="rect">
                <a:avLst/>
              </a:prstGeom>
              <a:blipFill>
                <a:blip r:embed="rId3"/>
                <a:stretch>
                  <a:fillRect t="-4545" b="-14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52B3A-D982-9851-B8C4-B1DD2069106B}"/>
                  </a:ext>
                </a:extLst>
              </p:cNvPr>
              <p:cNvSpPr txBox="1"/>
              <p:nvPr/>
            </p:nvSpPr>
            <p:spPr>
              <a:xfrm>
                <a:off x="1861277" y="2746969"/>
                <a:ext cx="8469443" cy="1056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−0.9⋅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52B3A-D982-9851-B8C4-B1DD20691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277" y="2746969"/>
                <a:ext cx="8469443" cy="1056956"/>
              </a:xfrm>
              <a:prstGeom prst="rect">
                <a:avLst/>
              </a:prstGeom>
              <a:blipFill>
                <a:blip r:embed="rId4"/>
                <a:stretch>
                  <a:fillRect t="-47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00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9" y="851362"/>
            <a:ext cx="11564002" cy="3061733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TIGHT BOUNDS FOR </a:t>
            </a:r>
            <a:b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b="1" cap="smal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STATE CERTIFICATION</a:t>
            </a:r>
            <a:br>
              <a:rPr lang="en-US" sz="4800" b="1" cap="smal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INCOHERENT MEASUREMENTS</a:t>
            </a:r>
            <a:endParaRPr lang="en-US" sz="48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D950DD-C6B5-BBFB-21CA-82668279F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83833"/>
              </p:ext>
            </p:extLst>
          </p:nvPr>
        </p:nvGraphicFramePr>
        <p:xfrm>
          <a:off x="2072640" y="4159675"/>
          <a:ext cx="804672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316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  <a:gridCol w="2156696">
                  <a:extLst>
                    <a:ext uri="{9D8B030D-6E8A-4147-A177-3AD203B41FA5}">
                      <a16:colId xmlns:a16="http://schemas.microsoft.com/office/drawing/2014/main" val="3797462844"/>
                    </a:ext>
                  </a:extLst>
                </a:gridCol>
                <a:gridCol w="1778423">
                  <a:extLst>
                    <a:ext uri="{9D8B030D-6E8A-4147-A177-3AD203B41FA5}">
                      <a16:colId xmlns:a16="http://schemas.microsoft.com/office/drawing/2014/main" val="2068816125"/>
                    </a:ext>
                  </a:extLst>
                </a:gridCol>
                <a:gridCol w="1807285">
                  <a:extLst>
                    <a:ext uri="{9D8B030D-6E8A-4147-A177-3AD203B41FA5}">
                      <a16:colId xmlns:a16="http://schemas.microsoft.com/office/drawing/2014/main" val="3381447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SITAN CHEN 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UC BERKELEY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BRICE HUANG</a:t>
                      </a:r>
                    </a:p>
                    <a:p>
                      <a:pPr algn="ctr"/>
                      <a:r>
                        <a:rPr lang="en-US" sz="2800" b="0" cap="small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MIT</a:t>
                      </a:r>
                      <a:endParaRPr lang="en-US" sz="2800" b="0" cap="small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JERRY LI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MSR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ALLEN LIU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039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C6D6-DB3D-4B9B-545D-5DC03FFA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MIXEDNESS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13C10C-46EF-1E83-FB50-5B82087ECA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Important special case:</a:t>
                </a:r>
              </a:p>
              <a:p>
                <a:pPr marL="3200400" indent="0">
                  <a:buNone/>
                </a:pP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YES: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endParaRPr lang="en-US" dirty="0"/>
              </a:p>
              <a:p>
                <a:pPr marL="320040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NO: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  <a:p>
                <a:pPr marL="4117975" indent="0">
                  <a:buNone/>
                </a:pPr>
                <a:endParaRPr lang="en-US" dirty="0"/>
              </a:p>
              <a:p>
                <a:pPr marL="9525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13C10C-46EF-1E83-FB50-5B82087ECA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6E8D25-BCE1-5238-E8C2-9DD7775A1948}"/>
                  </a:ext>
                </a:extLst>
              </p:cNvPr>
              <p:cNvSpPr txBox="1"/>
              <p:nvPr/>
            </p:nvSpPr>
            <p:spPr>
              <a:xfrm>
                <a:off x="243840" y="4160456"/>
                <a:ext cx="11704319" cy="2249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Classical Q: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Given </a:t>
                </a:r>
                <a:r>
                  <a:rPr lang="en-US" sz="3200" dirty="0" err="1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i.i.d.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samples from dist.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decide </a:t>
                </a:r>
              </a:p>
              <a:p>
                <a:pPr marL="3148013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YES: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uniform</m:t>
                    </m:r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3148013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TV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uniform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)&gt;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3151188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“Uniformity testing”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6E8D25-BCE1-5238-E8C2-9DD7775A1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160456"/>
                <a:ext cx="11704319" cy="2249847"/>
              </a:xfrm>
              <a:prstGeom prst="rect">
                <a:avLst/>
              </a:prstGeom>
              <a:blipFill>
                <a:blip r:embed="rId3"/>
                <a:stretch>
                  <a:fillRect l="-1410" t="-6180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274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C6D6-DB3D-4B9B-545D-5DC03FFA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MIXEDNESS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6E8D25-BCE1-5238-E8C2-9DD7775A1948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19" cy="4045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Classical Q: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Given </a:t>
                </a:r>
                <a:r>
                  <a:rPr lang="en-US" sz="3200" dirty="0" err="1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i.i.d.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samples from dist.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decide </a:t>
                </a:r>
              </a:p>
              <a:p>
                <a:pPr marL="3148013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YES: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uniform</m:t>
                    </m:r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3148013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TV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uniform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)&gt;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3200" dirty="0">
                  <a:solidFill>
                    <a:prstClr val="white">
                      <a:lumMod val="7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Paninski</a:t>
                </a:r>
                <a:r>
                  <a:rPr lang="en-US" sz="3200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’08]: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rad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samples are necessary and sufficient</a:t>
                </a:r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Upper bound: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count collisions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Lower bound: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Le Cam, chi-squared bound between point vs. mixture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6E8D25-BCE1-5238-E8C2-9DD7775A1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4045916"/>
              </a:xfrm>
              <a:prstGeom prst="rect">
                <a:avLst/>
              </a:prstGeom>
              <a:blipFill>
                <a:blip r:embed="rId2"/>
                <a:stretch>
                  <a:fillRect l="-1518" t="-3438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46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C6D6-DB3D-4B9B-545D-5DC03FFA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MIXEDNESS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6E8D25-BCE1-5238-E8C2-9DD7775A1948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19" cy="2903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3200" b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3200" b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3200" b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3200" dirty="0">
                  <a:solidFill>
                    <a:prstClr val="white">
                      <a:lumMod val="7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Paninski</a:t>
                </a:r>
                <a:r>
                  <a:rPr lang="en-US" sz="3200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’08]: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rad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samples are necessary and sufficient</a:t>
                </a:r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6E8D25-BCE1-5238-E8C2-9DD7775A1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2903039"/>
              </a:xfrm>
              <a:prstGeom prst="rect">
                <a:avLst/>
              </a:prstGeom>
              <a:blipFill>
                <a:blip r:embed="rId2"/>
                <a:stretch>
                  <a:fillRect l="-1518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70209F-178C-E9C5-0D6B-8285B700FF95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19" cy="1678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Classical Q: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Given </a:t>
                </a:r>
                <a:r>
                  <a:rPr lang="en-US" sz="3200" dirty="0" err="1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i.i.d.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samples from dist.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over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decide </a:t>
                </a:r>
              </a:p>
              <a:p>
                <a:pPr marL="3148013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YES: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uniform</m:t>
                    </m:r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3148013"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TV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uniform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)&gt;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70209F-178C-E9C5-0D6B-8285B700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1678408"/>
              </a:xfrm>
              <a:prstGeom prst="rect">
                <a:avLst/>
              </a:prstGeom>
              <a:blipFill>
                <a:blip r:embed="rId3"/>
                <a:stretch>
                  <a:fillRect l="-1410" t="-8209" b="-1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660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8C71-4D38-6EA4-21BB-B0DA0A1F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CERTIFICATION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85C029-8CA3-4F10-6F3D-7C1FF790E7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Classical Q: </a:t>
                </a:r>
                <a:r>
                  <a:rPr lang="en-US" dirty="0"/>
                  <a:t>Given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and given </a:t>
                </a:r>
                <a:r>
                  <a:rPr lang="en-US" dirty="0" err="1"/>
                  <a:t>i.i.d.</a:t>
                </a:r>
                <a:r>
                  <a:rPr lang="en-US" dirty="0"/>
                  <a:t> samples from a probability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decide:</a:t>
                </a:r>
              </a:p>
              <a:p>
                <a:pPr marL="4117975" indent="0">
                  <a:buNone/>
                </a:pP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YES: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marL="4117975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NO: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)&gt;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bg1">
                        <a:lumMod val="75000"/>
                      </a:schemeClr>
                    </a:solidFill>
                  </a:rPr>
                  <a:t>[Valiant-Valiant ‘14]: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2/3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samples necessary and sufficient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Upper bound: </a:t>
                </a:r>
                <a:r>
                  <a:rPr lang="en-US" dirty="0"/>
                  <a:t>Pearson’s chi-squared statistic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Lower bound: </a:t>
                </a:r>
                <a:r>
                  <a:rPr lang="en-US" dirty="0"/>
                  <a:t>Le Cam,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chi-squared bound between point vs. mixture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85C029-8CA3-4F10-6F3D-7C1FF790E7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10" t="-2638" r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9245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8C71-4D38-6EA4-21BB-B0DA0A1F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CERTIFICATION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85C029-8CA3-4F10-6F3D-7C1FF790E7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Classical Q: </a:t>
                </a:r>
                <a:r>
                  <a:rPr lang="en-US" dirty="0"/>
                  <a:t>Given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and given </a:t>
                </a:r>
                <a:r>
                  <a:rPr lang="en-US" dirty="0" err="1"/>
                  <a:t>i.i.d.</a:t>
                </a:r>
                <a:r>
                  <a:rPr lang="en-US" dirty="0"/>
                  <a:t> samples from a probability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decide:</a:t>
                </a:r>
              </a:p>
              <a:p>
                <a:pPr marL="4117975" indent="0">
                  <a:buNone/>
                </a:pP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YES: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marL="4117975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NO: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)&gt;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  <a:p>
                <a:pPr marL="4117975" indent="0">
                  <a:buNone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“Identity testing”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bg1">
                        <a:lumMod val="75000"/>
                      </a:schemeClr>
                    </a:solidFill>
                  </a:rPr>
                  <a:t>[Valiant-Valiant ‘14]: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2/3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samples necessary and sufficient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			      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“Instance-optimal identity testing”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85C029-8CA3-4F10-6F3D-7C1FF790E7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10" t="-2638" r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93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8CE6-8460-E409-2DCC-122435BA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3BDC-D813-2D32-FB0C-98AF05C1F5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Coherent measurements: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[O’Donnell-Wright ’15a], [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Badescu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-O’Donnell-Wright ‘17]:</a:t>
                </a:r>
              </a:p>
              <a:p>
                <a:pPr marL="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sufficient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[O’Donnell-Wright ’15a]:</a:t>
                </a:r>
              </a:p>
              <a:p>
                <a:pPr marL="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 for mixedness testing</a:t>
                </a:r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3BDC-D813-2D32-FB0C-98AF05C1F5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8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8CE6-8460-E409-2DCC-122435BA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3BDC-D813-2D32-FB0C-98AF05C1F5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2240519" cy="528027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Incoherent measurements: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Bubeck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-Li ‘20] (mixedness testing):</a:t>
                </a:r>
              </a:p>
              <a:p>
                <a:pPr marL="46355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 and sufficient with nonadaptive</a:t>
                </a:r>
              </a:p>
              <a:p>
                <a:pPr marL="46355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4/3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3BDC-D813-2D32-FB0C-98AF05C1F5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2240519" cy="5280271"/>
              </a:xfrm>
              <a:blipFill>
                <a:blip r:embed="rId2"/>
                <a:stretch>
                  <a:fillRect l="-1347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7492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8CE6-8460-E409-2DCC-122435BA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3BDC-D813-2D32-FB0C-98AF05C1F5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2240519" cy="528027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Incoherent measurements: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1">
                        <a:lumMod val="65000"/>
                      </a:schemeClr>
                    </a:solidFill>
                  </a:rPr>
                  <a:t>Bubeck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-Li ‘20] (mixedness testing):</a:t>
                </a:r>
              </a:p>
              <a:p>
                <a:pPr marL="46355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 and sufficient with nonadaptive</a:t>
                </a:r>
              </a:p>
              <a:p>
                <a:pPr marL="46355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4/3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</a:t>
                </a: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-Li-O’Donnell ‘20] (state certification)</a:t>
                </a:r>
              </a:p>
              <a:p>
                <a:pPr marL="46355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b="0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copies necessary and sufficient w/ nonadaptive</a:t>
                </a:r>
              </a:p>
              <a:p>
                <a:pPr marL="46355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copies necessary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693BDC-D813-2D32-FB0C-98AF05C1F5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2240519" cy="5280271"/>
              </a:xfrm>
              <a:blipFill>
                <a:blip r:embed="rId2"/>
                <a:stretch>
                  <a:fillRect l="-1347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2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8D6D-E436-254B-BE45-0172E85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QUANTUM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D67D0-DA4A-A945-84A6-CAED94710A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Learner is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copies of unknown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Different ways of interacting: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D67D0-DA4A-A945-84A6-CAED94710A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10" t="-2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8E7047-ED7A-7746-8D5F-97FD84E4E96E}"/>
              </a:ext>
            </a:extLst>
          </p:cNvPr>
          <p:cNvCxnSpPr>
            <a:cxnSpLocks/>
          </p:cNvCxnSpPr>
          <p:nvPr/>
        </p:nvCxnSpPr>
        <p:spPr>
          <a:xfrm>
            <a:off x="1247775" y="3105921"/>
            <a:ext cx="0" cy="2495550"/>
          </a:xfrm>
          <a:prstGeom prst="straightConnector1">
            <a:avLst/>
          </a:prstGeom>
          <a:ln w="101600">
            <a:gradFill>
              <a:gsLst>
                <a:gs pos="0">
                  <a:srgbClr val="C00000"/>
                </a:gs>
                <a:gs pos="43000">
                  <a:schemeClr val="accent3"/>
                </a:gs>
                <a:gs pos="72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C497B5-8E6C-2D41-AF47-D0C74A22481A}"/>
              </a:ext>
            </a:extLst>
          </p:cNvPr>
          <p:cNvSpPr txBox="1"/>
          <p:nvPr/>
        </p:nvSpPr>
        <p:spPr>
          <a:xfrm>
            <a:off x="639403" y="2459590"/>
            <a:ext cx="1216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powerful,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impractical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71DA0-DED8-3546-A594-FE881ABB909A}"/>
              </a:ext>
            </a:extLst>
          </p:cNvPr>
          <p:cNvSpPr txBox="1"/>
          <p:nvPr/>
        </p:nvSpPr>
        <p:spPr>
          <a:xfrm>
            <a:off x="758024" y="5590441"/>
            <a:ext cx="97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weak,</a:t>
            </a:r>
          </a:p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E8B4F2-8881-1445-A0C6-AA187DF3DCD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291877" y="3163490"/>
            <a:ext cx="348199" cy="123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D422687-0B0E-FB44-963C-E05F5816DBDD}"/>
              </a:ext>
            </a:extLst>
          </p:cNvPr>
          <p:cNvSpPr txBox="1"/>
          <p:nvPr/>
        </p:nvSpPr>
        <p:spPr>
          <a:xfrm>
            <a:off x="5664923" y="2747991"/>
            <a:ext cx="1548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Pick POVM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measure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63035B-8350-5E46-B190-AB2FF15207FE}"/>
              </a:ext>
            </a:extLst>
          </p:cNvPr>
          <p:cNvGrpSpPr/>
          <p:nvPr/>
        </p:nvGrpSpPr>
        <p:grpSpPr>
          <a:xfrm>
            <a:off x="4564785" y="2747991"/>
            <a:ext cx="727092" cy="787069"/>
            <a:chOff x="3087134" y="3569945"/>
            <a:chExt cx="727092" cy="7870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A9D352-CC4B-BE45-A2CC-7DF39183C878}"/>
                </a:ext>
              </a:extLst>
            </p:cNvPr>
            <p:cNvSpPr/>
            <p:nvPr/>
          </p:nvSpPr>
          <p:spPr>
            <a:xfrm>
              <a:off x="3087134" y="3616350"/>
              <a:ext cx="727092" cy="740664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9BB5F8A9-1C65-CC41-A893-4884E78DC474}"/>
                    </a:ext>
                  </a:extLst>
                </p:cNvPr>
                <p:cNvSpPr/>
                <p:nvPr/>
              </p:nvSpPr>
              <p:spPr>
                <a:xfrm>
                  <a:off x="3087134" y="3569945"/>
                  <a:ext cx="727092" cy="740664"/>
                </a:xfrm>
                <a:prstGeom prst="round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9BB5F8A9-1C65-CC41-A893-4884E78DC4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7134" y="3569945"/>
                  <a:ext cx="727092" cy="740664"/>
                </a:xfrm>
                <a:prstGeom prst="roundRect">
                  <a:avLst/>
                </a:prstGeom>
                <a:blipFill>
                  <a:blip r:embed="rId4"/>
                  <a:stretch>
                    <a:fillRect l="-8621" b="-15254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292842-5E06-1240-AF07-7DBE5104CB93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8312306" y="3163490"/>
            <a:ext cx="348199" cy="123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FBCD9A5-B45C-9A4F-8263-97690AD5CF69}"/>
              </a:ext>
            </a:extLst>
          </p:cNvPr>
          <p:cNvSpPr txBox="1"/>
          <p:nvPr/>
        </p:nvSpPr>
        <p:spPr>
          <a:xfrm>
            <a:off x="8685352" y="2747991"/>
            <a:ext cx="1548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Pick POVM</a:t>
            </a:r>
          </a:p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measure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01A0A4-67BA-4B4A-802C-E96B628BCDF0}"/>
              </a:ext>
            </a:extLst>
          </p:cNvPr>
          <p:cNvGrpSpPr/>
          <p:nvPr/>
        </p:nvGrpSpPr>
        <p:grpSpPr>
          <a:xfrm>
            <a:off x="7585214" y="2747991"/>
            <a:ext cx="727092" cy="787069"/>
            <a:chOff x="3087134" y="3569945"/>
            <a:chExt cx="727092" cy="7870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B0F3B8-7C6F-8848-97AB-4E6EE2BE56A4}"/>
                </a:ext>
              </a:extLst>
            </p:cNvPr>
            <p:cNvSpPr/>
            <p:nvPr/>
          </p:nvSpPr>
          <p:spPr>
            <a:xfrm>
              <a:off x="3087134" y="3616350"/>
              <a:ext cx="727092" cy="740664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4FC6F2F5-1DA7-1246-BBBC-AB837635D36C}"/>
                    </a:ext>
                  </a:extLst>
                </p:cNvPr>
                <p:cNvSpPr/>
                <p:nvPr/>
              </p:nvSpPr>
              <p:spPr>
                <a:xfrm>
                  <a:off x="3087134" y="3569945"/>
                  <a:ext cx="727092" cy="740664"/>
                </a:xfrm>
                <a:prstGeom prst="round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4FC6F2F5-1DA7-1246-BBBC-AB837635D3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7134" y="3569945"/>
                  <a:ext cx="727092" cy="740664"/>
                </a:xfrm>
                <a:prstGeom prst="roundRect">
                  <a:avLst/>
                </a:prstGeom>
                <a:blipFill>
                  <a:blip r:embed="rId5"/>
                  <a:stretch>
                    <a:fillRect l="-8621" b="-15254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FBC66B-D949-B34F-A9AF-CE1256AE7207}"/>
                  </a:ext>
                </a:extLst>
              </p:cNvPr>
              <p:cNvSpPr txBox="1"/>
              <p:nvPr/>
            </p:nvSpPr>
            <p:spPr>
              <a:xfrm>
                <a:off x="5853243" y="3579516"/>
                <a:ext cx="12485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outcome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FBC66B-D949-B34F-A9AF-CE1256AE7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43" y="3579516"/>
                <a:ext cx="1248547" cy="369332"/>
              </a:xfrm>
              <a:prstGeom prst="rect">
                <a:avLst/>
              </a:prstGeom>
              <a:blipFill>
                <a:blip r:embed="rId6"/>
                <a:stretch>
                  <a:fillRect l="-4000"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4E2300-1387-7443-8305-A3B7B588838D}"/>
                  </a:ext>
                </a:extLst>
              </p:cNvPr>
              <p:cNvSpPr txBox="1"/>
              <p:nvPr/>
            </p:nvSpPr>
            <p:spPr>
              <a:xfrm>
                <a:off x="8873483" y="3578988"/>
                <a:ext cx="1236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outcome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4E2300-1387-7443-8305-A3B7B5888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483" y="3578988"/>
                <a:ext cx="1236492" cy="369332"/>
              </a:xfrm>
              <a:prstGeom prst="rect">
                <a:avLst/>
              </a:prstGeom>
              <a:blipFill>
                <a:blip r:embed="rId7"/>
                <a:stretch>
                  <a:fillRect l="-4082"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9CC601E4-F734-A24C-BD6F-0E5570F296F3}"/>
              </a:ext>
            </a:extLst>
          </p:cNvPr>
          <p:cNvSpPr txBox="1"/>
          <p:nvPr/>
        </p:nvSpPr>
        <p:spPr>
          <a:xfrm>
            <a:off x="10281072" y="2610033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A3BE2-A938-7BF4-F83D-847C0DBF2334}"/>
              </a:ext>
            </a:extLst>
          </p:cNvPr>
          <p:cNvSpPr txBox="1"/>
          <p:nvPr/>
        </p:nvSpPr>
        <p:spPr>
          <a:xfrm>
            <a:off x="1852050" y="2715035"/>
            <a:ext cx="2593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“Coherent </a:t>
            </a:r>
          </a:p>
          <a:p>
            <a:r>
              <a:rPr lang="en-US" sz="28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measurements”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87621-BB63-CA27-54DE-289E78D89BA9}"/>
              </a:ext>
            </a:extLst>
          </p:cNvPr>
          <p:cNvSpPr txBox="1"/>
          <p:nvPr/>
        </p:nvSpPr>
        <p:spPr>
          <a:xfrm>
            <a:off x="1830095" y="3601421"/>
            <a:ext cx="160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(can load in all </a:t>
            </a:r>
          </a:p>
          <a:p>
            <a:r>
              <a:rPr lang="en-US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copies at once)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2FE006-0A5F-D6EA-7BD3-BEE1E69EA151}"/>
                  </a:ext>
                </a:extLst>
              </p:cNvPr>
              <p:cNvSpPr txBox="1"/>
              <p:nvPr/>
            </p:nvSpPr>
            <p:spPr>
              <a:xfrm>
                <a:off x="1830095" y="5702549"/>
                <a:ext cx="21897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(can only load in one </a:t>
                </a:r>
              </a:p>
              <a:p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copy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at a time)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2FE006-0A5F-D6EA-7BD3-BEE1E69EA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095" y="5702549"/>
                <a:ext cx="2189702" cy="646331"/>
              </a:xfrm>
              <a:prstGeom prst="rect">
                <a:avLst/>
              </a:prstGeom>
              <a:blipFill>
                <a:blip r:embed="rId9"/>
                <a:stretch>
                  <a:fillRect l="-2890" t="-5769" r="-2890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E8E5DF7-7EBB-1F74-0F57-8029CC8B34A9}"/>
              </a:ext>
            </a:extLst>
          </p:cNvPr>
          <p:cNvSpPr txBox="1"/>
          <p:nvPr/>
        </p:nvSpPr>
        <p:spPr>
          <a:xfrm>
            <a:off x="1856146" y="4793500"/>
            <a:ext cx="2593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“Incoherent </a:t>
            </a: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measurements”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050305-DDCE-06ED-1577-19AA703662C8}"/>
                  </a:ext>
                </a:extLst>
              </p:cNvPr>
              <p:cNvSpPr txBox="1"/>
              <p:nvPr/>
            </p:nvSpPr>
            <p:spPr>
              <a:xfrm>
                <a:off x="4445965" y="4062530"/>
                <a:ext cx="7450112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Learner computes output based 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measurement outcomes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Choice of measurements can be adaptive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050305-DDCE-06ED-1577-19AA70366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965" y="4062530"/>
                <a:ext cx="7450112" cy="1461939"/>
              </a:xfrm>
              <a:prstGeom prst="rect">
                <a:avLst/>
              </a:prstGeom>
              <a:blipFill>
                <a:blip r:embed="rId10"/>
                <a:stretch>
                  <a:fillRect l="-1871" t="-5172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16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4" grpId="0"/>
      <p:bldP spid="35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A686-D553-8842-5B57-15A71854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A1383D-7286-BD69-2A4B-20FE824EEF5C}"/>
                  </a:ext>
                </a:extLst>
              </p:cNvPr>
              <p:cNvSpPr txBox="1"/>
              <p:nvPr/>
            </p:nvSpPr>
            <p:spPr>
              <a:xfrm>
                <a:off x="243840" y="1566826"/>
                <a:ext cx="11704320" cy="2960882"/>
              </a:xfrm>
              <a:prstGeom prst="roundRect">
                <a:avLst/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 ’22]: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state certification with general incoherent measurements,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acc>
                    <m:d>
                      <m:dPr>
                        <m:ctrlPr>
                          <a:rPr lang="en-US" sz="3200" b="1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3200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copies are necessary and sufficient. For mixedness testing, we also show how to remove the log factors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A1383D-7286-BD69-2A4B-20FE824EE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566826"/>
                <a:ext cx="11704320" cy="2960882"/>
              </a:xfrm>
              <a:prstGeom prst="roundRect">
                <a:avLst/>
              </a:prstGeom>
              <a:blipFill>
                <a:blip r:embed="rId3"/>
                <a:stretch>
                  <a:fillRect l="-216" b="-2119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1FCDCF-E899-A6E7-C901-F850F2405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5017007"/>
            <a:ext cx="11704320" cy="1758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Adaptivity doesn’t help* for state certification in trace distance 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dirty="0"/>
              <a:t>Nonadaptive algorithm based on random measurements is optimal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A686-D553-8842-5B57-15A71854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A1383D-7286-BD69-2A4B-20FE824EEF5C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20" cy="1261977"/>
              </a:xfrm>
              <a:prstGeom prst="roundRect">
                <a:avLst/>
              </a:prstGeom>
              <a:solidFill>
                <a:schemeClr val="accent2">
                  <a:lumMod val="75000"/>
                  <a:alpha val="4605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Theorem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-Huang-Li-Liu ’22]: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mixedness testing,</a:t>
                </a:r>
                <a:r>
                  <a:rPr lang="en-US" sz="32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3200" b="1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copies are necessary and sufficient.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A1383D-7286-BD69-2A4B-20FE824EE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1261977"/>
              </a:xfrm>
              <a:prstGeom prst="roundRect">
                <a:avLst/>
              </a:prstGeom>
              <a:blipFill>
                <a:blip r:embed="rId3"/>
                <a:stretch>
                  <a:fillRect l="-758" b="-12871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1FCDCF-E899-A6E7-C901-F850F2405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948364"/>
            <a:ext cx="11704320" cy="1758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We also obtain nearly tight bounds for state certification, see paper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dirty="0"/>
              <a:t>Adaptivity doesn’t help* for state certification in trace distance 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dirty="0"/>
              <a:t>Nonadaptive algorithm based on random measurements is optimal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B734-907F-91A9-DBFD-BD56C09C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POINT-VERSUS-MIXTURE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7AB4BA-53CF-1329-807B-98BB5BF08E49}"/>
                  </a:ext>
                </a:extLst>
              </p:cNvPr>
              <p:cNvSpPr txBox="1"/>
              <p:nvPr/>
            </p:nvSpPr>
            <p:spPr>
              <a:xfrm>
                <a:off x="4219731" y="1580585"/>
                <a:ext cx="3752537" cy="2572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4288">
                  <a:buNone/>
                </a:pP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YES: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14288">
                  <a:buNone/>
                </a:pPr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14288">
                  <a:buNone/>
                </a:pPr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2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  <m:sub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14288">
                  <a:buNone/>
                </a:pPr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7AB4BA-53CF-1329-807B-98BB5BF08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731" y="1580585"/>
                <a:ext cx="3752537" cy="2572756"/>
              </a:xfrm>
              <a:prstGeom prst="rect">
                <a:avLst/>
              </a:prstGeom>
              <a:blipFill>
                <a:blip r:embed="rId2"/>
                <a:stretch>
                  <a:fillRect l="-4054" r="-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056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B734-907F-91A9-DBFD-BD56C09C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POINT-VERSUS-MIXTURE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7AB4BA-53CF-1329-807B-98BB5BF08E49}"/>
                  </a:ext>
                </a:extLst>
              </p:cNvPr>
              <p:cNvSpPr txBox="1"/>
              <p:nvPr/>
            </p:nvSpPr>
            <p:spPr>
              <a:xfrm>
                <a:off x="4219731" y="1580585"/>
                <a:ext cx="6708099" cy="2473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4288">
                  <a:buNone/>
                </a:pP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YES: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14288">
                  <a:buNone/>
                </a:pPr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14288">
                  <a:buNone/>
                </a:pPr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d>
                      <m:d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Id</m:t>
                        </m:r>
                        <m: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𝑈𝑍𝑈</m:t>
                            </m:r>
                          </m:e>
                          <m:sup>
                            <m:r>
                              <a:rPr lang="en-US" sz="3200" b="0" i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  <a:p>
                <a:pPr marL="14288">
                  <a:buNone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for </a:t>
                </a:r>
                <a:r>
                  <a:rPr lang="en-US" sz="32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Haar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-random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7AB4BA-53CF-1329-807B-98BB5BF08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731" y="1580585"/>
                <a:ext cx="6708099" cy="2473241"/>
              </a:xfrm>
              <a:prstGeom prst="rect">
                <a:avLst/>
              </a:prstGeom>
              <a:blipFill>
                <a:blip r:embed="rId2"/>
                <a:stretch>
                  <a:fillRect l="-226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9557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B734-907F-91A9-DBFD-BD56C09C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POINT-VERSUS-MIXTURE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7AB4BA-53CF-1329-807B-98BB5BF08E49}"/>
                  </a:ext>
                </a:extLst>
              </p:cNvPr>
              <p:cNvSpPr txBox="1"/>
              <p:nvPr/>
            </p:nvSpPr>
            <p:spPr>
              <a:xfrm>
                <a:off x="4219731" y="1580585"/>
                <a:ext cx="6708099" cy="2965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4288">
                  <a:buNone/>
                </a:pP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YES:</a:t>
                </a:r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14288">
                  <a:buNone/>
                </a:pPr>
                <a:endParaRPr lang="en-US" sz="3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14288">
                  <a:buNone/>
                </a:pPr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d>
                      <m:d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Id</m:t>
                        </m:r>
                        <m:r>
                          <a:rPr lang="en-US" sz="3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US" sz="32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  <a:p>
                <a:pPr marL="14288">
                  <a:buNone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for “trace-centered” </a:t>
                </a:r>
              </a:p>
              <a:p>
                <a:pPr marL="14288">
                  <a:buNone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Gaussian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7AB4BA-53CF-1329-807B-98BB5BF08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731" y="1580585"/>
                <a:ext cx="6708099" cy="2965684"/>
              </a:xfrm>
              <a:prstGeom prst="rect">
                <a:avLst/>
              </a:prstGeom>
              <a:blipFill>
                <a:blip r:embed="rId2"/>
                <a:stretch>
                  <a:fillRect l="-2268" b="-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BFDF09-9B76-CFF4-03E0-B0DCA483545D}"/>
                  </a:ext>
                </a:extLst>
              </p:cNvPr>
              <p:cNvSpPr txBox="1"/>
              <p:nvPr/>
            </p:nvSpPr>
            <p:spPr>
              <a:xfrm>
                <a:off x="445927" y="4967884"/>
                <a:ext cx="11300145" cy="790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given by sampling GOE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defining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BFDF09-9B76-CFF4-03E0-B0DCA4835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27" y="4967884"/>
                <a:ext cx="11300145" cy="790345"/>
              </a:xfrm>
              <a:prstGeom prst="rect">
                <a:avLst/>
              </a:prstGeom>
              <a:blipFill>
                <a:blip r:embed="rId3"/>
                <a:stretch>
                  <a:fillRect l="-674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828D935-BCBB-0DB2-162D-BAB9878609F4}"/>
              </a:ext>
            </a:extLst>
          </p:cNvPr>
          <p:cNvSpPr txBox="1"/>
          <p:nvPr/>
        </p:nvSpPr>
        <p:spPr>
          <a:xfrm>
            <a:off x="5628806" y="297554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A101A1-30F5-8DFD-07BC-526709ACA73B}"/>
                  </a:ext>
                </a:extLst>
              </p:cNvPr>
              <p:cNvSpPr txBox="1"/>
              <p:nvPr/>
            </p:nvSpPr>
            <p:spPr>
              <a:xfrm>
                <a:off x="1567476" y="1580585"/>
                <a:ext cx="10772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mm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A101A1-30F5-8DFD-07BC-526709ACA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476" y="1580585"/>
                <a:ext cx="1077283" cy="584775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4E9E05-BA60-1189-E00A-5DE3A4446AF6}"/>
                  </a:ext>
                </a:extLst>
              </p:cNvPr>
              <p:cNvSpPr txBox="1"/>
              <p:nvPr/>
            </p:nvSpPr>
            <p:spPr>
              <a:xfrm>
                <a:off x="1746467" y="2821658"/>
                <a:ext cx="7192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4E9E05-BA60-1189-E00A-5DE3A4446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467" y="2821658"/>
                <a:ext cx="719299" cy="584775"/>
              </a:xfrm>
              <a:prstGeom prst="rect">
                <a:avLst/>
              </a:prstGeom>
              <a:blipFill>
                <a:blip r:embed="rId5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1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49BE1-83BA-B4E7-24B2-014433172B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 Cam:</a:t>
                </a:r>
                <a:r>
                  <a:rPr lang="en-US" dirty="0"/>
                  <a:t> suffices to show that for insufficiently large sample sizes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900" b="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TV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mm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/>
                  <a:t>Suffices to show that </a:t>
                </a:r>
              </a:p>
              <a:p>
                <a:pPr marL="0" indent="0">
                  <a:buNone/>
                </a:pPr>
                <a:endParaRPr lang="en-US" sz="1000" b="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noFill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noFill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noFill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mm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noFill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with high probability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mm</m:t>
                            </m:r>
                          </m:sub>
                        </m:sSub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49BE1-83BA-B4E7-24B2-014433172B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EC9EB3-73C1-5173-D371-365814BB0120}"/>
                  </a:ext>
                </a:extLst>
              </p:cNvPr>
              <p:cNvSpPr txBox="1"/>
              <p:nvPr/>
            </p:nvSpPr>
            <p:spPr>
              <a:xfrm>
                <a:off x="1978702" y="3806493"/>
                <a:ext cx="6115986" cy="1211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320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mm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EC9EB3-73C1-5173-D371-365814BB0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702" y="3806493"/>
                <a:ext cx="6115986" cy="1211294"/>
              </a:xfrm>
              <a:prstGeom prst="rect">
                <a:avLst/>
              </a:prstGeom>
              <a:blipFill>
                <a:blip r:embed="rId3"/>
                <a:stretch>
                  <a:fillRect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A0DAC73-C3AD-36C3-D09F-4D82B7D1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</p:spTree>
    <p:extLst>
      <p:ext uri="{BB962C8B-B14F-4D97-AF65-F5344CB8AC3E}">
        <p14:creationId xmlns:p14="http://schemas.microsoft.com/office/powerpoint/2010/main" val="5855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284D0-30D0-AFF8-DBDD-2DB5827E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14E4F-07F1-0B05-CF7F-E74208EB79D1}"/>
                  </a:ext>
                </a:extLst>
              </p:cNvPr>
              <p:cNvSpPr txBox="1"/>
              <p:nvPr/>
            </p:nvSpPr>
            <p:spPr>
              <a:xfrm>
                <a:off x="5456420" y="1294411"/>
                <a:ext cx="3102962" cy="1211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3200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mm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14E4F-07F1-0B05-CF7F-E74208EB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420" y="1294411"/>
                <a:ext cx="3102962" cy="1211294"/>
              </a:xfrm>
              <a:prstGeom prst="rect">
                <a:avLst/>
              </a:prstGeom>
              <a:blipFill>
                <a:blip r:embed="rId2"/>
                <a:stretch>
                  <a:fillRect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237B43-D1F5-84B4-09DC-1393A3EA155C}"/>
                  </a:ext>
                </a:extLst>
              </p:cNvPr>
              <p:cNvSpPr txBox="1"/>
              <p:nvPr/>
            </p:nvSpPr>
            <p:spPr>
              <a:xfrm>
                <a:off x="4325899" y="1607670"/>
                <a:ext cx="14952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237B43-D1F5-84B4-09DC-1393A3EA1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899" y="1607670"/>
                <a:ext cx="1495281" cy="584775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7FD96E-9A83-B945-C59C-6B3BD4C71A4C}"/>
                  </a:ext>
                </a:extLst>
              </p:cNvPr>
              <p:cNvSpPr txBox="1"/>
              <p:nvPr/>
            </p:nvSpPr>
            <p:spPr>
              <a:xfrm>
                <a:off x="243840" y="3109582"/>
                <a:ext cx="11704320" cy="1273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Again assume WLOG that measurements are rank-1, so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a function of a sequence of unit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7FD96E-9A83-B945-C59C-6B3BD4C71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109582"/>
                <a:ext cx="11704320" cy="1273169"/>
              </a:xfrm>
              <a:prstGeom prst="rect">
                <a:avLst/>
              </a:prstGeom>
              <a:blipFill>
                <a:blip r:embed="rId4"/>
                <a:stretch>
                  <a:fillRect l="-1410" t="-10784" r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/>
              <p:nvPr/>
            </p:nvSpPr>
            <p:spPr>
              <a:xfrm>
                <a:off x="3034259" y="4326024"/>
                <a:ext cx="6123482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nary>
                        <m:naryPr>
                          <m:chr m:val="∏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Id</m:t>
                              </m:r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259" y="4326024"/>
                <a:ext cx="6123482" cy="1338572"/>
              </a:xfrm>
              <a:prstGeom prst="rect">
                <a:avLst/>
              </a:prstGeom>
              <a:blipFill>
                <a:blip r:embed="rId5"/>
                <a:stretch>
                  <a:fillRect t="-124528" b="-18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87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BE1F14-CE97-6E4A-2125-AA293502E85A}"/>
                  </a:ext>
                </a:extLst>
              </p:cNvPr>
              <p:cNvSpPr txBox="1"/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nary>
                        <m:naryPr>
                          <m:chr m:val="∏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Id</m:t>
                              </m:r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BE1F14-CE97-6E4A-2125-AA293502E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blipFill>
                <a:blip r:embed="rId3"/>
                <a:stretch>
                  <a:fillRect t="-123364" b="-186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43284D0-30D0-AFF8-DBDD-2DB5827E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/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(complicated expression involving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perfect matchings among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blipFill>
                <a:blip r:embed="rId4"/>
                <a:stretch>
                  <a:fillRect l="-172" t="-1363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/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0" i="1" smtClean="0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𝑳</m:t>
                          </m:r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blipFill>
                <a:blip r:embed="rId5"/>
                <a:stretch>
                  <a:fillRect l="-133" t="-124528" b="-188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23BD23-C24E-11A5-43DE-A3AB1A382B1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323475" y="5111646"/>
            <a:ext cx="539646" cy="623006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/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vector removed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blipFill>
                <a:blip r:embed="rId6"/>
                <a:stretch>
                  <a:fillRect l="-1250" t="-14103" r="-2500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362274-3CFA-A501-E3FB-7926CE97F7B6}"/>
                  </a:ext>
                </a:extLst>
              </p:cNvPr>
              <p:cNvSpPr txBox="1"/>
              <p:nvPr/>
            </p:nvSpPr>
            <p:spPr>
              <a:xfrm>
                <a:off x="6955437" y="5734652"/>
                <a:ext cx="4992724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Let’s pretend all the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 on the right are the same...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362274-3CFA-A501-E3FB-7926CE97F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37" y="5734652"/>
                <a:ext cx="4992724" cy="978729"/>
              </a:xfrm>
              <a:prstGeom prst="rect">
                <a:avLst/>
              </a:prstGeom>
              <a:blipFill>
                <a:blip r:embed="rId7"/>
                <a:stretch>
                  <a:fillRect t="-14103" r="-5838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983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/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3200" b="1" i="1" smtClean="0"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b="1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noFill/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0" i="1" smtClean="0"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noFill/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𝑳</m:t>
                          </m:r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blipFill>
                <a:blip r:embed="rId3"/>
                <a:stretch>
                  <a:fillRect l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39DD0F-1302-C5AD-0E46-50D398CBA9FB}"/>
                  </a:ext>
                </a:extLst>
              </p:cNvPr>
              <p:cNvSpPr txBox="1"/>
              <p:nvPr/>
            </p:nvSpPr>
            <p:spPr>
              <a:xfrm>
                <a:off x="213860" y="4507475"/>
                <a:ext cx="61384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39DD0F-1302-C5AD-0E46-50D398CBA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60" y="4507475"/>
                <a:ext cx="6138472" cy="584775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43284D0-30D0-AFF8-DBDD-2DB5827E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/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200" i="1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nary>
                        <m:naryPr>
                          <m:chr m:val="∏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Id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blipFill>
                <a:blip r:embed="rId5"/>
                <a:stretch>
                  <a:fillRect t="-123364" b="-186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/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(complicated expression involving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perfect matchings among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blipFill>
                <a:blip r:embed="rId6"/>
                <a:stretch>
                  <a:fillRect l="-172" t="-1363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23BD23-C24E-11A5-43DE-A3AB1A382B1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323475" y="5111646"/>
            <a:ext cx="539646" cy="623006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/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vector removed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blipFill>
                <a:blip r:embed="rId7"/>
                <a:stretch>
                  <a:fillRect l="-1250" t="-14103" r="-2500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434BB-0A31-0D51-171A-2A0B7A049AB1}"/>
                  </a:ext>
                </a:extLst>
              </p:cNvPr>
              <p:cNvSpPr txBox="1"/>
              <p:nvPr/>
            </p:nvSpPr>
            <p:spPr>
              <a:xfrm>
                <a:off x="6955437" y="5734652"/>
                <a:ext cx="4992724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Let’s pretend all the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 on the right are the same...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434BB-0A31-0D51-171A-2A0B7A04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37" y="5734652"/>
                <a:ext cx="4992724" cy="978729"/>
              </a:xfrm>
              <a:prstGeom prst="rect">
                <a:avLst/>
              </a:prstGeom>
              <a:blipFill>
                <a:blip r:embed="rId8"/>
                <a:stretch>
                  <a:fillRect t="-14103" r="-5838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F72079-80DC-EF7C-3641-63ED2D064C98}"/>
                  </a:ext>
                </a:extLst>
              </p:cNvPr>
              <p:cNvSpPr txBox="1"/>
              <p:nvPr/>
            </p:nvSpPr>
            <p:spPr>
              <a:xfrm>
                <a:off x="3433247" y="4031627"/>
                <a:ext cx="6138472" cy="147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F72079-80DC-EF7C-3641-63ED2D0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247" y="4031627"/>
                <a:ext cx="6138472" cy="1477071"/>
              </a:xfrm>
              <a:prstGeom prst="rect">
                <a:avLst/>
              </a:prstGeom>
              <a:blipFill>
                <a:blip r:embed="rId9"/>
                <a:stretch>
                  <a:fillRect t="-105983" b="-16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380A31-1D21-6EE6-008E-F6DD65AFF1A7}"/>
                  </a:ext>
                </a:extLst>
              </p:cNvPr>
              <p:cNvSpPr txBox="1"/>
              <p:nvPr/>
            </p:nvSpPr>
            <p:spPr>
              <a:xfrm>
                <a:off x="816965" y="1671309"/>
                <a:ext cx="61384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380A31-1D21-6EE6-008E-F6DD65AFF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65" y="1671309"/>
                <a:ext cx="6138472" cy="584775"/>
              </a:xfrm>
              <a:prstGeom prst="rect">
                <a:avLst/>
              </a:prstGeom>
              <a:blipFill>
                <a:blip r:embed="rId10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FD11-ADDA-A86D-DC66-5A21566E66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844711"/>
                <a:ext cx="11704320" cy="5280271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noFill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noFill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noFill/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noFill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</a:rPr>
                        <m:t>−1 ≈</m:t>
                      </m:r>
                      <m:r>
                        <a:rPr lang="en-US" i="1" smtClean="0">
                          <a:noFill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noFill/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noFill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noFill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FD11-ADDA-A86D-DC66-5A21566E66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844711"/>
                <a:ext cx="11704320" cy="52802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A382A4-B009-CFE0-7822-529636CEF829}"/>
                  </a:ext>
                </a:extLst>
              </p:cNvPr>
              <p:cNvSpPr txBox="1"/>
              <p:nvPr/>
            </p:nvSpPr>
            <p:spPr>
              <a:xfrm>
                <a:off x="198870" y="3076279"/>
                <a:ext cx="61384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A382A4-B009-CFE0-7822-529636CEF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70" y="3076279"/>
                <a:ext cx="6138472" cy="584775"/>
              </a:xfrm>
              <a:prstGeom prst="rect">
                <a:avLst/>
              </a:prstGeom>
              <a:blipFill>
                <a:blip r:embed="rId3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D47BCDC-ADB9-1193-0459-D03FBFC0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8E65A9-EBD8-FD6A-D198-84FAFEF1C3C2}"/>
                  </a:ext>
                </a:extLst>
              </p:cNvPr>
              <p:cNvSpPr txBox="1"/>
              <p:nvPr/>
            </p:nvSpPr>
            <p:spPr>
              <a:xfrm>
                <a:off x="4332657" y="2307764"/>
                <a:ext cx="6138472" cy="147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8E65A9-EBD8-FD6A-D198-84FAFEF1C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657" y="2307764"/>
                <a:ext cx="6138472" cy="1477071"/>
              </a:xfrm>
              <a:prstGeom prst="rect">
                <a:avLst/>
              </a:prstGeom>
              <a:blipFill>
                <a:blip r:embed="rId4"/>
                <a:stretch>
                  <a:fillRect t="-105085" b="-16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A53DFE-14D0-8F48-A188-0017174BE087}"/>
                  </a:ext>
                </a:extLst>
              </p:cNvPr>
              <p:cNvSpPr txBox="1"/>
              <p:nvPr/>
            </p:nvSpPr>
            <p:spPr>
              <a:xfrm>
                <a:off x="213860" y="2475793"/>
                <a:ext cx="61384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A53DFE-14D0-8F48-A188-0017174BE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60" y="2475793"/>
                <a:ext cx="6138472" cy="584775"/>
              </a:xfrm>
              <a:prstGeom prst="rect">
                <a:avLst/>
              </a:prstGeom>
              <a:blipFill>
                <a:blip r:embed="rId5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18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41F2-F266-A749-A924-693815B5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REPRESENTATIVE TASKS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5114F7B8-2E78-7272-3EE4-5B6505A134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057968"/>
              </p:ext>
            </p:extLst>
          </p:nvPr>
        </p:nvGraphicFramePr>
        <p:xfrm>
          <a:off x="1355464" y="1297225"/>
          <a:ext cx="8821270" cy="2385836"/>
        </p:xfrm>
        <a:graphic>
          <a:graphicData uri="http://schemas.openxmlformats.org/drawingml/2006/table">
            <a:tbl>
              <a:tblPr firstRow="1" bandRow="1"/>
              <a:tblGrid>
                <a:gridCol w="2334409">
                  <a:extLst>
                    <a:ext uri="{9D8B030D-6E8A-4147-A177-3AD203B41FA5}">
                      <a16:colId xmlns:a16="http://schemas.microsoft.com/office/drawing/2014/main" val="816362444"/>
                    </a:ext>
                  </a:extLst>
                </a:gridCol>
                <a:gridCol w="3888259">
                  <a:extLst>
                    <a:ext uri="{9D8B030D-6E8A-4147-A177-3AD203B41FA5}">
                      <a16:colId xmlns:a16="http://schemas.microsoft.com/office/drawing/2014/main" val="3077695809"/>
                    </a:ext>
                  </a:extLst>
                </a:gridCol>
                <a:gridCol w="2598602">
                  <a:extLst>
                    <a:ext uri="{9D8B030D-6E8A-4147-A177-3AD203B41FA5}">
                      <a16:colId xmlns:a16="http://schemas.microsoft.com/office/drawing/2014/main" val="3310692361"/>
                    </a:ext>
                  </a:extLst>
                </a:gridCol>
              </a:tblGrid>
              <a:tr h="411982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>
                            <a:lumMod val="8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Classical version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6640333"/>
                  </a:ext>
                </a:extLst>
              </a:tr>
              <a:tr h="93383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6947745"/>
                  </a:ext>
                </a:extLst>
              </a:tr>
              <a:tr h="93383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608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991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BCDC-ADB9-1193-0459-D03FBFC0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FD11-ADDA-A86D-DC66-5A21566E66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844711"/>
                <a:ext cx="11704320" cy="5280271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</a:rPr>
                        <m:t>−1 ≈</m:t>
                      </m:r>
                      <m:r>
                        <a:rPr lang="en-US" i="1" smtClean="0">
                          <a:noFill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noFill/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noFill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noFill/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noFill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FD11-ADDA-A86D-DC66-5A21566E66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844711"/>
                <a:ext cx="11704320" cy="528027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ADC83F-099E-52A3-325B-741AFA80224F}"/>
                  </a:ext>
                </a:extLst>
              </p:cNvPr>
              <p:cNvSpPr txBox="1"/>
              <p:nvPr/>
            </p:nvSpPr>
            <p:spPr>
              <a:xfrm>
                <a:off x="5037193" y="2304145"/>
                <a:ext cx="6138472" cy="147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|"/>
                          <m:ctrlP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ctrlPr>
                            <a:rPr lang="en-US" sz="32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3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3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3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3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⟨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chemeClr val="accent3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3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3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3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nary>
                      <m:d>
                        <m:dPr>
                          <m:begChr m:val="|"/>
                          <m:endChr m:val="⟩"/>
                          <m:ctrlPr>
                            <a:rPr lang="en-US" sz="3200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ADC83F-099E-52A3-325B-741AFA802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193" y="2304145"/>
                <a:ext cx="6138472" cy="1477071"/>
              </a:xfrm>
              <a:prstGeom prst="rect">
                <a:avLst/>
              </a:prstGeom>
              <a:blipFill>
                <a:blip r:embed="rId4"/>
                <a:stretch>
                  <a:fillRect t="-105983" b="-16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DE805D75-5878-93BC-3648-02EFF3E35D75}"/>
              </a:ext>
            </a:extLst>
          </p:cNvPr>
          <p:cNvSpPr/>
          <p:nvPr/>
        </p:nvSpPr>
        <p:spPr>
          <a:xfrm rot="16200000">
            <a:off x="8199620" y="2390659"/>
            <a:ext cx="569626" cy="3350741"/>
          </a:xfrm>
          <a:prstGeom prst="leftBrac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120CDD-2DAD-E783-82A9-F8DF7252DA55}"/>
                  </a:ext>
                </a:extLst>
              </p:cNvPr>
              <p:cNvSpPr txBox="1"/>
              <p:nvPr/>
            </p:nvSpPr>
            <p:spPr>
              <a:xfrm>
                <a:off x="6413681" y="4388809"/>
                <a:ext cx="4141503" cy="1128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matrix martingale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fluctuations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120CDD-2DAD-E783-82A9-F8DF7252D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681" y="4388809"/>
                <a:ext cx="4141503" cy="1128579"/>
              </a:xfrm>
              <a:prstGeom prst="rect">
                <a:avLst/>
              </a:prstGeom>
              <a:blipFill>
                <a:blip r:embed="rId5"/>
                <a:stretch>
                  <a:fillRect l="-1529" t="-7778" r="-4893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87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BCDC-ADB9-1193-0459-D03FBFC0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FD11-ADDA-A86D-DC66-5A21566E66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844711"/>
                <a:ext cx="11704320" cy="60132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solidFill>
                    <a:srgbClr val="418AB3">
                      <a:lumMod val="40000"/>
                      <a:lumOff val="60000"/>
                    </a:srgb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</a:rPr>
                        <m:t>≈1±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en-US" dirty="0">
                  <a:noFill/>
                </a:endParaRPr>
              </a:p>
              <a:p>
                <a:pPr marL="0" indent="0">
                  <a:buNone/>
                </a:pPr>
                <a:endParaRPr lang="en-US" dirty="0">
                  <a:noFill/>
                </a:endParaRPr>
              </a:p>
              <a:p>
                <a:r>
                  <a:rPr lang="en-US" dirty="0"/>
                  <a:t>With each new measurement,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changes by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1±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Cumulatively over N steps, changes by factor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1±</m:t>
                    </m:r>
                    <m:f>
                      <m:fPr>
                        <m:ctrlPr>
                          <a:rPr lang="en-US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den>
                    </m:f>
                    <m:r>
                      <a:rPr lang="en-US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b="0" dirty="0">
                  <a:solidFill>
                    <a:srgbClr val="418AB3">
                      <a:lumMod val="40000"/>
                      <a:lumOff val="60000"/>
                    </a:srgbClr>
                  </a:solidFill>
                </a:endParaRPr>
              </a:p>
              <a:p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As long as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𝒐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CCFD11-ADDA-A86D-DC66-5A21566E66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844711"/>
                <a:ext cx="11704320" cy="6013289"/>
              </a:xfrm>
              <a:blipFill>
                <a:blip r:embed="rId3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65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284D0-30D0-AFF8-DBDD-2DB5827E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/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nary>
                        <m:naryPr>
                          <m:chr m:val="∏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Id</m:t>
                              </m:r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blipFill>
                <a:blip r:embed="rId3"/>
                <a:stretch>
                  <a:fillRect t="-123364" b="-186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/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(complicated expression involving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perfect matchings among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blipFill>
                <a:blip r:embed="rId4"/>
                <a:stretch>
                  <a:fillRect l="-172" t="-1363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/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noFill/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0" i="1" smtClean="0"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noFill/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𝑳</m:t>
                          </m:r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blipFill>
                <a:blip r:embed="rId5"/>
                <a:stretch>
                  <a:fillRect l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23BD23-C24E-11A5-43DE-A3AB1A382B1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323475" y="5111646"/>
            <a:ext cx="539646" cy="623006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/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vector removed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blipFill>
                <a:blip r:embed="rId6"/>
                <a:stretch>
                  <a:fillRect l="-1250" t="-14103" r="-2500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434BB-0A31-0D51-171A-2A0B7A049AB1}"/>
                  </a:ext>
                </a:extLst>
              </p:cNvPr>
              <p:cNvSpPr txBox="1"/>
              <p:nvPr/>
            </p:nvSpPr>
            <p:spPr>
              <a:xfrm>
                <a:off x="6955437" y="5734652"/>
                <a:ext cx="4992724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Let’s pretend all the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 on the right are the same...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434BB-0A31-0D51-171A-2A0B7A04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37" y="5734652"/>
                <a:ext cx="4992724" cy="978729"/>
              </a:xfrm>
              <a:prstGeom prst="rect">
                <a:avLst/>
              </a:prstGeom>
              <a:blipFill>
                <a:blip r:embed="rId7"/>
                <a:stretch>
                  <a:fillRect t="-14103" r="-5838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F72079-80DC-EF7C-3641-63ED2D064C98}"/>
                  </a:ext>
                </a:extLst>
              </p:cNvPr>
              <p:cNvSpPr txBox="1"/>
              <p:nvPr/>
            </p:nvSpPr>
            <p:spPr>
              <a:xfrm>
                <a:off x="3433247" y="4031627"/>
                <a:ext cx="6138472" cy="147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F72079-80DC-EF7C-3641-63ED2D0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247" y="4031627"/>
                <a:ext cx="6138472" cy="1477071"/>
              </a:xfrm>
              <a:prstGeom prst="rect">
                <a:avLst/>
              </a:prstGeom>
              <a:blipFill>
                <a:blip r:embed="rId8"/>
                <a:stretch>
                  <a:fillRect t="-105983" b="-16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667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284D0-30D0-AFF8-DBDD-2DB5827E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/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nary>
                        <m:naryPr>
                          <m:chr m:val="∏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Id</m:t>
                              </m:r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E59606-8BFD-9489-603D-80D672CC5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259" y="1294411"/>
                <a:ext cx="6123482" cy="1338572"/>
              </a:xfrm>
              <a:prstGeom prst="rect">
                <a:avLst/>
              </a:prstGeom>
              <a:blipFill>
                <a:blip r:embed="rId3"/>
                <a:stretch>
                  <a:fillRect t="-123364" b="-186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/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(complicated expression involving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perfect matchings among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90088-2D89-9E5D-BCD1-2472ADD1B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921" y="2795926"/>
                <a:ext cx="7351426" cy="1106970"/>
              </a:xfrm>
              <a:prstGeom prst="rect">
                <a:avLst/>
              </a:prstGeom>
              <a:blipFill>
                <a:blip r:embed="rId4"/>
                <a:stretch>
                  <a:fillRect l="-172" t="-1363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/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noFill/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0" i="1" smtClean="0"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noFill/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noFill/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b="0" i="1" smtClean="0"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𝑳</m:t>
                          </m:r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5F0DF0-8334-AD2C-3A0B-EE1182993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460" y="4130857"/>
                <a:ext cx="9506887" cy="1338572"/>
              </a:xfrm>
              <a:prstGeom prst="rect">
                <a:avLst/>
              </a:prstGeom>
              <a:blipFill>
                <a:blip r:embed="rId5"/>
                <a:stretch>
                  <a:fillRect l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23BD23-C24E-11A5-43DE-A3AB1A382B1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323475" y="5111646"/>
            <a:ext cx="539646" cy="623006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/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vector removed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0BDB42-5E1F-6559-9B9A-5DDF4E64B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45" y="5734652"/>
                <a:ext cx="3034259" cy="978729"/>
              </a:xfrm>
              <a:prstGeom prst="rect">
                <a:avLst/>
              </a:prstGeom>
              <a:blipFill>
                <a:blip r:embed="rId6"/>
                <a:stretch>
                  <a:fillRect l="-1250" t="-14103" r="-2500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434BB-0A31-0D51-171A-2A0B7A049AB1}"/>
                  </a:ext>
                </a:extLst>
              </p:cNvPr>
              <p:cNvSpPr txBox="1"/>
              <p:nvPr/>
            </p:nvSpPr>
            <p:spPr>
              <a:xfrm>
                <a:off x="5357734" y="5734652"/>
                <a:ext cx="6590428" cy="978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u="sng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Circular</a:t>
                </a:r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cannot pretend all the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 on the right are the same...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434BB-0A31-0D51-171A-2A0B7A04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734" y="5734652"/>
                <a:ext cx="6590428" cy="978729"/>
              </a:xfrm>
              <a:prstGeom prst="rect">
                <a:avLst/>
              </a:prstGeom>
              <a:blipFill>
                <a:blip r:embed="rId7"/>
                <a:stretch>
                  <a:fillRect l="-1154" t="-14103" r="-4423" b="-2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F72079-80DC-EF7C-3641-63ED2D064C98}"/>
                  </a:ext>
                </a:extLst>
              </p:cNvPr>
              <p:cNvSpPr txBox="1"/>
              <p:nvPr/>
            </p:nvSpPr>
            <p:spPr>
              <a:xfrm>
                <a:off x="3433247" y="4031627"/>
                <a:ext cx="6138472" cy="147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F72079-80DC-EF7C-3641-63ED2D0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247" y="4031627"/>
                <a:ext cx="6138472" cy="1477071"/>
              </a:xfrm>
              <a:prstGeom prst="rect">
                <a:avLst/>
              </a:prstGeom>
              <a:blipFill>
                <a:blip r:embed="rId8"/>
                <a:stretch>
                  <a:fillRect t="-105983" b="-16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533BB5E-55C0-A2F8-85A8-A3B6D951736C}"/>
              </a:ext>
            </a:extLst>
          </p:cNvPr>
          <p:cNvSpPr txBox="1"/>
          <p:nvPr/>
        </p:nvSpPr>
        <p:spPr>
          <a:xfrm>
            <a:off x="5357734" y="5260567"/>
            <a:ext cx="659042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(Fix with bootstrapping argument)</a:t>
            </a:r>
          </a:p>
        </p:txBody>
      </p:sp>
    </p:spTree>
    <p:extLst>
      <p:ext uri="{BB962C8B-B14F-4D97-AF65-F5344CB8AC3E}">
        <p14:creationId xmlns:p14="http://schemas.microsoft.com/office/powerpoint/2010/main" val="325726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E997-1671-D7D0-D0BD-13260BD3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		  </a:t>
            </a:r>
            <a:r>
              <a:rPr lang="en-US" sz="2800" dirty="0"/>
              <a:t> </a:t>
            </a:r>
            <a:r>
              <a:rPr lang="en-US" dirty="0"/>
              <a:t>TAKEAWAYS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DE05A0-968B-D342-035F-81089F2D3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5852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lower bound for tomography when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is rank-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?</a:t>
                </a: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Spectrum estimation?</a:t>
                </a: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Intermediate levels of entanglement / quantum memory?</a:t>
                </a: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Instance-optimal state certification with entangled measurements?</a:t>
                </a: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Simpler proof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lower bound for mixedness testing with entangled measurements using Gaussian instance?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DE05A0-968B-D342-035F-81089F2D3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5852160" cy="5563589"/>
              </a:xfrm>
              <a:blipFill>
                <a:blip r:embed="rId2"/>
                <a:stretch>
                  <a:fillRect l="-2381" t="-2050" r="-2597" b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5AB968-951B-5DC9-7F47-655CF4E95D49}"/>
              </a:ext>
            </a:extLst>
          </p:cNvPr>
          <p:cNvSpPr txBox="1">
            <a:spLocks/>
          </p:cNvSpPr>
          <p:nvPr/>
        </p:nvSpPr>
        <p:spPr>
          <a:xfrm>
            <a:off x="6096000" y="1294411"/>
            <a:ext cx="5852160" cy="5563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Tight bounds </a:t>
            </a:r>
            <a:r>
              <a:rPr lang="en-US" sz="2800" dirty="0"/>
              <a:t>for sample complexity of tomography and state certification with incoherent measurements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Adaptivity does not help</a:t>
            </a:r>
            <a:r>
              <a:rPr lang="en-US" sz="2800" dirty="0"/>
              <a:t>, and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simple algorithms based on random measurements are optimal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Gaussian priors easier to analyze than </a:t>
            </a:r>
            <a:r>
              <a:rPr lang="en-US" sz="2800" b="1" dirty="0" err="1">
                <a:solidFill>
                  <a:schemeClr val="accent2"/>
                </a:solidFill>
              </a:rPr>
              <a:t>Haar</a:t>
            </a:r>
            <a:r>
              <a:rPr lang="en-US" sz="2800" b="1" dirty="0">
                <a:solidFill>
                  <a:schemeClr val="accent2"/>
                </a:solidFill>
              </a:rPr>
              <a:t>-random ones:</a:t>
            </a:r>
          </a:p>
          <a:p>
            <a:pPr marL="282575" indent="-282575">
              <a:spcBef>
                <a:spcPts val="600"/>
              </a:spcBef>
            </a:pPr>
            <a:r>
              <a:rPr lang="en-US" sz="2800" dirty="0"/>
              <a:t>Tomography: simple proof based on </a:t>
            </a:r>
            <a:r>
              <a:rPr lang="en-US" sz="2800" dirty="0" err="1"/>
              <a:t>anticoncentration</a:t>
            </a:r>
            <a:r>
              <a:rPr lang="en-US" sz="2800" dirty="0"/>
              <a:t> of posterior</a:t>
            </a:r>
          </a:p>
          <a:p>
            <a:pPr marL="282575" indent="-282575">
              <a:spcBef>
                <a:spcPts val="600"/>
              </a:spcBef>
            </a:pPr>
            <a:r>
              <a:rPr lang="en-US" sz="2800" dirty="0"/>
              <a:t>State certification: recursive structure of likelihood ratio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3ECF7-13F1-0ED1-D660-D7189F4D6850}"/>
              </a:ext>
            </a:extLst>
          </p:cNvPr>
          <p:cNvSpPr txBox="1"/>
          <p:nvPr/>
        </p:nvSpPr>
        <p:spPr>
          <a:xfrm>
            <a:off x="10701464" y="0"/>
            <a:ext cx="1519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1215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E4DBF-098A-0024-FACC-B6288169A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27E8B1-417F-785B-DE6A-F02930EF11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lower bound for tomography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is rank-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Spectrum estimation?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Intermediate levels of entanglement / quantum memory?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Instance-optimal state certification with entangled measurements?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Process tomography?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Simpler proof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lower bound for mixedness testing with entangled measurements using Gaussian instance?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27E8B1-417F-785B-DE6A-F02930EF11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15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40217-8DBC-9C5F-EE60-A3732405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B40FC-FD10-C278-70D5-1E21CC56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52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proved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tight lower bounds </a:t>
            </a:r>
            <a:r>
              <a:rPr lang="en-US" dirty="0"/>
              <a:t>for the sample complexity of state tomography and state certification with incoherent measurements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Our bounds show that for these tasks,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adaptivity does not help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simple algorithms based on random measurements are optimal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Gaussian priors easier to analyze than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Haar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-random ones:</a:t>
            </a:r>
          </a:p>
          <a:p>
            <a:pPr marL="928688" indent="-263525"/>
            <a:r>
              <a:rPr lang="en-US" dirty="0"/>
              <a:t>Proof for tomography was a surprisingly simple argument based on </a:t>
            </a:r>
            <a:r>
              <a:rPr lang="en-US" dirty="0" err="1"/>
              <a:t>anticoncentration</a:t>
            </a:r>
            <a:r>
              <a:rPr lang="en-US" dirty="0"/>
              <a:t> of the posterior</a:t>
            </a:r>
          </a:p>
          <a:p>
            <a:pPr marL="928688" indent="-263525"/>
            <a:r>
              <a:rPr lang="en-US" dirty="0"/>
              <a:t>Proof for state certification was based on the recursive structure of the likelihood ratio</a:t>
            </a:r>
          </a:p>
        </p:txBody>
      </p:sp>
    </p:spTree>
    <p:extLst>
      <p:ext uri="{BB962C8B-B14F-4D97-AF65-F5344CB8AC3E}">
        <p14:creationId xmlns:p14="http://schemas.microsoft.com/office/powerpoint/2010/main" val="16216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41F2-F266-A749-A924-693815B5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REPRESENTATIVE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39DE73B1-6583-386B-1721-9A800E9D49C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91746147"/>
                  </p:ext>
                </p:extLst>
              </p:nvPr>
            </p:nvGraphicFramePr>
            <p:xfrm>
              <a:off x="1355464" y="1297225"/>
              <a:ext cx="8821270" cy="239687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334409">
                      <a:extLst>
                        <a:ext uri="{9D8B030D-6E8A-4147-A177-3AD203B41FA5}">
                          <a16:colId xmlns:a16="http://schemas.microsoft.com/office/drawing/2014/main" val="816362444"/>
                        </a:ext>
                      </a:extLst>
                    </a:gridCol>
                    <a:gridCol w="3888259">
                      <a:extLst>
                        <a:ext uri="{9D8B030D-6E8A-4147-A177-3AD203B41FA5}">
                          <a16:colId xmlns:a16="http://schemas.microsoft.com/office/drawing/2014/main" val="3077695809"/>
                        </a:ext>
                      </a:extLst>
                    </a:gridCol>
                    <a:gridCol w="2598602">
                      <a:extLst>
                        <a:ext uri="{9D8B030D-6E8A-4147-A177-3AD203B41FA5}">
                          <a16:colId xmlns:a16="http://schemas.microsoft.com/office/drawing/2014/main" val="3310692361"/>
                        </a:ext>
                      </a:extLst>
                    </a:gridCol>
                  </a:tblGrid>
                  <a:tr h="411982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Goal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Classical version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6640333"/>
                      </a:ext>
                    </a:extLst>
                  </a:tr>
                  <a:tr h="9338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State tomography</a:t>
                          </a: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Output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s.t.</a:t>
                          </a:r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Distribution</a:t>
                          </a:r>
                        </a:p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learning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36947745"/>
                      </a:ext>
                    </a:extLst>
                  </a:tr>
                  <a:tr h="933838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60885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9DE73B1-6583-386B-1721-9A800E9D49C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91746147"/>
                  </p:ext>
                </p:extLst>
              </p:nvPr>
            </p:nvGraphicFramePr>
            <p:xfrm>
              <a:off x="1355464" y="1297225"/>
              <a:ext cx="8821270" cy="239687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334409">
                      <a:extLst>
                        <a:ext uri="{9D8B030D-6E8A-4147-A177-3AD203B41FA5}">
                          <a16:colId xmlns:a16="http://schemas.microsoft.com/office/drawing/2014/main" val="816362444"/>
                        </a:ext>
                      </a:extLst>
                    </a:gridCol>
                    <a:gridCol w="3888259">
                      <a:extLst>
                        <a:ext uri="{9D8B030D-6E8A-4147-A177-3AD203B41FA5}">
                          <a16:colId xmlns:a16="http://schemas.microsoft.com/office/drawing/2014/main" val="3077695809"/>
                        </a:ext>
                      </a:extLst>
                    </a:gridCol>
                    <a:gridCol w="2598602">
                      <a:extLst>
                        <a:ext uri="{9D8B030D-6E8A-4147-A177-3AD203B41FA5}">
                          <a16:colId xmlns:a16="http://schemas.microsoft.com/office/drawing/2014/main" val="331069236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Goal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Classical version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6640333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State tomography</a:t>
                          </a: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935" t="-63514" r="-67101" b="-1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Distribution</a:t>
                          </a:r>
                        </a:p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learning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36947745"/>
                      </a:ext>
                    </a:extLst>
                  </a:tr>
                  <a:tr h="933838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60885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1478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41F2-F266-A749-A924-693815B5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REPRESENTATIVE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7">
                <a:extLst>
                  <a:ext uri="{FF2B5EF4-FFF2-40B4-BE49-F238E27FC236}">
                    <a16:creationId xmlns:a16="http://schemas.microsoft.com/office/drawing/2014/main" id="{22EF0206-997F-AF41-A11F-BC336A6840B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21439336"/>
                  </p:ext>
                </p:extLst>
              </p:nvPr>
            </p:nvGraphicFramePr>
            <p:xfrm>
              <a:off x="1355464" y="1297225"/>
              <a:ext cx="8821270" cy="24079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334409">
                      <a:extLst>
                        <a:ext uri="{9D8B030D-6E8A-4147-A177-3AD203B41FA5}">
                          <a16:colId xmlns:a16="http://schemas.microsoft.com/office/drawing/2014/main" val="816362444"/>
                        </a:ext>
                      </a:extLst>
                    </a:gridCol>
                    <a:gridCol w="3888259">
                      <a:extLst>
                        <a:ext uri="{9D8B030D-6E8A-4147-A177-3AD203B41FA5}">
                          <a16:colId xmlns:a16="http://schemas.microsoft.com/office/drawing/2014/main" val="3077695809"/>
                        </a:ext>
                      </a:extLst>
                    </a:gridCol>
                    <a:gridCol w="2598602">
                      <a:extLst>
                        <a:ext uri="{9D8B030D-6E8A-4147-A177-3AD203B41FA5}">
                          <a16:colId xmlns:a16="http://schemas.microsoft.com/office/drawing/2014/main" val="3310692361"/>
                        </a:ext>
                      </a:extLst>
                    </a:gridCol>
                  </a:tblGrid>
                  <a:tr h="411982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Goal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Classical version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6640333"/>
                      </a:ext>
                    </a:extLst>
                  </a:tr>
                  <a:tr h="9338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State tomography</a:t>
                          </a: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Output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s.t.</a:t>
                          </a:r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20000"/>
                                                    <a:lumOff val="8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Distribution</a:t>
                          </a:r>
                        </a:p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learning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36947745"/>
                      </a:ext>
                    </a:extLst>
                  </a:tr>
                  <a:tr h="9338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State certification</a:t>
                          </a: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Given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, decide whether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 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oMath>
                          </a14:m>
                          <a:endParaRPr lang="en-US" sz="2400" dirty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Identity</a:t>
                          </a:r>
                        </a:p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testing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60885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7">
                <a:extLst>
                  <a:ext uri="{FF2B5EF4-FFF2-40B4-BE49-F238E27FC236}">
                    <a16:creationId xmlns:a16="http://schemas.microsoft.com/office/drawing/2014/main" id="{22EF0206-997F-AF41-A11F-BC336A6840B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21439336"/>
                  </p:ext>
                </p:extLst>
              </p:nvPr>
            </p:nvGraphicFramePr>
            <p:xfrm>
              <a:off x="1355464" y="1297225"/>
              <a:ext cx="8821270" cy="24079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334409">
                      <a:extLst>
                        <a:ext uri="{9D8B030D-6E8A-4147-A177-3AD203B41FA5}">
                          <a16:colId xmlns:a16="http://schemas.microsoft.com/office/drawing/2014/main" val="816362444"/>
                        </a:ext>
                      </a:extLst>
                    </a:gridCol>
                    <a:gridCol w="3888259">
                      <a:extLst>
                        <a:ext uri="{9D8B030D-6E8A-4147-A177-3AD203B41FA5}">
                          <a16:colId xmlns:a16="http://schemas.microsoft.com/office/drawing/2014/main" val="3077695809"/>
                        </a:ext>
                      </a:extLst>
                    </a:gridCol>
                    <a:gridCol w="2598602">
                      <a:extLst>
                        <a:ext uri="{9D8B030D-6E8A-4147-A177-3AD203B41FA5}">
                          <a16:colId xmlns:a16="http://schemas.microsoft.com/office/drawing/2014/main" val="331069236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Goal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Classical version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6640333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State tomography</a:t>
                          </a: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935" t="-63514" r="-67101" b="-1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Distribution</a:t>
                          </a:r>
                        </a:p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learning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3694774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State certification</a:t>
                          </a:r>
                        </a:p>
                      </a:txBody>
                      <a:tcPr anchor="ctr">
                        <a:lnL w="12700" cmpd="sng">
                          <a:noFill/>
                          <a:prstDash val="soli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935" t="-161333" r="-67101" b="-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Identity</a:t>
                          </a:r>
                        </a:p>
                        <a:p>
                          <a:pPr algn="ctr"/>
                          <a:r>
                            <a:rPr lang="en-US" sz="2800" b="1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testing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60885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7AE922F-E578-DF4B-05CE-024F9FDF9001}"/>
              </a:ext>
            </a:extLst>
          </p:cNvPr>
          <p:cNvSpPr txBox="1"/>
          <p:nvPr/>
        </p:nvSpPr>
        <p:spPr>
          <a:xfrm>
            <a:off x="243840" y="3957728"/>
            <a:ext cx="11704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Many more examples: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shadow tomography, hypothesis selection, spectrum testing, process tomography, gate set tomography, randomized benchmarking, quantum query complexity, etc.</a:t>
            </a:r>
          </a:p>
        </p:txBody>
      </p:sp>
    </p:spTree>
    <p:extLst>
      <p:ext uri="{BB962C8B-B14F-4D97-AF65-F5344CB8AC3E}">
        <p14:creationId xmlns:p14="http://schemas.microsoft.com/office/powerpoint/2010/main" val="7920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9" y="851362"/>
            <a:ext cx="11564002" cy="3061733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TIGHT BOUNDS FOR </a:t>
            </a:r>
            <a:b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b="1" cap="smal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STATE TOMOGRAPHY</a:t>
            </a:r>
            <a:br>
              <a:rPr lang="en-US" sz="4800" b="1" cap="smal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INCOHERENT MEASUREMENTS</a:t>
            </a:r>
            <a:endParaRPr lang="en-US" sz="48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D950DD-C6B5-BBFB-21CA-82668279F59F}"/>
              </a:ext>
            </a:extLst>
          </p:cNvPr>
          <p:cNvGraphicFramePr>
            <a:graphicFrameLocks noGrp="1"/>
          </p:cNvGraphicFramePr>
          <p:nvPr/>
        </p:nvGraphicFramePr>
        <p:xfrm>
          <a:off x="1034527" y="4159675"/>
          <a:ext cx="10122946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316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  <a:gridCol w="2156696">
                  <a:extLst>
                    <a:ext uri="{9D8B030D-6E8A-4147-A177-3AD203B41FA5}">
                      <a16:colId xmlns:a16="http://schemas.microsoft.com/office/drawing/2014/main" val="3797462844"/>
                    </a:ext>
                  </a:extLst>
                </a:gridCol>
                <a:gridCol w="1778423">
                  <a:extLst>
                    <a:ext uri="{9D8B030D-6E8A-4147-A177-3AD203B41FA5}">
                      <a16:colId xmlns:a16="http://schemas.microsoft.com/office/drawing/2014/main" val="2068816125"/>
                    </a:ext>
                  </a:extLst>
                </a:gridCol>
                <a:gridCol w="1807285">
                  <a:extLst>
                    <a:ext uri="{9D8B030D-6E8A-4147-A177-3AD203B41FA5}">
                      <a16:colId xmlns:a16="http://schemas.microsoft.com/office/drawing/2014/main" val="3381447855"/>
                    </a:ext>
                  </a:extLst>
                </a:gridCol>
                <a:gridCol w="2076226">
                  <a:extLst>
                    <a:ext uri="{9D8B030D-6E8A-4147-A177-3AD203B41FA5}">
                      <a16:colId xmlns:a16="http://schemas.microsoft.com/office/drawing/2014/main" val="3049189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SITAN CHEN 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UC BERKELEY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BRICE HUANG</a:t>
                      </a:r>
                    </a:p>
                    <a:p>
                      <a:pPr algn="ctr"/>
                      <a:r>
                        <a:rPr lang="en-US" sz="2800" b="0" cap="small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MIT</a:t>
                      </a:r>
                      <a:endParaRPr lang="en-US" sz="2800" b="0" cap="small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JERRY LI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MSR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ALLEN LIU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MARK SELLKE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IAS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738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6A57-A131-8D65-2F01-BCE787BE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ANALOGUE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67FBD-312F-3E33-F570-847CD2648A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Q: </a:t>
                </a:r>
                <a:r>
                  <a:rPr lang="en-US" dirty="0"/>
                  <a:t>Given </a:t>
                </a:r>
                <a:r>
                  <a:rPr lang="en-US" dirty="0" err="1"/>
                  <a:t>i.i.d.</a:t>
                </a:r>
                <a:r>
                  <a:rPr lang="en-US" dirty="0"/>
                  <a:t> samples from a probability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output an estimate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 for which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bg1">
                        <a:lumMod val="75000"/>
                      </a:schemeClr>
                    </a:solidFill>
                  </a:rPr>
                  <a:t>[Folklore]: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samples are necessary and sufficient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Upper bound: </a:t>
                </a:r>
                <a:r>
                  <a:rPr lang="en-US" dirty="0"/>
                  <a:t>output empirical distribution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Lower bound: </a:t>
                </a:r>
                <a:r>
                  <a:rPr lang="en-US" dirty="0"/>
                  <a:t>packing argument / Fano’s method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67FBD-312F-3E33-F570-847CD2648A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1909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3307</TotalTime>
  <Words>2884</Words>
  <Application>Microsoft Macintosh PowerPoint</Application>
  <PresentationFormat>Widescreen</PresentationFormat>
  <Paragraphs>498</Paragraphs>
  <Slides>56</Slides>
  <Notes>23</Notes>
  <HiddenSlides>14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Helvetica Neue</vt:lpstr>
      <vt:lpstr>1_Office Theme</vt:lpstr>
      <vt:lpstr>TIGHT BOUNDS FOR  INCOHERENT MEASUREMENTS</vt:lpstr>
      <vt:lpstr>LEARNING FROM QUANTUM DATA</vt:lpstr>
      <vt:lpstr>LEARNING FROM QUANTUM DATA</vt:lpstr>
      <vt:lpstr>LEARNING FROM QUANTUM DATA</vt:lpstr>
      <vt:lpstr>REPRESENTATIVE TASKS</vt:lpstr>
      <vt:lpstr>REPRESENTATIVE TASKS</vt:lpstr>
      <vt:lpstr>REPRESENTATIVE TASKS</vt:lpstr>
      <vt:lpstr>TIGHT BOUNDS FOR  STATE TOMOGRAPHY WITH INCOHERENT MEASUREMENTS</vt:lpstr>
      <vt:lpstr>CLASSICAL ANALOGUE</vt:lpstr>
      <vt:lpstr>CLASSICAL ANALOGUE</vt:lpstr>
      <vt:lpstr>PRIOR WORK</vt:lpstr>
      <vt:lpstr>PRIOR WORK</vt:lpstr>
      <vt:lpstr>PRIOR WORK</vt:lpstr>
      <vt:lpstr>OUR RESULTS</vt:lpstr>
      <vt:lpstr>ANTICONCENTRATION OF POSTERIOR</vt:lpstr>
      <vt:lpstr>ANTICONCENTRATION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ANTI-CONCENTRATION OF POSTERIOR</vt:lpstr>
      <vt:lpstr>TIGHT BOUNDS FOR  STATE CERTIFICATION WITH INCOHERENT MEASUREMENTS</vt:lpstr>
      <vt:lpstr>MIXEDNESS TESTING</vt:lpstr>
      <vt:lpstr>MIXEDNESS TESTING</vt:lpstr>
      <vt:lpstr>MIXEDNESS TESTING</vt:lpstr>
      <vt:lpstr>STATE CERTIFICATION</vt:lpstr>
      <vt:lpstr>STATE CERTIFICATION</vt:lpstr>
      <vt:lpstr>PRIOR WORK</vt:lpstr>
      <vt:lpstr>PRIOR WORK</vt:lpstr>
      <vt:lpstr>PRIOR WORK</vt:lpstr>
      <vt:lpstr>OUR RESULTS</vt:lpstr>
      <vt:lpstr>OUR RESULTS</vt:lpstr>
      <vt:lpstr>POINT-VERSUS-MIXTURE PROBLEM</vt:lpstr>
      <vt:lpstr>POINT-VERSUS-MIXTURE PROBLEM</vt:lpstr>
      <vt:lpstr>POINT-VERSUS-MIXTURE PROBLEM</vt:lpstr>
      <vt:lpstr>LIKELIHOOD RATIO</vt:lpstr>
      <vt:lpstr>LIKELIHOOD RATIO</vt:lpstr>
      <vt:lpstr>LIKELIHOOD RATIO</vt:lpstr>
      <vt:lpstr>LIKELIHOOD RATIO</vt:lpstr>
      <vt:lpstr>LIKELIHOOD RATIO</vt:lpstr>
      <vt:lpstr>LIKELIHOOD RATIO</vt:lpstr>
      <vt:lpstr>LIKELIHOOD RATIO</vt:lpstr>
      <vt:lpstr>LIKELIHOOD RATIO</vt:lpstr>
      <vt:lpstr>LIKELIHOOD RATIO</vt:lpstr>
      <vt:lpstr>OPEN QUESTIONS     TAKEAWAYS</vt:lpstr>
      <vt:lpstr>OPEN PROBLEMS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TIGHT BOUNDS FOR QUANTUM LEARNING / TESTING WITH INCOHERENT MEASUREMENTS</dc:title>
  <dc:creator>Sitan Chen</dc:creator>
  <cp:lastModifiedBy>Sitan Chen</cp:lastModifiedBy>
  <cp:revision>12</cp:revision>
  <dcterms:created xsi:type="dcterms:W3CDTF">2023-01-28T08:06:19Z</dcterms:created>
  <dcterms:modified xsi:type="dcterms:W3CDTF">2023-02-06T04:56:32Z</dcterms:modified>
</cp:coreProperties>
</file>