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97" r:id="rId3"/>
    <p:sldId id="260" r:id="rId4"/>
    <p:sldId id="261" r:id="rId5"/>
    <p:sldId id="293" r:id="rId6"/>
    <p:sldId id="298" r:id="rId7"/>
    <p:sldId id="262" r:id="rId8"/>
    <p:sldId id="265" r:id="rId9"/>
    <p:sldId id="266" r:id="rId10"/>
    <p:sldId id="267" r:id="rId11"/>
    <p:sldId id="269" r:id="rId12"/>
    <p:sldId id="263" r:id="rId13"/>
    <p:sldId id="268" r:id="rId14"/>
    <p:sldId id="270" r:id="rId15"/>
    <p:sldId id="299" r:id="rId16"/>
    <p:sldId id="271" r:id="rId17"/>
    <p:sldId id="272" r:id="rId18"/>
    <p:sldId id="274" r:id="rId19"/>
    <p:sldId id="275" r:id="rId20"/>
    <p:sldId id="273" r:id="rId21"/>
    <p:sldId id="300" r:id="rId22"/>
    <p:sldId id="258" r:id="rId23"/>
    <p:sldId id="259" r:id="rId24"/>
    <p:sldId id="276" r:id="rId25"/>
    <p:sldId id="294" r:id="rId26"/>
    <p:sldId id="295" r:id="rId27"/>
    <p:sldId id="277" r:id="rId28"/>
    <p:sldId id="301" r:id="rId29"/>
    <p:sldId id="278" r:id="rId30"/>
    <p:sldId id="279" r:id="rId31"/>
    <p:sldId id="296" r:id="rId32"/>
    <p:sldId id="302" r:id="rId33"/>
    <p:sldId id="281" r:id="rId34"/>
    <p:sldId id="282" r:id="rId35"/>
    <p:sldId id="283" r:id="rId36"/>
    <p:sldId id="284" r:id="rId37"/>
    <p:sldId id="285" r:id="rId38"/>
    <p:sldId id="287" r:id="rId39"/>
    <p:sldId id="288" r:id="rId40"/>
    <p:sldId id="289" r:id="rId41"/>
    <p:sldId id="291" r:id="rId42"/>
    <p:sldId id="292"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5"/>
    <p:restoredTop sz="94631"/>
  </p:normalViewPr>
  <p:slideViewPr>
    <p:cSldViewPr snapToGrid="0" snapToObjects="1">
      <p:cViewPr>
        <p:scale>
          <a:sx n="86" d="100"/>
          <a:sy n="86" d="100"/>
        </p:scale>
        <p:origin x="-2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E8D17-FA69-5548-9008-48EE9FF314F1}"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B7176-BFE8-264E-B2F3-A6D9C1E94F14}" type="slidenum">
              <a:rPr lang="en-US" smtClean="0"/>
              <a:t>‹#›</a:t>
            </a:fld>
            <a:endParaRPr lang="en-US"/>
          </a:p>
        </p:txBody>
      </p:sp>
    </p:spTree>
    <p:extLst>
      <p:ext uri="{BB962C8B-B14F-4D97-AF65-F5344CB8AC3E}">
        <p14:creationId xmlns:p14="http://schemas.microsoft.com/office/powerpoint/2010/main" val="111978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title suggests,</a:t>
            </a:r>
            <a:r>
              <a:rPr lang="en-US" baseline="0" dirty="0" smtClean="0"/>
              <a:t> t</a:t>
            </a:r>
            <a:r>
              <a:rPr lang="en-US" dirty="0" smtClean="0"/>
              <a:t>his is an interdisciplinary work</a:t>
            </a:r>
            <a:r>
              <a:rPr lang="en-US" baseline="0" dirty="0" smtClean="0"/>
              <a:t> that broadly falls under the agenda of using theoretical computer science as a lens through which one can better understand the natural sciences. More specifically...</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1</a:t>
            </a:fld>
            <a:endParaRPr lang="en-US"/>
          </a:p>
        </p:txBody>
      </p:sp>
    </p:spTree>
    <p:extLst>
      <p:ext uri="{BB962C8B-B14F-4D97-AF65-F5344CB8AC3E}">
        <p14:creationId xmlns:p14="http://schemas.microsoft.com/office/powerpoint/2010/main" val="147776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41</a:t>
            </a:fld>
            <a:endParaRPr lang="en-US"/>
          </a:p>
        </p:txBody>
      </p:sp>
    </p:spTree>
    <p:extLst>
      <p:ext uri="{BB962C8B-B14F-4D97-AF65-F5344CB8AC3E}">
        <p14:creationId xmlns:p14="http://schemas.microsoft.com/office/powerpoint/2010/main" val="44615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Abbe</a:t>
            </a:r>
            <a:r>
              <a:rPr lang="en-US" baseline="0" dirty="0" smtClean="0"/>
              <a:t> limit is not the right answer!</a:t>
            </a:r>
          </a:p>
          <a:p>
            <a:endParaRPr lang="en-US" baseline="0" dirty="0" smtClean="0"/>
          </a:p>
          <a:p>
            <a:r>
              <a:rPr lang="en-US" baseline="0" dirty="0" smtClean="0"/>
              <a:t>there has been recent work on designing benchmarks for assessing the claims by various recent technologies of achieving </a:t>
            </a:r>
            <a:r>
              <a:rPr lang="en-US" baseline="0" dirty="0" err="1" smtClean="0"/>
              <a:t>superresolution</a:t>
            </a:r>
            <a:r>
              <a:rPr lang="en-US" baseline="0" dirty="0" smtClean="0"/>
              <a:t>. our results fall under a broader research agenda of leveraging insights from distribution learning to develop principled means of quantifying such claims. to clarify, this is not a mere academic task: (read quote</a:t>
            </a:r>
            <a:r>
              <a:rPr lang="en-US" baseline="0" dirty="0" smtClean="0"/>
              <a:t>)</a:t>
            </a:r>
          </a:p>
          <a:p>
            <a:r>
              <a:rPr lang="en-US" baseline="0" dirty="0" smtClean="0"/>
              <a:t>I hope this work is a stepping stone towards future work in putting this scientifically and practically pressing challenge on a rigorous mathematical footing.</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43</a:t>
            </a:fld>
            <a:endParaRPr lang="en-US"/>
          </a:p>
        </p:txBody>
      </p:sp>
    </p:spTree>
    <p:extLst>
      <p:ext uri="{BB962C8B-B14F-4D97-AF65-F5344CB8AC3E}">
        <p14:creationId xmlns:p14="http://schemas.microsoft.com/office/powerpoint/2010/main" val="47156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pointed a telescope into the night sky, you might see something like this. Each of these pictures depicts a particular binary star imaged by a relatively powerful telescope under fairly ideal atmospheric conditions. The salient feature that they all have in common is the presence of a ring, or if you look closely, a sequence of rings around the bright spots. Now if you took an intro to optics class, you’d know these rings aren’t intrinsic to the stars themselves. Here’s an artificial light source imaged by a 2000mm camera lens, and you can see a similar ring pattern. It turns out this is an artifact of the optical system itself, and it arises from the phenomenon of diffraction.</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3</a:t>
            </a:fld>
            <a:endParaRPr lang="en-US"/>
          </a:p>
        </p:txBody>
      </p:sp>
    </p:spTree>
    <p:extLst>
      <p:ext uri="{BB962C8B-B14F-4D97-AF65-F5344CB8AC3E}">
        <p14:creationId xmlns:p14="http://schemas.microsoft.com/office/powerpoint/2010/main" val="87463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13</a:t>
            </a:fld>
            <a:endParaRPr lang="en-US"/>
          </a:p>
        </p:txBody>
      </p:sp>
    </p:spTree>
    <p:extLst>
      <p:ext uri="{BB962C8B-B14F-4D97-AF65-F5344CB8AC3E}">
        <p14:creationId xmlns:p14="http://schemas.microsoft.com/office/powerpoint/2010/main" val="185885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 it’s possible to go below the proposed diffraction limits in certain</a:t>
            </a:r>
            <a:r>
              <a:rPr lang="en-US" baseline="0" dirty="0" smtClean="0"/>
              <a:t> settings, do they have any meaning?</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14</a:t>
            </a:fld>
            <a:endParaRPr lang="en-US"/>
          </a:p>
        </p:txBody>
      </p:sp>
    </p:spTree>
    <p:extLst>
      <p:ext uri="{BB962C8B-B14F-4D97-AF65-F5344CB8AC3E}">
        <p14:creationId xmlns:p14="http://schemas.microsoft.com/office/powerpoint/2010/main" val="43155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technically we need to pick </a:t>
            </a:r>
            <a:r>
              <a:rPr lang="en-US" dirty="0" err="1" smtClean="0"/>
              <a:t>f_c</a:t>
            </a:r>
            <a:r>
              <a:rPr lang="en-US" dirty="0" smtClean="0"/>
              <a:t> slightly</a:t>
            </a:r>
            <a:r>
              <a:rPr lang="en-US" baseline="0" dirty="0" smtClean="0"/>
              <a:t> smaller than (pi sigma)^{-1} in order for \nu to be bounded</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24</a:t>
            </a:fld>
            <a:endParaRPr lang="en-US"/>
          </a:p>
        </p:txBody>
      </p:sp>
    </p:spTree>
    <p:extLst>
      <p:ext uri="{BB962C8B-B14F-4D97-AF65-F5344CB8AC3E}">
        <p14:creationId xmlns:p14="http://schemas.microsoft.com/office/powerpoint/2010/main" val="26010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technically we need to pick </a:t>
            </a:r>
            <a:r>
              <a:rPr lang="en-US" dirty="0" err="1" smtClean="0"/>
              <a:t>f_c</a:t>
            </a:r>
            <a:r>
              <a:rPr lang="en-US" dirty="0" smtClean="0"/>
              <a:t> slightly</a:t>
            </a:r>
            <a:r>
              <a:rPr lang="en-US" baseline="0" dirty="0" smtClean="0"/>
              <a:t> smaller than (pi sigma)^{-1} in order for \nu to be bounded</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25</a:t>
            </a:fld>
            <a:endParaRPr lang="en-US"/>
          </a:p>
        </p:txBody>
      </p:sp>
    </p:spTree>
    <p:extLst>
      <p:ext uri="{BB962C8B-B14F-4D97-AF65-F5344CB8AC3E}">
        <p14:creationId xmlns:p14="http://schemas.microsoft.com/office/powerpoint/2010/main" val="38679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technically we need to pick </a:t>
            </a:r>
            <a:r>
              <a:rPr lang="en-US" dirty="0" err="1" smtClean="0"/>
              <a:t>f_c</a:t>
            </a:r>
            <a:r>
              <a:rPr lang="en-US" dirty="0" smtClean="0"/>
              <a:t> slightly</a:t>
            </a:r>
            <a:r>
              <a:rPr lang="en-US" baseline="0" dirty="0" smtClean="0"/>
              <a:t> smaller than (pi sigma)^{-1} in order for \nu to be bounded</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26</a:t>
            </a:fld>
            <a:endParaRPr lang="en-US"/>
          </a:p>
        </p:txBody>
      </p:sp>
    </p:spTree>
    <p:extLst>
      <p:ext uri="{BB962C8B-B14F-4D97-AF65-F5344CB8AC3E}">
        <p14:creationId xmlns:p14="http://schemas.microsoft.com/office/powerpoint/2010/main" val="20693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step is to show that if</a:t>
            </a:r>
            <a:r>
              <a:rPr lang="en-US" baseline="0" dirty="0" smtClean="0"/>
              <a:t> the </a:t>
            </a:r>
            <a:r>
              <a:rPr lang="en-US" baseline="0" dirty="0" err="1" smtClean="0"/>
              <a:t>mu’s</a:t>
            </a:r>
            <a:r>
              <a:rPr lang="en-US" baseline="0" dirty="0" smtClean="0"/>
              <a:t> are sufficiently separated, there cannot be too many cancellations</a:t>
            </a:r>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38</a:t>
            </a:fld>
            <a:endParaRPr lang="en-US"/>
          </a:p>
        </p:txBody>
      </p:sp>
    </p:spTree>
    <p:extLst>
      <p:ext uri="{BB962C8B-B14F-4D97-AF65-F5344CB8AC3E}">
        <p14:creationId xmlns:p14="http://schemas.microsoft.com/office/powerpoint/2010/main" val="88460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B7176-BFE8-264E-B2F3-A6D9C1E94F14}" type="slidenum">
              <a:rPr lang="en-US" smtClean="0"/>
              <a:t>40</a:t>
            </a:fld>
            <a:endParaRPr lang="en-US"/>
          </a:p>
        </p:txBody>
      </p:sp>
    </p:spTree>
    <p:extLst>
      <p:ext uri="{BB962C8B-B14F-4D97-AF65-F5344CB8AC3E}">
        <p14:creationId xmlns:p14="http://schemas.microsoft.com/office/powerpoint/2010/main" val="96203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67586D-0083-D249-A010-0798550F1C2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58099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7586D-0083-D249-A010-0798550F1C2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206205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7586D-0083-D249-A010-0798550F1C2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83764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7586D-0083-D249-A010-0798550F1C2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164684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7586D-0083-D249-A010-0798550F1C2A}"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147748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67586D-0083-D249-A010-0798550F1C2A}"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67202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67586D-0083-D249-A010-0798550F1C2A}" type="datetimeFigureOut">
              <a:rPr lang="en-US" smtClean="0"/>
              <a:t>5/22/20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111917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67586D-0083-D249-A010-0798550F1C2A}" type="datetimeFigureOut">
              <a:rPr lang="en-US" smtClean="0"/>
              <a:t>5/22/20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10470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7586D-0083-D249-A010-0798550F1C2A}" type="datetimeFigureOut">
              <a:rPr lang="en-US" smtClean="0"/>
              <a:t>5/22/20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103542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7586D-0083-D249-A010-0798550F1C2A}"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133690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7586D-0083-D249-A010-0798550F1C2A}"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BD098-FB14-5C4C-AE79-7239638F1F2E}" type="slidenum">
              <a:rPr lang="en-US" smtClean="0"/>
              <a:t>‹#›</a:t>
            </a:fld>
            <a:endParaRPr lang="en-US"/>
          </a:p>
        </p:txBody>
      </p:sp>
    </p:spTree>
    <p:extLst>
      <p:ext uri="{BB962C8B-B14F-4D97-AF65-F5344CB8AC3E}">
        <p14:creationId xmlns:p14="http://schemas.microsoft.com/office/powerpoint/2010/main" val="289273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7586D-0083-D249-A010-0798550F1C2A}" type="datetimeFigureOut">
              <a:rPr lang="en-US" smtClean="0"/>
              <a:t>5/22/20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D098-FB14-5C4C-AE79-7239638F1F2E}" type="slidenum">
              <a:rPr lang="en-US" smtClean="0"/>
              <a:t>‹#›</a:t>
            </a:fld>
            <a:endParaRPr lang="en-US"/>
          </a:p>
        </p:txBody>
      </p:sp>
    </p:spTree>
    <p:extLst>
      <p:ext uri="{BB962C8B-B14F-4D97-AF65-F5344CB8AC3E}">
        <p14:creationId xmlns:p14="http://schemas.microsoft.com/office/powerpoint/2010/main" val="163284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8.emf"/><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em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0.png"/><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damianpeach.com/binaries.ht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0.png"/><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80.png"/><Relationship Id="rId6"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0.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9439"/>
            <a:ext cx="12192000" cy="1927654"/>
          </a:xfrm>
        </p:spPr>
        <p:txBody>
          <a:bodyPr>
            <a:noAutofit/>
          </a:bodyPr>
          <a:lstStyle/>
          <a:p>
            <a:r>
              <a:rPr lang="en-US" b="1" cap="small" dirty="0" smtClean="0">
                <a:solidFill>
                  <a:schemeClr val="accent6"/>
                </a:solidFill>
                <a:latin typeface="Calibri" charset="0"/>
                <a:ea typeface="Calibri" charset="0"/>
                <a:cs typeface="Calibri" charset="0"/>
              </a:rPr>
              <a:t>Algorithmic Foundations for the Diffraction Limit</a:t>
            </a:r>
            <a:endParaRPr lang="en-US" b="1" cap="small" dirty="0">
              <a:solidFill>
                <a:schemeClr val="accent6"/>
              </a:solidFill>
              <a:latin typeface="Calibri" charset="0"/>
              <a:ea typeface="Calibri" charset="0"/>
              <a:cs typeface="Calibri"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1470191"/>
              </p:ext>
            </p:extLst>
          </p:nvPr>
        </p:nvGraphicFramePr>
        <p:xfrm>
          <a:off x="3696473" y="4212081"/>
          <a:ext cx="4799054" cy="1158240"/>
        </p:xfrm>
        <a:graphic>
          <a:graphicData uri="http://schemas.openxmlformats.org/drawingml/2006/table">
            <a:tbl>
              <a:tblPr firstRow="1" bandRow="1">
                <a:tableStyleId>{5C22544A-7EE6-4342-B048-85BDC9FD1C3A}</a:tableStyleId>
              </a:tblPr>
              <a:tblGrid>
                <a:gridCol w="2399527"/>
                <a:gridCol w="2399527"/>
              </a:tblGrid>
              <a:tr h="370840">
                <a:tc>
                  <a:txBody>
                    <a:bodyPr/>
                    <a:lstStyle/>
                    <a:p>
                      <a:pPr algn="ctr"/>
                      <a:r>
                        <a:rPr lang="en-US" sz="3200" b="0" dirty="0" err="1" smtClean="0">
                          <a:solidFill>
                            <a:schemeClr val="accent6">
                              <a:lumMod val="75000"/>
                            </a:schemeClr>
                          </a:solidFill>
                        </a:rPr>
                        <a:t>Sitan</a:t>
                      </a:r>
                      <a:r>
                        <a:rPr lang="en-US" sz="3200" b="0" dirty="0" smtClean="0">
                          <a:solidFill>
                            <a:schemeClr val="accent6">
                              <a:lumMod val="75000"/>
                            </a:schemeClr>
                          </a:solidFill>
                        </a:rPr>
                        <a:t> Chen</a:t>
                      </a:r>
                      <a:endParaRPr lang="en-US" sz="3200" b="0" dirty="0">
                        <a:solidFill>
                          <a:schemeClr val="accent6">
                            <a:lumMod val="7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0" dirty="0" err="1" smtClean="0">
                          <a:solidFill>
                            <a:schemeClr val="tx1"/>
                          </a:solidFill>
                        </a:rPr>
                        <a:t>Ankur</a:t>
                      </a:r>
                      <a:r>
                        <a:rPr lang="en-US" sz="3200" b="0" dirty="0" smtClean="0">
                          <a:solidFill>
                            <a:schemeClr val="tx1"/>
                          </a:solidFill>
                        </a:rPr>
                        <a:t> </a:t>
                      </a:r>
                      <a:r>
                        <a:rPr lang="en-US" sz="3200" b="0" dirty="0" err="1" smtClean="0">
                          <a:solidFill>
                            <a:schemeClr val="tx1"/>
                          </a:solidFill>
                        </a:rPr>
                        <a:t>Moitra</a:t>
                      </a:r>
                      <a:endParaRPr lang="en-US" sz="32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3200" b="0" dirty="0" smtClean="0">
                          <a:solidFill>
                            <a:schemeClr val="accent6">
                              <a:lumMod val="75000"/>
                            </a:schemeClr>
                          </a:solidFill>
                        </a:rPr>
                        <a:t>MIT</a:t>
                      </a:r>
                      <a:endParaRPr lang="en-US" sz="3200" b="0" dirty="0">
                        <a:solidFill>
                          <a:schemeClr val="accent6">
                            <a:lumMod val="75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0" dirty="0" smtClean="0">
                          <a:solidFill>
                            <a:schemeClr val="tx1"/>
                          </a:solidFill>
                        </a:rPr>
                        <a:t>MIT</a:t>
                      </a:r>
                      <a:endParaRPr lang="en-US" sz="32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1" y="5903893"/>
            <a:ext cx="12191999" cy="954107"/>
          </a:xfrm>
          <a:prstGeom prst="rect">
            <a:avLst/>
          </a:prstGeom>
          <a:solidFill>
            <a:schemeClr val="accent6"/>
          </a:solidFill>
          <a:ln>
            <a:noFill/>
          </a:ln>
        </p:spPr>
        <p:txBody>
          <a:bodyPr wrap="square" rtlCol="0">
            <a:spAutoFit/>
          </a:bodyPr>
          <a:lstStyle/>
          <a:p>
            <a:pPr algn="ctr"/>
            <a:r>
              <a:rPr lang="en-US" sz="2800" i="1" dirty="0" smtClean="0">
                <a:solidFill>
                  <a:schemeClr val="bg1"/>
                </a:solidFill>
              </a:rPr>
              <a:t>Main Takeaway</a:t>
            </a:r>
            <a:r>
              <a:rPr lang="en-US" sz="2800" dirty="0" smtClean="0">
                <a:solidFill>
                  <a:schemeClr val="bg1"/>
                </a:solidFill>
              </a:rPr>
              <a:t>: Insights from unsupervised learning can shed new light on fundamental problems in optics.</a:t>
            </a:r>
            <a:endParaRPr lang="en-US" sz="2800" dirty="0">
              <a:solidFill>
                <a:schemeClr val="bg1"/>
              </a:solidFill>
            </a:endParaRPr>
          </a:p>
        </p:txBody>
      </p:sp>
    </p:spTree>
    <p:extLst>
      <p:ext uri="{BB962C8B-B14F-4D97-AF65-F5344CB8AC3E}">
        <p14:creationId xmlns:p14="http://schemas.microsoft.com/office/powerpoint/2010/main" val="12751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a:t>
            </a:r>
            <a:endParaRPr lang="en-US" dirty="0"/>
          </a:p>
        </p:txBody>
      </p:sp>
      <p:sp>
        <p:nvSpPr>
          <p:cNvPr id="5" name="Content Placeholder 4"/>
          <p:cNvSpPr>
            <a:spLocks noGrp="1"/>
          </p:cNvSpPr>
          <p:nvPr>
            <p:ph idx="1"/>
          </p:nvPr>
        </p:nvSpPr>
        <p:spPr>
          <a:xfrm>
            <a:off x="3642850" y="1690688"/>
            <a:ext cx="8347587" cy="905028"/>
          </a:xfrm>
          <a:solidFill>
            <a:schemeClr val="accent6">
              <a:lumMod val="20000"/>
              <a:lumOff val="80000"/>
            </a:schemeClr>
          </a:solidFill>
          <a:ln w="38100">
            <a:solidFill>
              <a:schemeClr val="tx1"/>
            </a:solidFill>
          </a:ln>
        </p:spPr>
        <p:txBody>
          <a:bodyPr>
            <a:normAutofit/>
          </a:bodyPr>
          <a:lstStyle/>
          <a:p>
            <a:pPr marL="0" indent="0">
              <a:buNone/>
            </a:pPr>
            <a:r>
              <a:rPr lang="en-US" u="sng" dirty="0" smtClean="0"/>
              <a:t>Conventional wisdom</a:t>
            </a:r>
            <a:r>
              <a:rPr lang="en-US" dirty="0"/>
              <a:t>: Diffraction </a:t>
            </a:r>
            <a:r>
              <a:rPr lang="en-US" smtClean="0"/>
              <a:t>imposes </a:t>
            </a:r>
            <a:r>
              <a:rPr lang="en-US" i="1" smtClean="0"/>
              <a:t>fundamental </a:t>
            </a:r>
            <a:r>
              <a:rPr lang="en-US" i="1" dirty="0"/>
              <a:t>limits </a:t>
            </a:r>
            <a:r>
              <a:rPr lang="en-US" dirty="0"/>
              <a:t>on the resolution of an optical system.</a:t>
            </a:r>
            <a:endParaRPr lang="en-US" b="1" dirty="0"/>
          </a:p>
        </p:txBody>
      </p:sp>
      <p:pic>
        <p:nvPicPr>
          <p:cNvPr id="3080" name="Picture 8" descr="https://upload.wikimedia.org/wikipedia/commons/a/ae/Airy_disk_spacing_near_Rayleigh_crite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3495675" cy="535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42849" y="2693085"/>
            <a:ext cx="8347587" cy="954107"/>
          </a:xfrm>
          <a:prstGeom prst="rect">
            <a:avLst/>
          </a:prstGeom>
          <a:noFill/>
        </p:spPr>
        <p:txBody>
          <a:bodyPr wrap="square" rtlCol="0">
            <a:spAutoFit/>
          </a:bodyPr>
          <a:lstStyle/>
          <a:p>
            <a:r>
              <a:rPr lang="en-US" sz="2800" dirty="0" smtClean="0"/>
              <a:t>Q: How close do Airy disks have to be before it becomes impossible to distinguish them?</a:t>
            </a:r>
            <a:endParaRPr lang="en-US" sz="2800" dirty="0"/>
          </a:p>
        </p:txBody>
      </p:sp>
      <p:sp>
        <p:nvSpPr>
          <p:cNvPr id="46" name="TextBox 45"/>
          <p:cNvSpPr txBox="1"/>
          <p:nvPr/>
        </p:nvSpPr>
        <p:spPr>
          <a:xfrm>
            <a:off x="3642849" y="3939857"/>
            <a:ext cx="3775587" cy="2246769"/>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u="sng" dirty="0"/>
              <a:t>Abbe Limit</a:t>
            </a:r>
            <a:r>
              <a:rPr lang="en-US" sz="2800" dirty="0"/>
              <a:t>: </a:t>
            </a:r>
          </a:p>
          <a:p>
            <a:pPr algn="ctr"/>
            <a:r>
              <a:rPr lang="en-US" sz="2800" dirty="0"/>
              <a:t>When the separation is less than 1/radius of the support of the Fourier transform.</a:t>
            </a:r>
            <a:endParaRPr lang="en-US" sz="2800" u="sng" dirty="0"/>
          </a:p>
        </p:txBody>
      </p:sp>
      <p:sp>
        <p:nvSpPr>
          <p:cNvPr id="3" name="Oval 2"/>
          <p:cNvSpPr/>
          <p:nvPr/>
        </p:nvSpPr>
        <p:spPr>
          <a:xfrm>
            <a:off x="9835065" y="-3373253"/>
            <a:ext cx="2155371" cy="2155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46228" y="-3391831"/>
            <a:ext cx="2155371" cy="2155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884386" y="-2342293"/>
            <a:ext cx="58147" cy="5814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11694839" y="-2342293"/>
            <a:ext cx="58147" cy="5814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4" idx="6"/>
            <a:endCxn id="12" idx="2"/>
          </p:cNvCxnSpPr>
          <p:nvPr/>
        </p:nvCxnSpPr>
        <p:spPr>
          <a:xfrm>
            <a:off x="10942533" y="-2313219"/>
            <a:ext cx="752306" cy="0"/>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1176608" y="-2382334"/>
                <a:ext cx="280781" cy="307777"/>
              </a:xfrm>
              <a:prstGeom prst="rect">
                <a:avLst/>
              </a:prstGeom>
              <a:noFill/>
            </p:spPr>
            <p:txBody>
              <a:bodyPr wrap="square" rtlCol="0">
                <a:spAutoFit/>
              </a:bodyPr>
              <a:lstStyle/>
              <a:p>
                <a14:m>
                  <m:oMath xmlns:m="http://schemas.openxmlformats.org/officeDocument/2006/math">
                    <m:r>
                      <m:rPr>
                        <m:sty m:val="p"/>
                      </m:rPr>
                      <a:rPr lang="en-US" sz="1400" i="0" dirty="0" smtClean="0">
                        <a:latin typeface="Cambria Math" charset="0"/>
                      </a:rPr>
                      <m:t>Δ</m:t>
                    </m:r>
                  </m:oMath>
                </a14:m>
                <a:r>
                  <a:rPr lang="en-US" sz="1400" dirty="0" smtClean="0"/>
                  <a:t> </a:t>
                </a:r>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176608" y="-2382334"/>
                <a:ext cx="280781" cy="307777"/>
              </a:xfrm>
              <a:prstGeom prst="rect">
                <a:avLst/>
              </a:prstGeom>
              <a:blipFill rotWithShape="0">
                <a:blip r:embed="rId3"/>
                <a:stretch>
                  <a:fillRect/>
                </a:stretch>
              </a:blipFill>
            </p:spPr>
            <p:txBody>
              <a:bodyPr/>
              <a:lstStyle/>
              <a:p>
                <a:r>
                  <a:rPr lang="en-US">
                    <a:noFill/>
                  </a:rPr>
                  <a:t> </a:t>
                </a:r>
              </a:p>
            </p:txBody>
          </p:sp>
        </mc:Fallback>
      </mc:AlternateContent>
      <p:cxnSp>
        <p:nvCxnSpPr>
          <p:cNvPr id="17" name="Straight Arrow Connector 16"/>
          <p:cNvCxnSpPr>
            <a:stCxn id="4" idx="7"/>
          </p:cNvCxnSpPr>
          <p:nvPr/>
        </p:nvCxnSpPr>
        <p:spPr>
          <a:xfrm flipV="1">
            <a:off x="10934018" y="-3295911"/>
            <a:ext cx="382980" cy="962133"/>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1000950" y="-2882670"/>
                <a:ext cx="8953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2</m:t>
                              </m:r>
                              <m:r>
                                <a:rPr lang="en-US" sz="1400" b="0" i="1" smtClean="0">
                                  <a:latin typeface="Cambria Math" charset="0"/>
                                </a:rPr>
                                <m:t>𝜋𝜎</m:t>
                              </m:r>
                            </m:e>
                          </m:d>
                        </m:e>
                        <m:sup>
                          <m:r>
                            <a:rPr lang="en-US" sz="1400" b="0" i="1" smtClean="0">
                              <a:latin typeface="Cambria Math" charset="0"/>
                            </a:rPr>
                            <m:t>−1 </m:t>
                          </m:r>
                        </m:sup>
                      </m:sSup>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1000950" y="-2882670"/>
                <a:ext cx="895310" cy="307777"/>
              </a:xfrm>
              <a:prstGeom prst="rect">
                <a:avLst/>
              </a:prstGeom>
              <a:blipFill rotWithShape="0">
                <a:blip r:embed="rId4"/>
                <a:stretch>
                  <a:fillRect t="-62745"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477911" y="6423644"/>
                <a:ext cx="109004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solidFill>
                                <a:schemeClr val="tx1">
                                  <a:lumMod val="75000"/>
                                  <a:lumOff val="25000"/>
                                </a:schemeClr>
                              </a:solidFill>
                              <a:latin typeface="Cambria Math" charset="0"/>
                            </a:rPr>
                          </m:ctrlPr>
                        </m:sSupPr>
                        <m:e>
                          <m:d>
                            <m:dPr>
                              <m:ctrlPr>
                                <a:rPr lang="en-US" sz="1400" i="1">
                                  <a:solidFill>
                                    <a:schemeClr val="tx1">
                                      <a:lumMod val="75000"/>
                                      <a:lumOff val="25000"/>
                                    </a:schemeClr>
                                  </a:solidFill>
                                  <a:latin typeface="Cambria Math" charset="0"/>
                                </a:rPr>
                              </m:ctrlPr>
                            </m:dPr>
                            <m:e>
                              <m:r>
                                <a:rPr lang="en-US" sz="1400" i="1">
                                  <a:solidFill>
                                    <a:schemeClr val="tx1">
                                      <a:lumMod val="75000"/>
                                      <a:lumOff val="25000"/>
                                    </a:schemeClr>
                                  </a:solidFill>
                                  <a:latin typeface="Cambria Math" charset="0"/>
                                </a:rPr>
                                <m:t>𝜋𝜎</m:t>
                              </m:r>
                            </m:e>
                          </m:d>
                        </m:e>
                        <m:sup>
                          <m:r>
                            <a:rPr lang="en-US" sz="1400" i="1">
                              <a:solidFill>
                                <a:schemeClr val="tx1">
                                  <a:lumMod val="75000"/>
                                  <a:lumOff val="25000"/>
                                </a:schemeClr>
                              </a:solidFill>
                              <a:latin typeface="Cambria Math" charset="0"/>
                            </a:rPr>
                            <m:t>−1</m:t>
                          </m:r>
                        </m:sup>
                      </m:sSup>
                      <m:r>
                        <a:rPr lang="en-US" sz="1400" i="1" dirty="0" smtClean="0">
                          <a:solidFill>
                            <a:schemeClr val="tx1">
                              <a:lumMod val="75000"/>
                              <a:lumOff val="25000"/>
                            </a:schemeClr>
                          </a:solidFill>
                          <a:latin typeface="Cambria Math" charset="0"/>
                        </a:rPr>
                        <m:t>‖</m:t>
                      </m:r>
                      <m:r>
                        <a:rPr lang="en-US" sz="1400" b="1" i="1">
                          <a:solidFill>
                            <a:schemeClr val="tx1">
                              <a:lumMod val="75000"/>
                              <a:lumOff val="25000"/>
                            </a:schemeClr>
                          </a:solidFill>
                          <a:latin typeface="Cambria Math" charset="0"/>
                        </a:rPr>
                        <m:t>𝝎</m:t>
                      </m:r>
                      <m:r>
                        <a:rPr lang="en-US" sz="1400" b="0" i="1" smtClean="0">
                          <a:solidFill>
                            <a:schemeClr val="tx1">
                              <a:lumMod val="75000"/>
                              <a:lumOff val="25000"/>
                            </a:schemeClr>
                          </a:solidFill>
                          <a:latin typeface="Cambria Math" charset="0"/>
                        </a:rPr>
                        <m:t>‖</m:t>
                      </m:r>
                    </m:oMath>
                  </m:oMathPara>
                </a14:m>
                <a:endParaRPr lang="en-US" sz="1400" dirty="0">
                  <a:solidFill>
                    <a:schemeClr val="tx1">
                      <a:lumMod val="75000"/>
                      <a:lumOff val="2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477911" y="6423644"/>
                <a:ext cx="1090042" cy="307777"/>
              </a:xfrm>
              <a:prstGeom prst="rect">
                <a:avLst/>
              </a:prstGeom>
              <a:blipFill rotWithShape="0">
                <a:blip r:embed="rId5"/>
                <a:stretch>
                  <a:fillRect b="-10000"/>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7924800" y="3859260"/>
            <a:ext cx="4196264" cy="2564384"/>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7418436" y="4910736"/>
                <a:ext cx="567720" cy="313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solidFill>
                                <a:schemeClr val="tx1">
                                  <a:lumMod val="75000"/>
                                  <a:lumOff val="25000"/>
                                </a:schemeClr>
                              </a:solidFill>
                              <a:latin typeface="Cambria Math" charset="0"/>
                            </a:rPr>
                          </m:ctrlPr>
                        </m:accPr>
                        <m:e>
                          <m:r>
                            <a:rPr lang="en-US" sz="1400" i="1">
                              <a:solidFill>
                                <a:schemeClr val="tx1">
                                  <a:lumMod val="75000"/>
                                  <a:lumOff val="25000"/>
                                </a:schemeClr>
                              </a:solidFill>
                              <a:latin typeface="Cambria Math" charset="0"/>
                            </a:rPr>
                            <m:t>𝐼</m:t>
                          </m:r>
                        </m:e>
                      </m:acc>
                      <m:d>
                        <m:dPr>
                          <m:begChr m:val="["/>
                          <m:endChr m:val="]"/>
                          <m:ctrlPr>
                            <a:rPr lang="en-US" sz="1400" i="1">
                              <a:solidFill>
                                <a:schemeClr val="tx1">
                                  <a:lumMod val="75000"/>
                                  <a:lumOff val="25000"/>
                                </a:schemeClr>
                              </a:solidFill>
                              <a:latin typeface="Cambria Math" charset="0"/>
                            </a:rPr>
                          </m:ctrlPr>
                        </m:dPr>
                        <m:e>
                          <m:r>
                            <a:rPr lang="en-US" sz="1400" b="1" i="1">
                              <a:solidFill>
                                <a:schemeClr val="tx1">
                                  <a:lumMod val="75000"/>
                                  <a:lumOff val="25000"/>
                                </a:schemeClr>
                              </a:solidFill>
                              <a:latin typeface="Cambria Math" charset="0"/>
                            </a:rPr>
                            <m:t>𝝎</m:t>
                          </m:r>
                        </m:e>
                      </m:d>
                    </m:oMath>
                  </m:oMathPara>
                </a14:m>
                <a:endParaRPr lang="en-US" sz="1400" dirty="0">
                  <a:solidFill>
                    <a:schemeClr val="tx1">
                      <a:lumMod val="75000"/>
                      <a:lumOff val="25000"/>
                    </a:schemeClr>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418436" y="4910736"/>
                <a:ext cx="567720" cy="313676"/>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747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a:t>
            </a:r>
            <a:endParaRPr lang="en-US" dirty="0"/>
          </a:p>
        </p:txBody>
      </p:sp>
      <p:sp>
        <p:nvSpPr>
          <p:cNvPr id="5" name="Content Placeholder 4"/>
          <p:cNvSpPr>
            <a:spLocks noGrp="1"/>
          </p:cNvSpPr>
          <p:nvPr>
            <p:ph idx="1"/>
          </p:nvPr>
        </p:nvSpPr>
        <p:spPr>
          <a:xfrm>
            <a:off x="3642850" y="1690688"/>
            <a:ext cx="8347587" cy="905028"/>
          </a:xfrm>
          <a:solidFill>
            <a:schemeClr val="accent6">
              <a:lumMod val="20000"/>
              <a:lumOff val="80000"/>
            </a:schemeClr>
          </a:solidFill>
          <a:ln w="38100">
            <a:solidFill>
              <a:schemeClr val="tx1"/>
            </a:solidFill>
          </a:ln>
        </p:spPr>
        <p:txBody>
          <a:bodyPr>
            <a:normAutofit/>
          </a:bodyPr>
          <a:lstStyle/>
          <a:p>
            <a:pPr marL="0" indent="0">
              <a:buNone/>
            </a:pPr>
            <a:r>
              <a:rPr lang="en-US" u="sng" dirty="0" smtClean="0"/>
              <a:t>Conventional wisdom</a:t>
            </a:r>
            <a:r>
              <a:rPr lang="en-US" dirty="0"/>
              <a:t>: Diffraction </a:t>
            </a:r>
            <a:r>
              <a:rPr lang="en-US" smtClean="0"/>
              <a:t>imposes </a:t>
            </a:r>
            <a:r>
              <a:rPr lang="en-US" i="1" smtClean="0"/>
              <a:t>fundamental </a:t>
            </a:r>
            <a:r>
              <a:rPr lang="en-US" i="1" dirty="0"/>
              <a:t>limits </a:t>
            </a:r>
            <a:r>
              <a:rPr lang="en-US" dirty="0"/>
              <a:t>on the resolution of an optical system.</a:t>
            </a:r>
            <a:endParaRPr lang="en-US" b="1" dirty="0"/>
          </a:p>
        </p:txBody>
      </p:sp>
      <p:pic>
        <p:nvPicPr>
          <p:cNvPr id="3080" name="Picture 8" descr="https://upload.wikimedia.org/wikipedia/commons/a/ae/Airy_disk_spacing_near_Rayleigh_crite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3495675" cy="535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42849" y="2693085"/>
            <a:ext cx="8347587" cy="954107"/>
          </a:xfrm>
          <a:prstGeom prst="rect">
            <a:avLst/>
          </a:prstGeom>
          <a:noFill/>
        </p:spPr>
        <p:txBody>
          <a:bodyPr wrap="square" rtlCol="0">
            <a:spAutoFit/>
          </a:bodyPr>
          <a:lstStyle/>
          <a:p>
            <a:r>
              <a:rPr lang="en-US" sz="2800" dirty="0" smtClean="0"/>
              <a:t>Q: How close do Airy disks have to be before it becomes impossible to distinguish them?</a:t>
            </a:r>
            <a:endParaRPr lang="en-US" sz="2800" dirty="0"/>
          </a:p>
        </p:txBody>
      </p:sp>
      <p:sp>
        <p:nvSpPr>
          <p:cNvPr id="46" name="TextBox 45"/>
          <p:cNvSpPr txBox="1"/>
          <p:nvPr/>
        </p:nvSpPr>
        <p:spPr>
          <a:xfrm>
            <a:off x="3642849" y="3939857"/>
            <a:ext cx="3775587" cy="1815882"/>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u="sng" dirty="0" smtClean="0"/>
              <a:t>Sparrow Criterion</a:t>
            </a:r>
            <a:r>
              <a:rPr lang="en-US" sz="2800" dirty="0" smtClean="0"/>
              <a:t>: </a:t>
            </a:r>
            <a:endParaRPr lang="en-US" sz="2800" dirty="0"/>
          </a:p>
          <a:p>
            <a:pPr algn="ctr"/>
            <a:r>
              <a:rPr lang="en-US" sz="2800" dirty="0" smtClean="0"/>
              <a:t>When the density of the mixture of two Airy disks becomes </a:t>
            </a:r>
            <a:r>
              <a:rPr lang="en-US" sz="2800" i="1" dirty="0" err="1" smtClean="0"/>
              <a:t>unimodal</a:t>
            </a:r>
            <a:r>
              <a:rPr lang="en-US" sz="2800" dirty="0" smtClean="0"/>
              <a:t>.</a:t>
            </a:r>
            <a:endParaRPr lang="en-US" sz="2800" u="sng" dirty="0"/>
          </a:p>
        </p:txBody>
      </p:sp>
      <p:sp>
        <p:nvSpPr>
          <p:cNvPr id="3" name="Oval 2"/>
          <p:cNvSpPr/>
          <p:nvPr/>
        </p:nvSpPr>
        <p:spPr>
          <a:xfrm>
            <a:off x="9835065" y="-3373253"/>
            <a:ext cx="2155371" cy="2155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46228" y="-3391831"/>
            <a:ext cx="2155371" cy="2155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884386" y="-2342293"/>
            <a:ext cx="58147" cy="5814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11694839" y="-2342293"/>
            <a:ext cx="58147" cy="5814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4" idx="6"/>
            <a:endCxn id="12" idx="2"/>
          </p:cNvCxnSpPr>
          <p:nvPr/>
        </p:nvCxnSpPr>
        <p:spPr>
          <a:xfrm>
            <a:off x="10942533" y="-2313219"/>
            <a:ext cx="752306" cy="0"/>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1176608" y="-2382334"/>
                <a:ext cx="280781" cy="307777"/>
              </a:xfrm>
              <a:prstGeom prst="rect">
                <a:avLst/>
              </a:prstGeom>
              <a:noFill/>
            </p:spPr>
            <p:txBody>
              <a:bodyPr wrap="square" rtlCol="0">
                <a:spAutoFit/>
              </a:bodyPr>
              <a:lstStyle/>
              <a:p>
                <a14:m>
                  <m:oMath xmlns:m="http://schemas.openxmlformats.org/officeDocument/2006/math">
                    <m:r>
                      <m:rPr>
                        <m:sty m:val="p"/>
                      </m:rPr>
                      <a:rPr lang="en-US" sz="1400" i="0" dirty="0" smtClean="0">
                        <a:latin typeface="Cambria Math" charset="0"/>
                      </a:rPr>
                      <m:t>Δ</m:t>
                    </m:r>
                  </m:oMath>
                </a14:m>
                <a:r>
                  <a:rPr lang="en-US" sz="1400" dirty="0" smtClean="0"/>
                  <a:t> </a:t>
                </a:r>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176608" y="-2382334"/>
                <a:ext cx="280781" cy="307777"/>
              </a:xfrm>
              <a:prstGeom prst="rect">
                <a:avLst/>
              </a:prstGeom>
              <a:blipFill rotWithShape="0">
                <a:blip r:embed="rId3"/>
                <a:stretch>
                  <a:fillRect/>
                </a:stretch>
              </a:blipFill>
            </p:spPr>
            <p:txBody>
              <a:bodyPr/>
              <a:lstStyle/>
              <a:p>
                <a:r>
                  <a:rPr lang="en-US">
                    <a:noFill/>
                  </a:rPr>
                  <a:t> </a:t>
                </a:r>
              </a:p>
            </p:txBody>
          </p:sp>
        </mc:Fallback>
      </mc:AlternateContent>
      <p:cxnSp>
        <p:nvCxnSpPr>
          <p:cNvPr id="17" name="Straight Arrow Connector 16"/>
          <p:cNvCxnSpPr>
            <a:stCxn id="4" idx="7"/>
          </p:cNvCxnSpPr>
          <p:nvPr/>
        </p:nvCxnSpPr>
        <p:spPr>
          <a:xfrm flipV="1">
            <a:off x="10934018" y="-3295911"/>
            <a:ext cx="382980" cy="962133"/>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1000950" y="-2882670"/>
                <a:ext cx="8953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2</m:t>
                              </m:r>
                              <m:r>
                                <a:rPr lang="en-US" sz="1400" b="0" i="1" smtClean="0">
                                  <a:latin typeface="Cambria Math" charset="0"/>
                                </a:rPr>
                                <m:t>𝜋𝜎</m:t>
                              </m:r>
                            </m:e>
                          </m:d>
                        </m:e>
                        <m:sup>
                          <m:r>
                            <a:rPr lang="en-US" sz="1400" b="0" i="1" smtClean="0">
                              <a:latin typeface="Cambria Math" charset="0"/>
                            </a:rPr>
                            <m:t>−1 </m:t>
                          </m:r>
                        </m:sup>
                      </m:sSup>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1000950" y="-2882670"/>
                <a:ext cx="895310" cy="307777"/>
              </a:xfrm>
              <a:prstGeom prst="rect">
                <a:avLst/>
              </a:prstGeom>
              <a:blipFill rotWithShape="0">
                <a:blip r:embed="rId4"/>
                <a:stretch>
                  <a:fillRect t="-62745" b="-49020"/>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7418436" y="3647192"/>
            <a:ext cx="4572000" cy="2832100"/>
          </a:xfrm>
          <a:prstGeom prst="rect">
            <a:avLst/>
          </a:prstGeom>
        </p:spPr>
      </p:pic>
      <p:sp>
        <p:nvSpPr>
          <p:cNvPr id="18" name="Right Brace 17"/>
          <p:cNvSpPr/>
          <p:nvPr/>
        </p:nvSpPr>
        <p:spPr>
          <a:xfrm rot="16200000">
            <a:off x="9558408" y="3760662"/>
            <a:ext cx="274770" cy="662150"/>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9028811" y="3367280"/>
                <a:ext cx="13339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charset="0"/>
                        </a:rPr>
                        <m:t>≈0.94</m:t>
                      </m:r>
                      <m:r>
                        <a:rPr lang="en-US" sz="2400" b="0" i="1" smtClean="0">
                          <a:latin typeface="Cambria Math" charset="0"/>
                        </a:rPr>
                        <m:t>𝜋𝜎</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028811" y="3367280"/>
                <a:ext cx="1333963" cy="461665"/>
              </a:xfrm>
              <a:prstGeom prst="rect">
                <a:avLst/>
              </a:prstGeom>
              <a:blipFill rotWithShape="0">
                <a:blip r:embed="rId6"/>
                <a:stretch>
                  <a:fillRect l="-4566" r="-1826"/>
                </a:stretch>
              </a:blipFill>
            </p:spPr>
            <p:txBody>
              <a:bodyPr/>
              <a:lstStyle/>
              <a:p>
                <a:r>
                  <a:rPr lang="en-US">
                    <a:noFill/>
                  </a:rPr>
                  <a:t> </a:t>
                </a:r>
              </a:p>
            </p:txBody>
          </p:sp>
        </mc:Fallback>
      </mc:AlternateContent>
    </p:spTree>
    <p:extLst>
      <p:ext uri="{BB962C8B-B14F-4D97-AF65-F5344CB8AC3E}">
        <p14:creationId xmlns:p14="http://schemas.microsoft.com/office/powerpoint/2010/main" val="113107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 The Zoo</a:t>
            </a:r>
            <a:endParaRPr lang="en-US" dirty="0"/>
          </a:p>
        </p:txBody>
      </p:sp>
      <p:cxnSp>
        <p:nvCxnSpPr>
          <p:cNvPr id="5" name="Straight Connector 4"/>
          <p:cNvCxnSpPr/>
          <p:nvPr/>
        </p:nvCxnSpPr>
        <p:spPr>
          <a:xfrm>
            <a:off x="1918425" y="3440354"/>
            <a:ext cx="8347587" cy="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4053933" y="3233877"/>
            <a:ext cx="0" cy="412955"/>
          </a:xfrm>
          <a:prstGeom prst="line">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358377" y="4363299"/>
                <a:ext cx="3467681" cy="461665"/>
              </a:xfrm>
              <a:prstGeom prst="rect">
                <a:avLst/>
              </a:prstGeom>
              <a:noFill/>
            </p:spPr>
            <p:txBody>
              <a:bodyPr wrap="none" rtlCol="0">
                <a:spAutoFit/>
              </a:bodyPr>
              <a:lstStyle/>
              <a:p>
                <a:r>
                  <a:rPr lang="en-US" sz="2400" dirty="0" smtClean="0"/>
                  <a:t>Pairwise separation (</a:t>
                </a:r>
                <a14:m>
                  <m:oMath xmlns:m="http://schemas.openxmlformats.org/officeDocument/2006/math">
                    <m:r>
                      <a:rPr lang="en-US" sz="2400" b="0" i="1" smtClean="0">
                        <a:latin typeface="Cambria Math" charset="0"/>
                      </a:rPr>
                      <m:t>×</m:t>
                    </m:r>
                    <m:r>
                      <a:rPr lang="en-US" sz="2400" b="0" i="1" smtClean="0">
                        <a:latin typeface="Cambria Math" charset="0"/>
                      </a:rPr>
                      <m:t>𝜋𝜎</m:t>
                    </m:r>
                  </m:oMath>
                </a14:m>
                <a:r>
                  <a:rPr lang="en-US" sz="2400" dirty="0" smtClean="0"/>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358377" y="4363299"/>
                <a:ext cx="3467681" cy="461665"/>
              </a:xfrm>
              <a:prstGeom prst="rect">
                <a:avLst/>
              </a:prstGeom>
              <a:blipFill rotWithShape="0">
                <a:blip r:embed="rId2"/>
                <a:stretch>
                  <a:fillRect l="-2812" t="-10667" r="-1582" b="-30667"/>
                </a:stretch>
              </a:blipFill>
            </p:spPr>
            <p:txBody>
              <a:bodyPr/>
              <a:lstStyle/>
              <a:p>
                <a:r>
                  <a:rPr lang="en-US">
                    <a:noFill/>
                  </a:rPr>
                  <a:t> </a:t>
                </a:r>
              </a:p>
            </p:txBody>
          </p:sp>
        </mc:Fallback>
      </mc:AlternateContent>
      <p:sp>
        <p:nvSpPr>
          <p:cNvPr id="8" name="TextBox 7"/>
          <p:cNvSpPr txBox="1"/>
          <p:nvPr/>
        </p:nvSpPr>
        <p:spPr>
          <a:xfrm>
            <a:off x="3891705" y="3646836"/>
            <a:ext cx="340158" cy="461665"/>
          </a:xfrm>
          <a:prstGeom prst="rect">
            <a:avLst/>
          </a:prstGeom>
          <a:noFill/>
        </p:spPr>
        <p:txBody>
          <a:bodyPr wrap="none" rtlCol="0">
            <a:spAutoFit/>
          </a:bodyPr>
          <a:lstStyle/>
          <a:p>
            <a:r>
              <a:rPr lang="en-US" sz="2400" dirty="0" smtClean="0"/>
              <a:t>1</a:t>
            </a:r>
            <a:endParaRPr lang="en-US" sz="2400" dirty="0"/>
          </a:p>
        </p:txBody>
      </p:sp>
      <p:sp>
        <p:nvSpPr>
          <p:cNvPr id="9" name="TextBox 8"/>
          <p:cNvSpPr txBox="1"/>
          <p:nvPr/>
        </p:nvSpPr>
        <p:spPr>
          <a:xfrm>
            <a:off x="3711079" y="2853732"/>
            <a:ext cx="676788" cy="369332"/>
          </a:xfrm>
          <a:prstGeom prst="rect">
            <a:avLst/>
          </a:prstGeom>
          <a:noFill/>
        </p:spPr>
        <p:txBody>
          <a:bodyPr wrap="none" rtlCol="0">
            <a:spAutoFit/>
          </a:bodyPr>
          <a:lstStyle/>
          <a:p>
            <a:r>
              <a:rPr lang="en-US" smtClean="0"/>
              <a:t>Abbe</a:t>
            </a:r>
            <a:endParaRPr lang="en-US"/>
          </a:p>
        </p:txBody>
      </p:sp>
      <p:pic>
        <p:nvPicPr>
          <p:cNvPr id="10" name="Picture 10" descr="rnst Abb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884" y="1990233"/>
            <a:ext cx="685800" cy="88089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710270" y="3233877"/>
            <a:ext cx="0" cy="412955"/>
          </a:xfrm>
          <a:prstGeom prst="line">
            <a:avLst/>
          </a:prstGeom>
          <a:ln w="57150"/>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346227" y="3646836"/>
            <a:ext cx="728084" cy="461665"/>
          </a:xfrm>
          <a:prstGeom prst="rect">
            <a:avLst/>
          </a:prstGeom>
          <a:noFill/>
        </p:spPr>
        <p:txBody>
          <a:bodyPr wrap="none" rtlCol="0">
            <a:spAutoFit/>
          </a:bodyPr>
          <a:lstStyle/>
          <a:p>
            <a:r>
              <a:rPr lang="en-US" sz="2400" smtClean="0"/>
              <a:t>1.22</a:t>
            </a:r>
            <a:endParaRPr lang="en-US" sz="2400" dirty="0"/>
          </a:p>
        </p:txBody>
      </p:sp>
      <p:sp>
        <p:nvSpPr>
          <p:cNvPr id="13" name="TextBox 12"/>
          <p:cNvSpPr txBox="1"/>
          <p:nvPr/>
        </p:nvSpPr>
        <p:spPr>
          <a:xfrm>
            <a:off x="6216717" y="2853732"/>
            <a:ext cx="972382" cy="369332"/>
          </a:xfrm>
          <a:prstGeom prst="rect">
            <a:avLst/>
          </a:prstGeom>
          <a:noFill/>
        </p:spPr>
        <p:txBody>
          <a:bodyPr wrap="none" rtlCol="0">
            <a:spAutoFit/>
          </a:bodyPr>
          <a:lstStyle/>
          <a:p>
            <a:r>
              <a:rPr lang="en-US" smtClean="0"/>
              <a:t>Rayleigh</a:t>
            </a:r>
            <a:endParaRPr lang="en-US"/>
          </a:p>
        </p:txBody>
      </p:sp>
      <p:cxnSp>
        <p:nvCxnSpPr>
          <p:cNvPr id="14" name="Straight Connector 13"/>
          <p:cNvCxnSpPr/>
          <p:nvPr/>
        </p:nvCxnSpPr>
        <p:spPr>
          <a:xfrm>
            <a:off x="2711706" y="3233877"/>
            <a:ext cx="0" cy="412955"/>
          </a:xfrm>
          <a:prstGeom prst="line">
            <a:avLst/>
          </a:prstGeom>
          <a:ln w="57150"/>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346437" y="3646836"/>
            <a:ext cx="728084" cy="461665"/>
          </a:xfrm>
          <a:prstGeom prst="rect">
            <a:avLst/>
          </a:prstGeom>
          <a:noFill/>
        </p:spPr>
        <p:txBody>
          <a:bodyPr wrap="none" rtlCol="0">
            <a:spAutoFit/>
          </a:bodyPr>
          <a:lstStyle/>
          <a:p>
            <a:r>
              <a:rPr lang="en-US" sz="2400" dirty="0" smtClean="0"/>
              <a:t>0.94</a:t>
            </a:r>
            <a:endParaRPr lang="en-US" sz="2400" dirty="0"/>
          </a:p>
        </p:txBody>
      </p:sp>
      <p:sp>
        <p:nvSpPr>
          <p:cNvPr id="16" name="TextBox 15"/>
          <p:cNvSpPr txBox="1"/>
          <p:nvPr/>
        </p:nvSpPr>
        <p:spPr>
          <a:xfrm>
            <a:off x="2227622" y="2853732"/>
            <a:ext cx="965714" cy="369332"/>
          </a:xfrm>
          <a:prstGeom prst="rect">
            <a:avLst/>
          </a:prstGeom>
          <a:noFill/>
        </p:spPr>
        <p:txBody>
          <a:bodyPr wrap="none" rtlCol="0">
            <a:spAutoFit/>
          </a:bodyPr>
          <a:lstStyle/>
          <a:p>
            <a:r>
              <a:rPr lang="en-US" smtClean="0"/>
              <a:t>Sparrow</a:t>
            </a:r>
            <a:endParaRPr lang="en-US"/>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42125" y="1997173"/>
            <a:ext cx="943827" cy="87782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5607237" y="3253468"/>
            <a:ext cx="0" cy="412955"/>
          </a:xfrm>
          <a:prstGeom prst="line">
            <a:avLst/>
          </a:prstGeom>
          <a:ln w="5715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243194" y="3666427"/>
            <a:ext cx="728084" cy="461665"/>
          </a:xfrm>
          <a:prstGeom prst="rect">
            <a:avLst/>
          </a:prstGeom>
          <a:noFill/>
        </p:spPr>
        <p:txBody>
          <a:bodyPr wrap="none" rtlCol="0">
            <a:spAutoFit/>
          </a:bodyPr>
          <a:lstStyle/>
          <a:p>
            <a:r>
              <a:rPr lang="en-US" sz="2400" dirty="0" smtClean="0"/>
              <a:t>1.03</a:t>
            </a:r>
            <a:endParaRPr lang="en-US" sz="2400" dirty="0"/>
          </a:p>
        </p:txBody>
      </p:sp>
      <p:sp>
        <p:nvSpPr>
          <p:cNvPr id="20" name="TextBox 19"/>
          <p:cNvSpPr txBox="1"/>
          <p:nvPr/>
        </p:nvSpPr>
        <p:spPr>
          <a:xfrm>
            <a:off x="5111496" y="2840590"/>
            <a:ext cx="978345" cy="369332"/>
          </a:xfrm>
          <a:prstGeom prst="rect">
            <a:avLst/>
          </a:prstGeom>
          <a:noFill/>
        </p:spPr>
        <p:txBody>
          <a:bodyPr wrap="none" rtlCol="0">
            <a:spAutoFit/>
          </a:bodyPr>
          <a:lstStyle/>
          <a:p>
            <a:r>
              <a:rPr lang="en-US" smtClean="0"/>
              <a:t>Houston</a:t>
            </a:r>
            <a:endParaRPr lang="en-US"/>
          </a:p>
        </p:txBody>
      </p:sp>
      <p:cxnSp>
        <p:nvCxnSpPr>
          <p:cNvPr id="21" name="Straight Connector 20"/>
          <p:cNvCxnSpPr/>
          <p:nvPr/>
        </p:nvCxnSpPr>
        <p:spPr>
          <a:xfrm>
            <a:off x="4860904" y="3253468"/>
            <a:ext cx="0" cy="412955"/>
          </a:xfrm>
          <a:prstGeom prst="line">
            <a:avLst/>
          </a:prstGeom>
          <a:ln w="57150"/>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4496861" y="3666427"/>
            <a:ext cx="728084" cy="461665"/>
          </a:xfrm>
          <a:prstGeom prst="rect">
            <a:avLst/>
          </a:prstGeom>
          <a:noFill/>
        </p:spPr>
        <p:txBody>
          <a:bodyPr wrap="none" rtlCol="0">
            <a:spAutoFit/>
          </a:bodyPr>
          <a:lstStyle/>
          <a:p>
            <a:r>
              <a:rPr lang="en-US" sz="2400" dirty="0" smtClean="0"/>
              <a:t>1.02</a:t>
            </a:r>
            <a:endParaRPr lang="en-US" sz="2400" dirty="0"/>
          </a:p>
        </p:txBody>
      </p:sp>
      <p:sp>
        <p:nvSpPr>
          <p:cNvPr id="23" name="TextBox 22"/>
          <p:cNvSpPr txBox="1"/>
          <p:nvPr/>
        </p:nvSpPr>
        <p:spPr>
          <a:xfrm>
            <a:off x="4440351" y="2842730"/>
            <a:ext cx="804964" cy="369332"/>
          </a:xfrm>
          <a:prstGeom prst="rect">
            <a:avLst/>
          </a:prstGeom>
          <a:noFill/>
        </p:spPr>
        <p:txBody>
          <a:bodyPr wrap="none" rtlCol="0">
            <a:spAutoFit/>
          </a:bodyPr>
          <a:lstStyle/>
          <a:p>
            <a:r>
              <a:rPr lang="en-US" smtClean="0"/>
              <a:t>Dawes</a:t>
            </a:r>
            <a:endParaRPr lang="en-US"/>
          </a:p>
        </p:txBody>
      </p:sp>
      <p:cxnSp>
        <p:nvCxnSpPr>
          <p:cNvPr id="24" name="Straight Connector 23"/>
          <p:cNvCxnSpPr/>
          <p:nvPr/>
        </p:nvCxnSpPr>
        <p:spPr>
          <a:xfrm>
            <a:off x="8071476" y="3233877"/>
            <a:ext cx="0" cy="412955"/>
          </a:xfrm>
          <a:prstGeom prst="line">
            <a:avLst/>
          </a:prstGeom>
          <a:ln w="57150"/>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707433" y="3646836"/>
            <a:ext cx="728084" cy="461665"/>
          </a:xfrm>
          <a:prstGeom prst="rect">
            <a:avLst/>
          </a:prstGeom>
          <a:noFill/>
        </p:spPr>
        <p:txBody>
          <a:bodyPr wrap="none" rtlCol="0">
            <a:spAutoFit/>
          </a:bodyPr>
          <a:lstStyle/>
          <a:p>
            <a:r>
              <a:rPr lang="en-US" sz="2400" dirty="0" smtClean="0"/>
              <a:t>1.46</a:t>
            </a:r>
            <a:endParaRPr lang="en-US" sz="2400" dirty="0"/>
          </a:p>
        </p:txBody>
      </p:sp>
      <p:sp>
        <p:nvSpPr>
          <p:cNvPr id="26" name="TextBox 25"/>
          <p:cNvSpPr txBox="1"/>
          <p:nvPr/>
        </p:nvSpPr>
        <p:spPr>
          <a:xfrm>
            <a:off x="7646519" y="2853732"/>
            <a:ext cx="849913" cy="369332"/>
          </a:xfrm>
          <a:prstGeom prst="rect">
            <a:avLst/>
          </a:prstGeom>
          <a:noFill/>
        </p:spPr>
        <p:txBody>
          <a:bodyPr wrap="none" rtlCol="0">
            <a:spAutoFit/>
          </a:bodyPr>
          <a:lstStyle/>
          <a:p>
            <a:r>
              <a:rPr lang="en-US" dirty="0" smtClean="0"/>
              <a:t>Buxton</a:t>
            </a:r>
            <a:endParaRPr lang="en-US" dirty="0"/>
          </a:p>
        </p:txBody>
      </p:sp>
      <p:pic>
        <p:nvPicPr>
          <p:cNvPr id="27" name="Picture 14" descr="illiam Rutter Dawes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721" y="1997173"/>
            <a:ext cx="592651" cy="8778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illiam V. Houston | Rice History Cor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9090" y="1996425"/>
            <a:ext cx="548410" cy="8778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ord Rayleigh | Biography &amp; Facts | Britan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0688" y="1997173"/>
            <a:ext cx="690555" cy="8778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6772" y="1998073"/>
            <a:ext cx="1349405" cy="877824"/>
          </a:xfrm>
          <a:prstGeom prst="rect">
            <a:avLst/>
          </a:prstGeom>
        </p:spPr>
      </p:pic>
      <p:pic>
        <p:nvPicPr>
          <p:cNvPr id="31" name="Picture 22" descr="rthur Schu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8632" y="1997173"/>
            <a:ext cx="658368" cy="87782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9777817" y="3233877"/>
            <a:ext cx="0" cy="412955"/>
          </a:xfrm>
          <a:prstGeom prst="line">
            <a:avLst/>
          </a:prstGeom>
          <a:ln w="57150"/>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9413774" y="3646836"/>
            <a:ext cx="728084" cy="461665"/>
          </a:xfrm>
          <a:prstGeom prst="rect">
            <a:avLst/>
          </a:prstGeom>
          <a:noFill/>
        </p:spPr>
        <p:txBody>
          <a:bodyPr wrap="none" rtlCol="0">
            <a:spAutoFit/>
          </a:bodyPr>
          <a:lstStyle/>
          <a:p>
            <a:r>
              <a:rPr lang="en-US" sz="2400" dirty="0" smtClean="0"/>
              <a:t>2.44</a:t>
            </a:r>
            <a:endParaRPr lang="en-US" sz="2400" dirty="0"/>
          </a:p>
        </p:txBody>
      </p:sp>
      <p:sp>
        <p:nvSpPr>
          <p:cNvPr id="34" name="TextBox 33"/>
          <p:cNvSpPr txBox="1"/>
          <p:nvPr/>
        </p:nvSpPr>
        <p:spPr>
          <a:xfrm>
            <a:off x="9284264" y="2853732"/>
            <a:ext cx="989310" cy="369332"/>
          </a:xfrm>
          <a:prstGeom prst="rect">
            <a:avLst/>
          </a:prstGeom>
          <a:noFill/>
        </p:spPr>
        <p:txBody>
          <a:bodyPr wrap="none" rtlCol="0">
            <a:spAutoFit/>
          </a:bodyPr>
          <a:lstStyle/>
          <a:p>
            <a:r>
              <a:rPr lang="en-US" dirty="0" smtClean="0"/>
              <a:t>Schuster</a:t>
            </a:r>
            <a:endParaRPr lang="en-US" dirty="0"/>
          </a:p>
        </p:txBody>
      </p:sp>
      <p:sp>
        <p:nvSpPr>
          <p:cNvPr id="35" name="Content Placeholder 4"/>
          <p:cNvSpPr>
            <a:spLocks noGrp="1"/>
          </p:cNvSpPr>
          <p:nvPr>
            <p:ph idx="1"/>
          </p:nvPr>
        </p:nvSpPr>
        <p:spPr>
          <a:xfrm>
            <a:off x="1847925" y="5096953"/>
            <a:ext cx="8483831" cy="515571"/>
          </a:xfrm>
          <a:solidFill>
            <a:schemeClr val="accent6">
              <a:lumMod val="20000"/>
              <a:lumOff val="80000"/>
            </a:schemeClr>
          </a:solidFill>
          <a:ln w="38100">
            <a:solidFill>
              <a:schemeClr val="tx1"/>
            </a:solidFill>
          </a:ln>
        </p:spPr>
        <p:txBody>
          <a:bodyPr>
            <a:noAutofit/>
          </a:bodyPr>
          <a:lstStyle/>
          <a:p>
            <a:pPr marL="0" indent="0" algn="ctr">
              <a:buNone/>
            </a:pPr>
            <a:r>
              <a:rPr lang="en-US" dirty="0" smtClean="0"/>
              <a:t>Which notion of diffraction limit is the right one?</a:t>
            </a:r>
            <a:endParaRPr lang="en-US" b="1" dirty="0"/>
          </a:p>
        </p:txBody>
      </p:sp>
    </p:spTree>
    <p:extLst>
      <p:ext uri="{BB962C8B-B14F-4D97-AF65-F5344CB8AC3E}">
        <p14:creationId xmlns:p14="http://schemas.microsoft.com/office/powerpoint/2010/main" val="187360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bg/>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5" grpId="0"/>
      <p:bldP spid="16" grpId="0"/>
      <p:bldP spid="19" grpId="0"/>
      <p:bldP spid="20" grpId="0"/>
      <p:bldP spid="22" grpId="0"/>
      <p:bldP spid="23" grpId="0"/>
      <p:bldP spid="25" grpId="0"/>
      <p:bldP spid="26" grpId="0"/>
      <p:bldP spid="33" grpId="0"/>
      <p:bldP spid="34" grpId="0"/>
      <p:bldP spid="3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 A Persistent Debate</a:t>
            </a:r>
            <a:endParaRPr lang="en-US" dirty="0"/>
          </a:p>
        </p:txBody>
      </p:sp>
      <p:sp>
        <p:nvSpPr>
          <p:cNvPr id="3" name="Content Placeholder 2"/>
          <p:cNvSpPr>
            <a:spLocks noGrp="1"/>
          </p:cNvSpPr>
          <p:nvPr>
            <p:ph idx="1"/>
          </p:nvPr>
        </p:nvSpPr>
        <p:spPr>
          <a:xfrm>
            <a:off x="838199" y="1690688"/>
            <a:ext cx="10670629" cy="4351338"/>
          </a:xfrm>
        </p:spPr>
        <p:txBody>
          <a:bodyPr>
            <a:noAutofit/>
          </a:bodyPr>
          <a:lstStyle/>
          <a:p>
            <a:pPr marL="0" indent="0">
              <a:buNone/>
            </a:pPr>
            <a:r>
              <a:rPr lang="en-US" sz="2400" i="1" dirty="0"/>
              <a:t>“There is something arbitrary in (the Rayleigh criterion) as the dip in intensity </a:t>
            </a:r>
            <a:r>
              <a:rPr lang="en-US" sz="2400" i="1" dirty="0" smtClean="0"/>
              <a:t>necessary </a:t>
            </a:r>
            <a:r>
              <a:rPr lang="en-US" sz="2400" i="1" dirty="0"/>
              <a:t>to indicate resolution is a physiological </a:t>
            </a:r>
            <a:r>
              <a:rPr lang="en-US" sz="2400" i="1" dirty="0" smtClean="0"/>
              <a:t>phenomenon.”</a:t>
            </a:r>
          </a:p>
          <a:p>
            <a:pPr algn="r">
              <a:buFontTx/>
              <a:buChar char="-"/>
            </a:pPr>
            <a:r>
              <a:rPr lang="en-US" sz="2400" dirty="0" smtClean="0"/>
              <a:t>Sir Arthur Schuster, 1904</a:t>
            </a:r>
          </a:p>
          <a:p>
            <a:pPr marL="0" indent="0">
              <a:buNone/>
            </a:pPr>
            <a:r>
              <a:rPr lang="en-US" sz="2400" i="1" dirty="0" smtClean="0"/>
              <a:t>“It is obvious that (the point at which the density becomes </a:t>
            </a:r>
            <a:r>
              <a:rPr lang="en-US" sz="2400" i="1" dirty="0" err="1" smtClean="0"/>
              <a:t>unimodal</a:t>
            </a:r>
            <a:r>
              <a:rPr lang="en-US" sz="2400" i="1" dirty="0" smtClean="0"/>
              <a:t>) should set an upper limit to the resolving power.”</a:t>
            </a:r>
          </a:p>
          <a:p>
            <a:pPr marL="0" indent="0" algn="r">
              <a:buNone/>
            </a:pPr>
            <a:r>
              <a:rPr lang="en-US" sz="2400" dirty="0" smtClean="0"/>
              <a:t>- Carroll Mason Sparrow, 1916</a:t>
            </a:r>
          </a:p>
          <a:p>
            <a:pPr marL="0" indent="0">
              <a:buNone/>
            </a:pPr>
            <a:r>
              <a:rPr lang="en-US" sz="2400" i="1" dirty="0" smtClean="0"/>
              <a:t>“...</a:t>
            </a:r>
            <a:r>
              <a:rPr lang="en-US" sz="2400" i="1" dirty="0"/>
              <a:t>it seems a little pedantic to put such precision into the resolving power formula. This is because </a:t>
            </a:r>
            <a:r>
              <a:rPr lang="en-US" sz="2400" i="1" dirty="0" smtClean="0"/>
              <a:t>Rayleigh’s </a:t>
            </a:r>
            <a:r>
              <a:rPr lang="en-US" sz="2400" i="1" dirty="0"/>
              <a:t>criterion is a rough idea in the first place. It tells you where it begins to get very hard to tell whether the image was made by one or by two stars. Actually, if sufficiently careful measurements of the exact intensity distribution over the diffracted image spot can be made, the fact that two sources make the spot can be proved even </a:t>
            </a:r>
            <a:r>
              <a:rPr lang="en-US" sz="2400" i="1" dirty="0" smtClean="0"/>
              <a:t>(below the Abbe limit).”</a:t>
            </a:r>
          </a:p>
          <a:p>
            <a:pPr marL="0" indent="0" algn="r">
              <a:buNone/>
            </a:pPr>
            <a:r>
              <a:rPr lang="en-US" sz="2400" dirty="0" smtClean="0"/>
              <a:t>- Richard Feynman, 1964</a:t>
            </a:r>
            <a:endParaRPr lang="en-US" sz="2400" dirty="0"/>
          </a:p>
        </p:txBody>
      </p:sp>
    </p:spTree>
    <p:extLst>
      <p:ext uri="{BB962C8B-B14F-4D97-AF65-F5344CB8AC3E}">
        <p14:creationId xmlns:p14="http://schemas.microsoft.com/office/powerpoint/2010/main" val="9659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Diffraction Limits: </a:t>
            </a:r>
            <a:r>
              <a:rPr lang="en-US" dirty="0" smtClean="0"/>
              <a:t>A Persistent Debate</a:t>
            </a:r>
            <a:endParaRPr lang="en-US" dirty="0"/>
          </a:p>
        </p:txBody>
      </p:sp>
      <p:sp>
        <p:nvSpPr>
          <p:cNvPr id="3" name="Content Placeholder 2"/>
          <p:cNvSpPr>
            <a:spLocks noGrp="1"/>
          </p:cNvSpPr>
          <p:nvPr>
            <p:ph idx="1"/>
          </p:nvPr>
        </p:nvSpPr>
        <p:spPr>
          <a:xfrm>
            <a:off x="838199" y="1825625"/>
            <a:ext cx="10686393" cy="4351338"/>
          </a:xfrm>
        </p:spPr>
        <p:txBody>
          <a:bodyPr>
            <a:normAutofit/>
          </a:bodyPr>
          <a:lstStyle/>
          <a:p>
            <a:pPr marL="0" indent="0">
              <a:buNone/>
            </a:pPr>
            <a:r>
              <a:rPr lang="en-US" sz="2400" i="1" dirty="0" smtClean="0"/>
              <a:t>“…it </a:t>
            </a:r>
            <a:r>
              <a:rPr lang="en-US" sz="2400" i="1" dirty="0"/>
              <a:t>is only too obvious that from the mathematical standpoint, the image of two points, however close to one another, is different from that of one point. </a:t>
            </a:r>
            <a:r>
              <a:rPr lang="en-US" sz="2400" i="1" dirty="0" smtClean="0"/>
              <a:t>There </a:t>
            </a:r>
            <a:r>
              <a:rPr lang="en-US" sz="2400" i="1" dirty="0"/>
              <a:t>is only a practical limit (if any) and not a theoretical limit for two-point resolving power</a:t>
            </a:r>
            <a:r>
              <a:rPr lang="en-US" sz="2400" i="1" dirty="0" smtClean="0"/>
              <a:t>.”</a:t>
            </a:r>
          </a:p>
          <a:p>
            <a:pPr marL="0" indent="0" algn="r">
              <a:buNone/>
            </a:pPr>
            <a:r>
              <a:rPr lang="en-US" sz="2400" dirty="0" err="1" smtClean="0"/>
              <a:t>Toraldo</a:t>
            </a:r>
            <a:r>
              <a:rPr lang="en-US" sz="2400" dirty="0" smtClean="0"/>
              <a:t> di </a:t>
            </a:r>
            <a:r>
              <a:rPr lang="en-US" sz="2400" dirty="0" err="1" smtClean="0"/>
              <a:t>Francia</a:t>
            </a:r>
            <a:r>
              <a:rPr lang="en-US" sz="2400" dirty="0" smtClean="0"/>
              <a:t>, 1955</a:t>
            </a:r>
          </a:p>
          <a:p>
            <a:pPr marL="0" indent="0">
              <a:buNone/>
            </a:pPr>
            <a:r>
              <a:rPr lang="en-US" sz="2400" i="1" dirty="0"/>
              <a:t>“In fact, the ability to resolve two point sources depends fundamentally on the signal-to-noise </a:t>
            </a:r>
            <a:r>
              <a:rPr lang="en-US" sz="2400" i="1" dirty="0" smtClean="0"/>
              <a:t>ratio…criteria </a:t>
            </a:r>
            <a:r>
              <a:rPr lang="en-US" sz="2400" i="1" dirty="0"/>
              <a:t>that do not take account of noise are subjective</a:t>
            </a:r>
            <a:r>
              <a:rPr lang="en-US" sz="2400" i="1" dirty="0" smtClean="0"/>
              <a:t>.</a:t>
            </a:r>
          </a:p>
          <a:p>
            <a:pPr marL="0" indent="0" algn="r">
              <a:buNone/>
            </a:pPr>
            <a:r>
              <a:rPr lang="en-US" sz="2400" dirty="0" smtClean="0"/>
              <a:t>Joseph Goodman, 2015</a:t>
            </a:r>
            <a:endParaRPr lang="en-US" sz="2400" dirty="0"/>
          </a:p>
        </p:txBody>
      </p:sp>
      <p:sp>
        <p:nvSpPr>
          <p:cNvPr id="4" name="Content Placeholder 4"/>
          <p:cNvSpPr txBox="1">
            <a:spLocks/>
          </p:cNvSpPr>
          <p:nvPr/>
        </p:nvSpPr>
        <p:spPr>
          <a:xfrm>
            <a:off x="1847925" y="5096952"/>
            <a:ext cx="8483831" cy="1214947"/>
          </a:xfrm>
          <a:prstGeom prst="rect">
            <a:avLst/>
          </a:prstGeom>
          <a:solidFill>
            <a:schemeClr val="accent6">
              <a:lumMod val="20000"/>
              <a:lumOff val="80000"/>
            </a:schemeClr>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Despite over a century of study in the optics community, our understanding of what can and cannot be resolved has never risen above heuristic arguments.</a:t>
            </a:r>
            <a:endParaRPr lang="en-US" b="1" dirty="0"/>
          </a:p>
        </p:txBody>
      </p:sp>
    </p:spTree>
    <p:extLst>
      <p:ext uri="{BB962C8B-B14F-4D97-AF65-F5344CB8AC3E}">
        <p14:creationId xmlns:p14="http://schemas.microsoft.com/office/powerpoint/2010/main" val="16265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31499"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b="1" dirty="0" smtClean="0">
                <a:solidFill>
                  <a:schemeClr val="accent5"/>
                </a:solidFill>
              </a:rPr>
              <a:t>Our Results</a:t>
            </a:r>
          </a:p>
          <a:p>
            <a:pPr marL="514350" indent="-514350">
              <a:buFont typeface="+mj-lt"/>
              <a:buAutoNum type="arabicPeriod"/>
            </a:pPr>
            <a:r>
              <a:rPr lang="en-US" b="1" dirty="0" smtClean="0">
                <a:solidFill>
                  <a:schemeClr val="accent6">
                    <a:lumMod val="75000"/>
                  </a:schemeClr>
                </a:solidFill>
              </a:rPr>
              <a:t>Sparse FT (Off the Grid</a:t>
            </a:r>
            <a:r>
              <a:rPr lang="en-US" b="1" dirty="0" smtClean="0">
                <a:solidFill>
                  <a:schemeClr val="accent6">
                    <a:lumMod val="75000"/>
                  </a:schemeClr>
                </a:solidFill>
              </a:rPr>
              <a:t>)</a:t>
            </a:r>
          </a:p>
          <a:p>
            <a:pPr lvl="1"/>
            <a:r>
              <a:rPr lang="en-US" dirty="0"/>
              <a:t>Definition and Reduction</a:t>
            </a:r>
          </a:p>
          <a:p>
            <a:pPr lvl="1"/>
            <a:r>
              <a:rPr lang="en-US" dirty="0"/>
              <a:t>1D case: Matrix Pencil </a:t>
            </a:r>
            <a:r>
              <a:rPr lang="en-US" dirty="0" smtClean="0"/>
              <a:t>Method</a:t>
            </a:r>
            <a:endParaRPr lang="en-US" dirty="0" smtClean="0"/>
          </a:p>
          <a:p>
            <a:pPr marL="0" lvl="0" indent="0">
              <a:buNone/>
            </a:pPr>
            <a:r>
              <a:rPr lang="en-US" b="1" dirty="0">
                <a:solidFill>
                  <a:schemeClr val="accent6">
                    <a:lumMod val="75000"/>
                  </a:schemeClr>
                </a:solidFill>
              </a:rPr>
              <a:t>3.  Learning in Two Dimensions</a:t>
            </a:r>
          </a:p>
          <a:p>
            <a:pPr lvl="1"/>
            <a:r>
              <a:rPr lang="en-US" dirty="0" smtClean="0">
                <a:solidFill>
                  <a:prstClr val="black"/>
                </a:solidFill>
              </a:rPr>
              <a:t>Learning </a:t>
            </a:r>
            <a:r>
              <a:rPr lang="en-US" dirty="0">
                <a:solidFill>
                  <a:prstClr val="black"/>
                </a:solidFill>
              </a:rPr>
              <a:t>Without Separation</a:t>
            </a:r>
          </a:p>
          <a:p>
            <a:pPr marL="514350" lvl="0" indent="-514350">
              <a:buFont typeface="+mj-lt"/>
              <a:buAutoNum type="arabicPeriod" startAt="4"/>
            </a:pPr>
            <a:r>
              <a:rPr lang="en-US" b="1" dirty="0">
                <a:solidFill>
                  <a:schemeClr val="accent6">
                    <a:lumMod val="75000"/>
                  </a:schemeClr>
                </a:solidFill>
              </a:rPr>
              <a:t>Open Questions</a:t>
            </a:r>
          </a:p>
          <a:p>
            <a:pPr lvl="1"/>
            <a:endParaRPr lang="en-US" sz="2800" b="1" dirty="0">
              <a:solidFill>
                <a:srgbClr val="4472C4">
                  <a:lumMod val="75000"/>
                </a:srgbClr>
              </a:solidFill>
            </a:endParaRPr>
          </a:p>
          <a:p>
            <a:pPr lvl="1"/>
            <a:endParaRPr lang="en-US" b="1" dirty="0" smtClean="0">
              <a:solidFill>
                <a:schemeClr val="accent5">
                  <a:lumMod val="75000"/>
                </a:schemeClr>
              </a:solidFill>
            </a:endParaRPr>
          </a:p>
        </p:txBody>
      </p:sp>
    </p:spTree>
    <p:extLst>
      <p:ext uri="{BB962C8B-B14F-4D97-AF65-F5344CB8AC3E}">
        <p14:creationId xmlns:p14="http://schemas.microsoft.com/office/powerpoint/2010/main" val="1956055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199" y="2364827"/>
                <a:ext cx="10686393" cy="4069840"/>
              </a:xfrm>
              <a:solidFill>
                <a:schemeClr val="bg2"/>
              </a:solidFill>
            </p:spPr>
            <p:txBody>
              <a:bodyPr>
                <a:normAutofit fontScale="92500" lnSpcReduction="10000"/>
              </a:bodyPr>
              <a:lstStyle/>
              <a:p>
                <a:pPr marL="0" indent="0">
                  <a:buNone/>
                </a:pPr>
                <a:r>
                  <a:rPr lang="en-US" b="1" dirty="0" smtClean="0"/>
                  <a:t>Generative Model (“</a:t>
                </a:r>
                <a:r>
                  <a:rPr lang="en-US" b="1" dirty="0" smtClean="0"/>
                  <a:t>Superposition of </a:t>
                </a:r>
                <a:r>
                  <a:rPr lang="en-US" b="1" i="1" dirty="0" smtClean="0"/>
                  <a:t>k</a:t>
                </a:r>
                <a:r>
                  <a:rPr lang="en-US" b="1" dirty="0" smtClean="0"/>
                  <a:t> Airy Disks</a:t>
                </a:r>
                <a:r>
                  <a:rPr lang="en-US" b="1" dirty="0" smtClean="0"/>
                  <a:t>”)</a:t>
                </a:r>
                <a:r>
                  <a:rPr lang="en-US" dirty="0" smtClean="0"/>
                  <a:t>: </a:t>
                </a:r>
                <a:endParaRPr lang="en-US" dirty="0" smtClean="0"/>
              </a:p>
              <a:p>
                <a:r>
                  <a:rPr lang="en-US" dirty="0" smtClean="0"/>
                  <a:t>Spread parameter </a:t>
                </a:r>
                <a14:m>
                  <m:oMath xmlns:m="http://schemas.openxmlformats.org/officeDocument/2006/math">
                    <m:r>
                      <a:rPr lang="en-US" b="0" i="1" smtClean="0">
                        <a:latin typeface="Cambria Math" charset="0"/>
                      </a:rPr>
                      <m:t>𝜎</m:t>
                    </m:r>
                  </m:oMath>
                </a14:m>
                <a:r>
                  <a:rPr lang="en-US" dirty="0" smtClean="0"/>
                  <a:t> known </a:t>
                </a:r>
                <a:r>
                  <a:rPr lang="en-US" i="1" dirty="0" smtClean="0"/>
                  <a:t>a priori </a:t>
                </a:r>
                <a:r>
                  <a:rPr lang="en-US" dirty="0" smtClean="0"/>
                  <a:t>(henceforth assume </a:t>
                </a:r>
                <a14:m>
                  <m:oMath xmlns:m="http://schemas.openxmlformats.org/officeDocument/2006/math">
                    <m:r>
                      <a:rPr lang="en-US" b="0" i="1" smtClean="0">
                        <a:latin typeface="Cambria Math" charset="0"/>
                      </a:rPr>
                      <m:t>𝜎</m:t>
                    </m:r>
                    <m:r>
                      <a:rPr lang="en-US" b="0" i="1" smtClean="0">
                        <a:latin typeface="Cambria Math" charset="0"/>
                      </a:rPr>
                      <m:t>=1/</m:t>
                    </m:r>
                    <m:r>
                      <a:rPr lang="en-US" b="0" i="1" smtClean="0">
                        <a:latin typeface="Cambria Math" charset="0"/>
                      </a:rPr>
                      <m:t>𝜋</m:t>
                    </m:r>
                  </m:oMath>
                </a14:m>
                <a:r>
                  <a:rPr lang="en-US" dirty="0" smtClean="0"/>
                  <a:t>)</a:t>
                </a:r>
              </a:p>
              <a:p>
                <a:r>
                  <a:rPr lang="en-US" dirty="0" smtClean="0"/>
                  <a:t>Relative intensities </a:t>
                </a:r>
                <a14:m>
                  <m:oMath xmlns:m="http://schemas.openxmlformats.org/officeDocument/2006/math">
                    <m:sSub>
                      <m:sSubPr>
                        <m:ctrlPr>
                          <a:rPr lang="en-US" b="0" i="1" smtClean="0">
                            <a:latin typeface="Cambria Math" charset="0"/>
                          </a:rPr>
                        </m:ctrlPr>
                      </m:sSubPr>
                      <m:e>
                        <m:r>
                          <a:rPr lang="en-US" b="0" i="1" smtClean="0">
                            <a:latin typeface="Cambria Math" charset="0"/>
                          </a:rPr>
                          <m:t>𝜆</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𝜆</m:t>
                        </m:r>
                      </m:e>
                      <m:sub>
                        <m:r>
                          <a:rPr lang="en-US" b="0" i="1" smtClean="0">
                            <a:latin typeface="Cambria Math" charset="0"/>
                          </a:rPr>
                          <m:t>𝑘</m:t>
                        </m:r>
                      </m:sub>
                    </m:sSub>
                    <m:r>
                      <a:rPr lang="en-US" b="0" i="1" smtClean="0">
                        <a:latin typeface="Cambria Math" charset="0"/>
                      </a:rPr>
                      <m:t>∈[0,1]</m:t>
                    </m:r>
                  </m:oMath>
                </a14:m>
                <a:r>
                  <a:rPr lang="en-US" dirty="0" smtClean="0"/>
                  <a:t> summing to 1</a:t>
                </a:r>
              </a:p>
              <a:p>
                <a:r>
                  <a:rPr lang="en-US" dirty="0" smtClean="0"/>
                  <a:t>Centers </a:t>
                </a:r>
                <a14:m>
                  <m:oMath xmlns:m="http://schemas.openxmlformats.org/officeDocument/2006/math">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𝟏</m:t>
                        </m:r>
                      </m:sub>
                    </m:sSub>
                    <m:r>
                      <a:rPr lang="en-US" b="0" i="1" smtClean="0">
                        <a:latin typeface="Cambria Math" charset="0"/>
                      </a:rPr>
                      <m:t>,…,</m:t>
                    </m:r>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𝒌</m:t>
                        </m:r>
                      </m:sub>
                    </m:sSub>
                    <m:r>
                      <a:rPr lang="en-US" b="0" i="1" smtClean="0">
                        <a:latin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ℝ</m:t>
                        </m:r>
                      </m:e>
                      <m:sup>
                        <m:r>
                          <a:rPr lang="en-US" b="0" i="1" smtClean="0">
                            <a:latin typeface="Cambria Math" charset="0"/>
                            <a:ea typeface="Cambria Math" charset="0"/>
                            <a:cs typeface="Cambria Math" charset="0"/>
                          </a:rPr>
                          <m:t>2</m:t>
                        </m:r>
                      </m:sup>
                    </m:sSup>
                  </m:oMath>
                </a14:m>
                <a:endParaRPr lang="en-US" b="0" dirty="0" smtClean="0">
                  <a:ea typeface="Cambria Math" charset="0"/>
                  <a:cs typeface="Cambria Math" charset="0"/>
                </a:endParaRPr>
              </a:p>
              <a:p>
                <a:r>
                  <a:rPr lang="en-US" dirty="0" smtClean="0"/>
                  <a:t>To sample a photon, draw index </a:t>
                </a:r>
                <a14:m>
                  <m:oMath xmlns:m="http://schemas.openxmlformats.org/officeDocument/2006/math">
                    <m:r>
                      <a:rPr lang="en-US" b="0" i="1" smtClean="0">
                        <a:latin typeface="Cambria Math" charset="0"/>
                      </a:rPr>
                      <m:t>𝑖</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𝑘</m:t>
                        </m:r>
                      </m:e>
                    </m:d>
                  </m:oMath>
                </a14:m>
                <a:r>
                  <a:rPr lang="en-US" dirty="0" smtClean="0"/>
                  <a:t> with probability </a:t>
                </a:r>
                <a14:m>
                  <m:oMath xmlns:m="http://schemas.openxmlformats.org/officeDocument/2006/math">
                    <m:sSub>
                      <m:sSubPr>
                        <m:ctrlPr>
                          <a:rPr lang="en-US" b="0" i="1" smtClean="0">
                            <a:latin typeface="Cambria Math" charset="0"/>
                          </a:rPr>
                        </m:ctrlPr>
                      </m:sSubPr>
                      <m:e>
                        <m:r>
                          <a:rPr lang="en-US" b="0" i="1" smtClean="0">
                            <a:latin typeface="Cambria Math" charset="0"/>
                          </a:rPr>
                          <m:t>𝜆</m:t>
                        </m:r>
                      </m:e>
                      <m:sub>
                        <m:r>
                          <a:rPr lang="en-US" b="0" i="1" smtClean="0">
                            <a:latin typeface="Cambria Math" charset="0"/>
                          </a:rPr>
                          <m:t>𝑖</m:t>
                        </m:r>
                      </m:sub>
                    </m:sSub>
                  </m:oMath>
                </a14:m>
                <a:r>
                  <a:rPr lang="en-US" dirty="0" smtClean="0"/>
                  <a:t> and output a sample from the distribution with density </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charset="0"/>
                              <a:ea typeface="Cambria Math" charset="0"/>
                              <a:cs typeface="Cambria Math" charset="0"/>
                            </a:rPr>
                          </m:ctrlPr>
                        </m:sSupPr>
                        <m:e>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f>
                                <m:fPr>
                                  <m:ctrlPr>
                                    <a:rPr lang="en-US" i="1">
                                      <a:latin typeface="Cambria Math" charset="0"/>
                                      <a:ea typeface="Cambria Math" charset="0"/>
                                      <a:cs typeface="Cambria Math" charset="0"/>
                                    </a:rPr>
                                  </m:ctrlPr>
                                </m:fPr>
                                <m:num>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𝐽</m:t>
                                      </m:r>
                                    </m:e>
                                    <m:sub>
                                      <m:r>
                                        <a:rPr lang="en-US" i="1">
                                          <a:latin typeface="Cambria Math" charset="0"/>
                                          <a:ea typeface="Cambria Math" charset="0"/>
                                          <a:cs typeface="Cambria Math" charset="0"/>
                                        </a:rPr>
                                        <m:t>1</m:t>
                                      </m:r>
                                    </m:sub>
                                  </m:sSub>
                                  <m:d>
                                    <m:dPr>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i="1">
                                          <a:latin typeface="Cambria Math" charset="0"/>
                                          <a:ea typeface="Cambria Math" charset="0"/>
                                          <a:cs typeface="Cambria Math" charset="0"/>
                                        </a:rPr>
                                        <m:t>−</m:t>
                                      </m:r>
                                      <m:sSub>
                                        <m:sSubPr>
                                          <m:ctrlPr>
                                            <a:rPr lang="en-US" b="1" i="1">
                                              <a:latin typeface="Cambria Math" charset="0"/>
                                              <a:ea typeface="Cambria Math" charset="0"/>
                                              <a:cs typeface="Cambria Math" charset="0"/>
                                            </a:rPr>
                                          </m:ctrlPr>
                                        </m:sSubPr>
                                        <m:e>
                                          <m:r>
                                            <a:rPr lang="en-US" b="1" i="1">
                                              <a:latin typeface="Cambria Math" charset="0"/>
                                              <a:ea typeface="Cambria Math" charset="0"/>
                                              <a:cs typeface="Cambria Math" charset="0"/>
                                            </a:rPr>
                                            <m:t>𝝁</m:t>
                                          </m:r>
                                        </m:e>
                                        <m:sub>
                                          <m:r>
                                            <a:rPr lang="en-US" b="1" i="1">
                                              <a:latin typeface="Cambria Math" charset="0"/>
                                              <a:ea typeface="Cambria Math" charset="0"/>
                                              <a:cs typeface="Cambria Math" charset="0"/>
                                            </a:rPr>
                                            <m:t>𝒊</m:t>
                                          </m:r>
                                        </m:sub>
                                      </m:sSub>
                                      <m:r>
                                        <a:rPr lang="en-US" i="1">
                                          <a:latin typeface="Cambria Math" charset="0"/>
                                          <a:ea typeface="Cambria Math" charset="0"/>
                                          <a:cs typeface="Cambria Math" charset="0"/>
                                        </a:rPr>
                                        <m:t>‖/</m:t>
                                      </m:r>
                                      <m:r>
                                        <a:rPr lang="en-US" i="1">
                                          <a:latin typeface="Cambria Math" charset="0"/>
                                          <a:ea typeface="Cambria Math" charset="0"/>
                                          <a:cs typeface="Cambria Math" charset="0"/>
                                        </a:rPr>
                                        <m:t>𝜎</m:t>
                                      </m:r>
                                    </m:e>
                                  </m:d>
                                </m:num>
                                <m:den>
                                  <m:r>
                                    <a:rPr lang="en-US"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i="1">
                                      <a:latin typeface="Cambria Math" charset="0"/>
                                      <a:ea typeface="Cambria Math" charset="0"/>
                                      <a:cs typeface="Cambria Math" charset="0"/>
                                    </a:rPr>
                                    <m:t>−</m:t>
                                  </m:r>
                                  <m:sSub>
                                    <m:sSubPr>
                                      <m:ctrlPr>
                                        <a:rPr lang="en-US" b="1" i="1">
                                          <a:latin typeface="Cambria Math" charset="0"/>
                                          <a:ea typeface="Cambria Math" charset="0"/>
                                          <a:cs typeface="Cambria Math" charset="0"/>
                                        </a:rPr>
                                      </m:ctrlPr>
                                    </m:sSubPr>
                                    <m:e>
                                      <m:r>
                                        <a:rPr lang="en-US" b="1" i="1">
                                          <a:latin typeface="Cambria Math" charset="0"/>
                                          <a:ea typeface="Cambria Math" charset="0"/>
                                          <a:cs typeface="Cambria Math" charset="0"/>
                                        </a:rPr>
                                        <m:t>𝝁</m:t>
                                      </m:r>
                                    </m:e>
                                    <m:sub>
                                      <m:r>
                                        <a:rPr lang="en-US" b="1" i="1">
                                          <a:latin typeface="Cambria Math" charset="0"/>
                                          <a:ea typeface="Cambria Math" charset="0"/>
                                          <a:cs typeface="Cambria Math" charset="0"/>
                                        </a:rPr>
                                        <m:t>𝒊</m:t>
                                      </m:r>
                                    </m:sub>
                                  </m:sSub>
                                  <m:r>
                                    <a:rPr lang="en-US" i="1">
                                      <a:latin typeface="Cambria Math" charset="0"/>
                                      <a:ea typeface="Cambria Math" charset="0"/>
                                      <a:cs typeface="Cambria Math" charset="0"/>
                                    </a:rPr>
                                    <m:t>‖/</m:t>
                                  </m:r>
                                  <m:r>
                                    <a:rPr lang="en-US" i="1">
                                      <a:latin typeface="Cambria Math" charset="0"/>
                                      <a:ea typeface="Cambria Math" charset="0"/>
                                      <a:cs typeface="Cambria Math" charset="0"/>
                                    </a:rPr>
                                    <m:t>𝜎</m:t>
                                  </m:r>
                                </m:den>
                              </m:f>
                            </m:e>
                          </m:d>
                        </m:e>
                        <m:sup>
                          <m:r>
                            <a:rPr lang="en-US" i="1">
                              <a:latin typeface="Cambria Math" charset="0"/>
                              <a:ea typeface="Cambria Math" charset="0"/>
                              <a:cs typeface="Cambria Math" charset="0"/>
                            </a:rPr>
                            <m:t>2</m:t>
                          </m:r>
                        </m:sup>
                      </m:sSup>
                    </m:oMath>
                  </m:oMathPara>
                </a14:m>
                <a:endParaRPr lang="en-US" dirty="0"/>
              </a:p>
              <a:p>
                <a:r>
                  <a:rPr lang="en-US" dirty="0" smtClean="0"/>
                  <a:t>Pairwise separation: </a:t>
                </a:r>
                <a14:m>
                  <m:oMath xmlns:m="http://schemas.openxmlformats.org/officeDocument/2006/math">
                    <m:r>
                      <m:rPr>
                        <m:sty m:val="p"/>
                      </m:rPr>
                      <a:rPr lang="en-US" b="0" i="0" smtClean="0">
                        <a:latin typeface="Cambria Math" charset="0"/>
                      </a:rPr>
                      <m:t>Δ</m:t>
                    </m:r>
                    <m:r>
                      <a:rPr lang="en-US" b="0" i="1" smtClean="0">
                        <a:latin typeface="Cambria Math" charset="0"/>
                      </a:rPr>
                      <m:t>≔</m:t>
                    </m:r>
                    <m:func>
                      <m:funcPr>
                        <m:ctrlPr>
                          <a:rPr lang="en-US" b="0" i="1" smtClean="0">
                            <a:latin typeface="Cambria Math" charset="0"/>
                          </a:rPr>
                        </m:ctrlPr>
                      </m:funcPr>
                      <m:fName>
                        <m:limLow>
                          <m:limLowPr>
                            <m:ctrlPr>
                              <a:rPr lang="en-US" b="0" i="1" smtClean="0">
                                <a:latin typeface="Cambria Math" charset="0"/>
                              </a:rPr>
                            </m:ctrlPr>
                          </m:limLowPr>
                          <m:e>
                            <m:r>
                              <m:rPr>
                                <m:sty m:val="p"/>
                              </m:rPr>
                              <a:rPr lang="en-US" b="0" i="0" smtClean="0">
                                <a:latin typeface="Cambria Math" charset="0"/>
                              </a:rPr>
                              <m:t>min</m:t>
                            </m:r>
                          </m:e>
                          <m:lim>
                            <m:r>
                              <a:rPr lang="en-US" b="0" i="1" smtClean="0">
                                <a:latin typeface="Cambria Math" charset="0"/>
                              </a:rPr>
                              <m:t>𝑖</m:t>
                            </m:r>
                            <m:r>
                              <a:rPr lang="en-US" b="0" i="1" smtClean="0">
                                <a:latin typeface="Cambria Math" charset="0"/>
                              </a:rPr>
                              <m:t>≠</m:t>
                            </m:r>
                            <m:r>
                              <a:rPr lang="en-US" b="0" i="1" smtClean="0">
                                <a:latin typeface="Cambria Math" charset="0"/>
                              </a:rPr>
                              <m:t>𝑗</m:t>
                            </m:r>
                          </m:lim>
                        </m:limLow>
                      </m:fName>
                      <m:e>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𝜇</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𝜇</m:t>
                                </m:r>
                              </m:e>
                              <m:sub>
                                <m:r>
                                  <a:rPr lang="en-US" b="0" i="1" smtClean="0">
                                    <a:latin typeface="Cambria Math" charset="0"/>
                                  </a:rPr>
                                  <m:t>𝑗</m:t>
                                </m:r>
                              </m:sub>
                            </m:sSub>
                          </m:e>
                        </m:d>
                      </m:e>
                    </m:func>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199" y="2364827"/>
                <a:ext cx="10686393" cy="4069840"/>
              </a:xfrm>
              <a:blipFill rotWithShape="0">
                <a:blip r:embed="rId2"/>
                <a:stretch>
                  <a:fillRect l="-969" t="-2994"/>
                </a:stretch>
              </a:blipFill>
            </p:spPr>
            <p:txBody>
              <a:bodyPr/>
              <a:lstStyle/>
              <a:p>
                <a:r>
                  <a:rPr lang="en-US">
                    <a:noFill/>
                  </a:rPr>
                  <a:t> </a:t>
                </a:r>
              </a:p>
            </p:txBody>
          </p:sp>
        </mc:Fallback>
      </mc:AlternateContent>
      <p:sp>
        <p:nvSpPr>
          <p:cNvPr id="4" name="TextBox 3"/>
          <p:cNvSpPr txBox="1"/>
          <p:nvPr/>
        </p:nvSpPr>
        <p:spPr>
          <a:xfrm>
            <a:off x="838200" y="1690687"/>
            <a:ext cx="10515600" cy="523220"/>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dirty="0"/>
              <a:t>Resolution </a:t>
            </a:r>
            <a:r>
              <a:rPr lang="en-US" sz="2800" dirty="0" smtClean="0"/>
              <a:t>can be thought of as parameter </a:t>
            </a:r>
            <a:r>
              <a:rPr lang="en-US" sz="2800" dirty="0"/>
              <a:t>learning a mixture model</a:t>
            </a:r>
            <a:r>
              <a:rPr lang="en-US" sz="2800" dirty="0" smtClean="0"/>
              <a:t>.</a:t>
            </a:r>
            <a:endParaRPr lang="en-US" sz="2800" dirty="0"/>
          </a:p>
        </p:txBody>
      </p:sp>
    </p:spTree>
    <p:extLst>
      <p:ext uri="{BB962C8B-B14F-4D97-AF65-F5344CB8AC3E}">
        <p14:creationId xmlns:p14="http://schemas.microsoft.com/office/powerpoint/2010/main" val="212642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4" name="TextBox 3"/>
          <p:cNvSpPr txBox="1"/>
          <p:nvPr/>
        </p:nvSpPr>
        <p:spPr>
          <a:xfrm>
            <a:off x="838200" y="1690687"/>
            <a:ext cx="10515600" cy="523220"/>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dirty="0"/>
              <a:t>Resolution </a:t>
            </a:r>
            <a:r>
              <a:rPr lang="en-US" sz="2800" dirty="0" smtClean="0"/>
              <a:t>can be thought of as parameter </a:t>
            </a:r>
            <a:r>
              <a:rPr lang="en-US" sz="2800" dirty="0"/>
              <a:t>learning a mixture model</a:t>
            </a:r>
            <a:r>
              <a:rPr lang="en-US" sz="2800" dirty="0" smtClean="0"/>
              <a:t>.</a:t>
            </a:r>
            <a:endParaRPr lang="en-US" sz="2800" dirty="0"/>
          </a:p>
        </p:txBody>
      </p:sp>
      <mc:AlternateContent xmlns:mc="http://schemas.openxmlformats.org/markup-compatibility/2006" xmlns:a14="http://schemas.microsoft.com/office/drawing/2010/main">
        <mc:Choice Requires="a14">
          <p:sp>
            <p:nvSpPr>
              <p:cNvPr id="5" name="TextBox 4"/>
              <p:cNvSpPr txBox="1"/>
              <p:nvPr/>
            </p:nvSpPr>
            <p:spPr>
              <a:xfrm>
                <a:off x="838199" y="2432562"/>
                <a:ext cx="10515601" cy="1384995"/>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1</a:t>
                </a:r>
                <a:r>
                  <a:rPr lang="en-US" sz="2800" dirty="0" smtClean="0"/>
                  <a:t>: For any </a:t>
                </a:r>
                <a:r>
                  <a:rPr lang="en-US" sz="2800" i="1" dirty="0" smtClean="0"/>
                  <a:t>constant</a:t>
                </a:r>
                <a:r>
                  <a:rPr lang="en-US" sz="2800" dirty="0" smtClean="0"/>
                  <a:t> </a:t>
                </a:r>
                <a:r>
                  <a:rPr lang="en-US" sz="2800" i="1" dirty="0" smtClean="0"/>
                  <a:t>k </a:t>
                </a:r>
                <a:r>
                  <a:rPr lang="en-US" sz="2800" dirty="0" smtClean="0"/>
                  <a:t>and </a:t>
                </a:r>
                <a:r>
                  <a:rPr lang="en-US" sz="2800" i="1" dirty="0" smtClean="0"/>
                  <a:t>any </a:t>
                </a:r>
                <a:r>
                  <a:rPr lang="en-US" sz="2800" dirty="0" smtClean="0"/>
                  <a:t>pairwise separation</a:t>
                </a:r>
                <a:r>
                  <a:rPr lang="en-US" sz="2800" i="1" dirty="0" smtClean="0"/>
                  <a:t> </a:t>
                </a:r>
                <a14:m>
                  <m:oMath xmlns:m="http://schemas.openxmlformats.org/officeDocument/2006/math">
                    <m:r>
                      <m:rPr>
                        <m:sty m:val="p"/>
                      </m:rPr>
                      <a:rPr lang="en-US" sz="2800" b="0" i="0" smtClean="0">
                        <a:latin typeface="Cambria Math" charset="0"/>
                      </a:rPr>
                      <m:t>Δ</m:t>
                    </m:r>
                  </m:oMath>
                </a14:m>
                <a:r>
                  <a:rPr lang="en-US" sz="2800" dirty="0" smtClean="0"/>
                  <a:t>, one can recover the parameters </a:t>
                </a:r>
                <a14:m>
                  <m:oMath xmlns:m="http://schemas.openxmlformats.org/officeDocument/2006/math">
                    <m:d>
                      <m:dPr>
                        <m:begChr m:val="{"/>
                        <m:endChr m:val="}"/>
                        <m:ctrlPr>
                          <a:rPr lang="en-US" sz="2800" b="0" i="1" smtClean="0">
                            <a:latin typeface="Cambria Math" charset="0"/>
                          </a:rPr>
                        </m:ctrlPr>
                      </m:dPr>
                      <m:e>
                        <m:sSub>
                          <m:sSubPr>
                            <m:ctrlPr>
                              <a:rPr lang="en-US" sz="2800" b="0" i="1" smtClean="0">
                                <a:latin typeface="Cambria Math" charset="0"/>
                              </a:rPr>
                            </m:ctrlPr>
                          </m:sSubPr>
                          <m:e>
                            <m:r>
                              <a:rPr lang="en-US" sz="2800" b="0" i="1" smtClean="0">
                                <a:latin typeface="Cambria Math" charset="0"/>
                              </a:rPr>
                              <m:t>𝜆</m:t>
                            </m:r>
                          </m:e>
                          <m:sub>
                            <m:r>
                              <a:rPr lang="en-US" sz="2800" b="0" i="1" smtClean="0">
                                <a:latin typeface="Cambria Math" charset="0"/>
                              </a:rPr>
                              <m:t>𝑖</m:t>
                            </m:r>
                          </m:sub>
                        </m:sSub>
                      </m:e>
                    </m:d>
                    <m:r>
                      <a:rPr lang="en-US" sz="2800" b="0" i="1" smtClean="0">
                        <a:latin typeface="Cambria Math" charset="0"/>
                      </a:rPr>
                      <m:t>,</m:t>
                    </m:r>
                    <m:d>
                      <m:dPr>
                        <m:begChr m:val="{"/>
                        <m:endChr m:val="}"/>
                        <m:ctrlPr>
                          <a:rPr lang="en-US" sz="2800" b="0" i="1" smtClean="0">
                            <a:latin typeface="Cambria Math" charset="0"/>
                          </a:rPr>
                        </m:ctrlPr>
                      </m:dPr>
                      <m:e>
                        <m:sSub>
                          <m:sSubPr>
                            <m:ctrlPr>
                              <a:rPr lang="en-US" sz="2800" b="1" i="1" smtClean="0">
                                <a:latin typeface="Cambria Math" charset="0"/>
                              </a:rPr>
                            </m:ctrlPr>
                          </m:sSubPr>
                          <m:e>
                            <m:r>
                              <a:rPr lang="en-US" sz="2800" b="1" i="1" smtClean="0">
                                <a:latin typeface="Cambria Math" charset="0"/>
                              </a:rPr>
                              <m:t>𝝁</m:t>
                            </m:r>
                          </m:e>
                          <m:sub>
                            <m:r>
                              <a:rPr lang="en-US" sz="2800" b="1" i="1" smtClean="0">
                                <a:latin typeface="Cambria Math" charset="0"/>
                              </a:rPr>
                              <m:t>𝒊</m:t>
                            </m:r>
                          </m:sub>
                        </m:sSub>
                      </m:e>
                    </m:d>
                  </m:oMath>
                </a14:m>
                <a:r>
                  <a:rPr lang="en-US" sz="2800" dirty="0" smtClean="0"/>
                  <a:t> of the superposition to within </a:t>
                </a:r>
                <a14:m>
                  <m:oMath xmlns:m="http://schemas.openxmlformats.org/officeDocument/2006/math">
                    <m:r>
                      <a:rPr lang="en-US" sz="2800" b="0" i="1" smtClean="0">
                        <a:latin typeface="Cambria Math" charset="0"/>
                      </a:rPr>
                      <m:t>𝜖</m:t>
                    </m:r>
                  </m:oMath>
                </a14:m>
                <a:r>
                  <a:rPr lang="en-US" sz="2800" dirty="0" smtClean="0"/>
                  <a:t> additive error in time/samples </a:t>
                </a:r>
                <a14:m>
                  <m:oMath xmlns:m="http://schemas.openxmlformats.org/officeDocument/2006/math">
                    <m:r>
                      <m:rPr>
                        <m:sty m:val="p"/>
                      </m:rPr>
                      <a:rPr lang="en-US" sz="2800" b="0" i="0" smtClean="0">
                        <a:latin typeface="Cambria Math" charset="0"/>
                      </a:rPr>
                      <m:t>poly</m:t>
                    </m:r>
                    <m:r>
                      <a:rPr lang="en-US" sz="2800" b="0" i="1" smtClean="0">
                        <a:latin typeface="Cambria Math" charset="0"/>
                      </a:rPr>
                      <m:t>(</m:t>
                    </m:r>
                    <m:r>
                      <a:rPr lang="en-US" sz="2800" b="0" i="1" smtClean="0">
                        <a:latin typeface="Cambria Math" charset="0"/>
                      </a:rPr>
                      <m:t>𝜎</m:t>
                    </m:r>
                    <m:r>
                      <a:rPr lang="en-US" sz="2800" b="0" i="1" smtClean="0">
                        <a:latin typeface="Cambria Math" charset="0"/>
                      </a:rPr>
                      <m:t>,</m:t>
                    </m:r>
                    <m:r>
                      <m:rPr>
                        <m:sty m:val="p"/>
                      </m:rPr>
                      <a:rPr lang="en-US" sz="2800" b="0" i="0" smtClean="0">
                        <a:latin typeface="Cambria Math" charset="0"/>
                      </a:rPr>
                      <m:t>Δ</m:t>
                    </m:r>
                    <m:r>
                      <a:rPr lang="en-US" sz="2800" b="0" i="1" smtClean="0">
                        <a:latin typeface="Cambria Math" charset="0"/>
                      </a:rPr>
                      <m:t>,1/</m:t>
                    </m:r>
                    <m:r>
                      <a:rPr lang="en-US" sz="2800" b="0" i="1" smtClean="0">
                        <a:latin typeface="Cambria Math" charset="0"/>
                      </a:rPr>
                      <m:t>𝜖</m:t>
                    </m:r>
                    <m:r>
                      <a:rPr lang="en-US" sz="2800" b="0" i="1" smtClean="0">
                        <a:latin typeface="Cambria Math" charset="0"/>
                      </a:rPr>
                      <m:t>)</m:t>
                    </m:r>
                  </m:oMath>
                </a14:m>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199" y="2432562"/>
                <a:ext cx="10515601" cy="1384995"/>
              </a:xfrm>
              <a:prstGeom prst="rect">
                <a:avLst/>
              </a:prstGeom>
              <a:blipFill rotWithShape="0">
                <a:blip r:embed="rId2"/>
                <a:stretch>
                  <a:fillRect l="-982" t="-2575" b="-10300"/>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38199" y="4008097"/>
                <a:ext cx="10515601" cy="1200329"/>
              </a:xfrm>
              <a:prstGeom prst="rect">
                <a:avLst/>
              </a:prstGeom>
              <a:noFill/>
            </p:spPr>
            <p:txBody>
              <a:bodyPr wrap="square" rtlCol="0">
                <a:spAutoFit/>
              </a:bodyPr>
              <a:lstStyle/>
              <a:p>
                <a:r>
                  <a:rPr lang="en-US" sz="2400" dirty="0" smtClean="0"/>
                  <a:t>*</a:t>
                </a:r>
                <a14:m>
                  <m:oMath xmlns:m="http://schemas.openxmlformats.org/officeDocument/2006/math">
                    <m:func>
                      <m:funcPr>
                        <m:ctrlPr>
                          <a:rPr lang="en-US" sz="2400" b="0" i="1" dirty="0" smtClean="0">
                            <a:latin typeface="Cambria Math" charset="0"/>
                          </a:rPr>
                        </m:ctrlPr>
                      </m:funcPr>
                      <m:fName>
                        <m:r>
                          <m:rPr>
                            <m:sty m:val="p"/>
                          </m:rPr>
                          <a:rPr lang="en-US" sz="2400" b="0" i="0" dirty="0" smtClean="0">
                            <a:latin typeface="Cambria Math" charset="0"/>
                          </a:rPr>
                          <m:t>exp</m:t>
                        </m:r>
                      </m:fName>
                      <m:e>
                        <m:d>
                          <m:dPr>
                            <m:ctrlPr>
                              <a:rPr lang="en-US" sz="2400" b="0" i="1" dirty="0" smtClean="0">
                                <a:latin typeface="Cambria Math" charset="0"/>
                              </a:rPr>
                            </m:ctrlPr>
                          </m:dPr>
                          <m:e>
                            <m:sSup>
                              <m:sSupPr>
                                <m:ctrlPr>
                                  <a:rPr lang="en-US" sz="2400" b="0" i="1" dirty="0" smtClean="0">
                                    <a:latin typeface="Cambria Math" charset="0"/>
                                  </a:rPr>
                                </m:ctrlPr>
                              </m:sSupPr>
                              <m:e>
                                <m:r>
                                  <a:rPr lang="en-US" sz="2400" b="0" i="1" dirty="0" smtClean="0">
                                    <a:latin typeface="Cambria Math" charset="0"/>
                                  </a:rPr>
                                  <m:t>𝑘</m:t>
                                </m:r>
                              </m:e>
                              <m:sup>
                                <m:r>
                                  <a:rPr lang="en-US" sz="2400" b="0" i="1" dirty="0" smtClean="0">
                                    <a:latin typeface="Cambria Math" charset="0"/>
                                  </a:rPr>
                                  <m:t>2</m:t>
                                </m:r>
                              </m:sup>
                            </m:sSup>
                          </m:e>
                        </m:d>
                      </m:e>
                    </m:func>
                  </m:oMath>
                </a14:m>
                <a:r>
                  <a:rPr lang="en-US" sz="2400" dirty="0" smtClean="0"/>
                  <a:t> dependence on number of Airy disks </a:t>
                </a:r>
                <a14:m>
                  <m:oMath xmlns:m="http://schemas.openxmlformats.org/officeDocument/2006/math">
                    <m:r>
                      <a:rPr lang="en-US" sz="2400" b="0" i="1" smtClean="0">
                        <a:latin typeface="Cambria Math" charset="0"/>
                      </a:rPr>
                      <m:t>𝑘</m:t>
                    </m:r>
                  </m:oMath>
                </a14:m>
                <a:endParaRPr lang="en-US" sz="2400" b="0" dirty="0" smtClean="0"/>
              </a:p>
              <a:p>
                <a:r>
                  <a:rPr lang="en-US" sz="2400" dirty="0" smtClean="0"/>
                  <a:t>Explains why heuristically, we can resolve a small number of point sources (e.g. double stars) well below the proposed diffraction limits.</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199" y="4008097"/>
                <a:ext cx="10515601" cy="1200329"/>
              </a:xfrm>
              <a:prstGeom prst="rect">
                <a:avLst/>
              </a:prstGeom>
              <a:blipFill rotWithShape="0">
                <a:blip r:embed="rId3"/>
                <a:stretch>
                  <a:fillRect l="-869"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7379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4" name="TextBox 3"/>
          <p:cNvSpPr txBox="1"/>
          <p:nvPr/>
        </p:nvSpPr>
        <p:spPr>
          <a:xfrm>
            <a:off x="838200" y="1690687"/>
            <a:ext cx="10515600" cy="523220"/>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dirty="0"/>
              <a:t>Resolution </a:t>
            </a:r>
            <a:r>
              <a:rPr lang="en-US" sz="2800" dirty="0" smtClean="0"/>
              <a:t>can be thought of as parameter </a:t>
            </a:r>
            <a:r>
              <a:rPr lang="en-US" sz="2800" dirty="0"/>
              <a:t>learning a mixture model</a:t>
            </a:r>
            <a:r>
              <a:rPr lang="en-US" sz="2800" dirty="0" smtClean="0"/>
              <a:t>.</a:t>
            </a:r>
            <a:endParaRPr lang="en-US" sz="2800" dirty="0"/>
          </a:p>
        </p:txBody>
      </p:sp>
      <p:sp>
        <p:nvSpPr>
          <p:cNvPr id="6" name="TextBox 5"/>
          <p:cNvSpPr txBox="1"/>
          <p:nvPr/>
        </p:nvSpPr>
        <p:spPr>
          <a:xfrm>
            <a:off x="838199" y="3660789"/>
            <a:ext cx="10515601" cy="461665"/>
          </a:xfrm>
          <a:prstGeom prst="rect">
            <a:avLst/>
          </a:prstGeom>
          <a:noFill/>
        </p:spPr>
        <p:txBody>
          <a:bodyPr wrap="square" rtlCol="0">
            <a:spAutoFit/>
          </a:bodyPr>
          <a:lstStyle/>
          <a:p>
            <a:r>
              <a:rPr lang="en-US" sz="2400" dirty="0" smtClean="0"/>
              <a:t>i.e. </a:t>
            </a:r>
            <a:r>
              <a:rPr lang="en-US" sz="2400" dirty="0"/>
              <a:t>l</a:t>
            </a:r>
            <a:r>
              <a:rPr lang="en-US" sz="2400" dirty="0" smtClean="0"/>
              <a:t>imitations from diffraction only kick in when the number of centers is large</a:t>
            </a:r>
            <a:endParaRPr lang="en-US" sz="2400" dirty="0"/>
          </a:p>
        </p:txBody>
      </p:sp>
      <mc:AlternateContent xmlns:mc="http://schemas.openxmlformats.org/markup-compatibility/2006" xmlns:a14="http://schemas.microsoft.com/office/drawing/2010/main">
        <mc:Choice Requires="a14">
          <p:sp>
            <p:nvSpPr>
              <p:cNvPr id="8" name="TextBox 7"/>
              <p:cNvSpPr txBox="1"/>
              <p:nvPr/>
            </p:nvSpPr>
            <p:spPr>
              <a:xfrm>
                <a:off x="838198" y="2432562"/>
                <a:ext cx="10515601" cy="1009572"/>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2</a:t>
                </a:r>
                <a:r>
                  <a:rPr lang="en-US" sz="2800" dirty="0" smtClean="0"/>
                  <a:t>: Below the Abbe limit (</a:t>
                </a:r>
                <a14:m>
                  <m:oMath xmlns:m="http://schemas.openxmlformats.org/officeDocument/2006/math">
                    <m:r>
                      <m:rPr>
                        <m:sty m:val="p"/>
                      </m:rPr>
                      <a:rPr lang="en-US" sz="2800" b="0" i="0" dirty="0" smtClean="0">
                        <a:latin typeface="Cambria Math" charset="0"/>
                      </a:rPr>
                      <m:t>Δ</m:t>
                    </m:r>
                    <m:r>
                      <a:rPr lang="en-US" sz="2800" b="0" i="1" dirty="0" smtClean="0">
                        <a:latin typeface="Cambria Math" charset="0"/>
                      </a:rPr>
                      <m:t>≤</m:t>
                    </m:r>
                    <m:d>
                      <m:dPr>
                        <m:ctrlPr>
                          <a:rPr lang="en-US" sz="2800" b="0" i="1" dirty="0" smtClean="0">
                            <a:latin typeface="Cambria Math" charset="0"/>
                          </a:rPr>
                        </m:ctrlPr>
                      </m:dPr>
                      <m:e>
                        <m:r>
                          <a:rPr lang="en-US" sz="2800" b="0" i="1" dirty="0" smtClean="0">
                            <a:latin typeface="Cambria Math" charset="0"/>
                          </a:rPr>
                          <m:t>1−</m:t>
                        </m:r>
                        <m:r>
                          <a:rPr lang="en-US" sz="2800" b="0" i="1" dirty="0" smtClean="0">
                            <a:latin typeface="Cambria Math" charset="0"/>
                          </a:rPr>
                          <m:t>𝛼</m:t>
                        </m:r>
                      </m:e>
                    </m:d>
                    <m:r>
                      <a:rPr lang="en-US" sz="2800" b="0" i="1" dirty="0" smtClean="0">
                        <a:latin typeface="Cambria Math" charset="0"/>
                      </a:rPr>
                      <m:t>𝜋𝜎</m:t>
                    </m:r>
                  </m:oMath>
                </a14:m>
                <a:r>
                  <a:rPr lang="en-US" sz="2800" dirty="0" smtClean="0"/>
                  <a:t>), </a:t>
                </a:r>
                <a14:m>
                  <m:oMath xmlns:m="http://schemas.openxmlformats.org/officeDocument/2006/math">
                    <m:func>
                      <m:funcPr>
                        <m:ctrlPr>
                          <a:rPr lang="en-US" sz="2800" b="0" i="1" dirty="0" smtClean="0">
                            <a:latin typeface="Cambria Math" charset="0"/>
                          </a:rPr>
                        </m:ctrlPr>
                      </m:funcPr>
                      <m:fName>
                        <m:r>
                          <m:rPr>
                            <m:sty m:val="p"/>
                          </m:rPr>
                          <a:rPr lang="en-US" sz="2800" b="0" i="0" dirty="0" smtClean="0">
                            <a:latin typeface="Cambria Math" charset="0"/>
                          </a:rPr>
                          <m:t>exp</m:t>
                        </m:r>
                      </m:fName>
                      <m:e>
                        <m:d>
                          <m:dPr>
                            <m:ctrlPr>
                              <a:rPr lang="en-US" sz="2800" b="0" i="1" dirty="0" smtClean="0">
                                <a:latin typeface="Cambria Math" charset="0"/>
                              </a:rPr>
                            </m:ctrlPr>
                          </m:dPr>
                          <m:e>
                            <m:r>
                              <m:rPr>
                                <m:sty m:val="p"/>
                              </m:rPr>
                              <a:rPr lang="en-US" sz="2800" b="0" i="0" dirty="0" smtClean="0">
                                <a:latin typeface="Cambria Math" charset="0"/>
                              </a:rPr>
                              <m:t>Ω</m:t>
                            </m:r>
                            <m:d>
                              <m:dPr>
                                <m:ctrlPr>
                                  <a:rPr lang="en-US" sz="2800" b="0" i="1" dirty="0" smtClean="0">
                                    <a:latin typeface="Cambria Math" charset="0"/>
                                  </a:rPr>
                                </m:ctrlPr>
                              </m:dPr>
                              <m:e>
                                <m:r>
                                  <a:rPr lang="en-US" sz="2800" b="0" i="1" dirty="0" smtClean="0">
                                    <a:latin typeface="Cambria Math" charset="0"/>
                                  </a:rPr>
                                  <m:t>𝛼</m:t>
                                </m:r>
                                <m:r>
                                  <a:rPr lang="en-US" sz="2800" b="0" i="1" dirty="0" smtClean="0">
                                    <a:latin typeface="Cambria Math" charset="0"/>
                                  </a:rPr>
                                  <m:t>⋅</m:t>
                                </m:r>
                                <m:r>
                                  <a:rPr lang="en-US" sz="2800" b="0" i="1" dirty="0" smtClean="0">
                                    <a:latin typeface="Cambria Math" charset="0"/>
                                  </a:rPr>
                                  <m:t>𝑘</m:t>
                                </m:r>
                              </m:e>
                            </m:d>
                          </m:e>
                        </m:d>
                      </m:e>
                    </m:func>
                  </m:oMath>
                </a14:m>
                <a:r>
                  <a:rPr lang="en-US" sz="2800" dirty="0" smtClean="0"/>
                  <a:t> samples are needed to recover the centers to within </a:t>
                </a:r>
                <a14:m>
                  <m:oMath xmlns:m="http://schemas.openxmlformats.org/officeDocument/2006/math">
                    <m:r>
                      <m:rPr>
                        <m:sty m:val="p"/>
                      </m:rPr>
                      <a:rPr lang="en-US" sz="2800" b="0" i="0" smtClean="0">
                        <a:latin typeface="Cambria Math" charset="0"/>
                      </a:rPr>
                      <m:t>Δ</m:t>
                    </m:r>
                    <m:r>
                      <a:rPr lang="en-US" sz="2800" b="0" i="1" smtClean="0">
                        <a:latin typeface="Cambria Math" charset="0"/>
                      </a:rPr>
                      <m:t>/2</m:t>
                    </m:r>
                  </m:oMath>
                </a14:m>
                <a:r>
                  <a:rPr lang="en-US" sz="2800" dirty="0" smtClean="0"/>
                  <a:t> accuracy.</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838198" y="2432562"/>
                <a:ext cx="10515601" cy="1009572"/>
              </a:xfrm>
              <a:prstGeom prst="rect">
                <a:avLst/>
              </a:prstGeom>
              <a:blipFill rotWithShape="0">
                <a:blip r:embed="rId2"/>
                <a:stretch>
                  <a:fillRect l="-982" t="-581" b="-13953"/>
                </a:stretch>
              </a:blipFill>
              <a:ln w="38100">
                <a:solidFill>
                  <a:schemeClr val="tx1"/>
                </a:solidFill>
              </a:ln>
            </p:spPr>
            <p:txBody>
              <a:bodyPr/>
              <a:lstStyle/>
              <a:p>
                <a:r>
                  <a:rPr lang="en-US">
                    <a:noFill/>
                  </a:rPr>
                  <a:t> </a:t>
                </a:r>
              </a:p>
            </p:txBody>
          </p:sp>
        </mc:Fallback>
      </mc:AlternateContent>
      <p:pic>
        <p:nvPicPr>
          <p:cNvPr id="13314" name="Picture 2" descr="https://bitesizebio.com/wp-content/uploads/2014/11/ZEISS2-1024x402.jpg"/>
          <p:cNvPicPr>
            <a:picLocks noChangeAspect="1" noChangeArrowheads="1"/>
          </p:cNvPicPr>
          <p:nvPr/>
        </p:nvPicPr>
        <p:blipFill rotWithShape="1">
          <a:blip r:embed="rId3">
            <a:extLst>
              <a:ext uri="{28A0092B-C50C-407E-A947-70E740481C1C}">
                <a14:useLocalDpi xmlns:a14="http://schemas.microsoft.com/office/drawing/2010/main" val="0"/>
              </a:ext>
            </a:extLst>
          </a:blip>
          <a:srcRect l="57175" t="27625" r="28566" b="39438"/>
          <a:stretch/>
        </p:blipFill>
        <p:spPr bwMode="auto">
          <a:xfrm>
            <a:off x="5091289" y="4409788"/>
            <a:ext cx="2302933" cy="208844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bitesizebio.com/wp-content/uploads/2014/11/ZEISS2-1024x402.jpg"/>
          <p:cNvPicPr>
            <a:picLocks noChangeAspect="1" noChangeArrowheads="1"/>
          </p:cNvPicPr>
          <p:nvPr/>
        </p:nvPicPr>
        <p:blipFill rotWithShape="1">
          <a:blip r:embed="rId3">
            <a:extLst>
              <a:ext uri="{28A0092B-C50C-407E-A947-70E740481C1C}">
                <a14:useLocalDpi xmlns:a14="http://schemas.microsoft.com/office/drawing/2010/main" val="0"/>
              </a:ext>
            </a:extLst>
          </a:blip>
          <a:srcRect l="6828" t="28008" r="78935" b="38972"/>
          <a:stretch/>
        </p:blipFill>
        <p:spPr bwMode="auto">
          <a:xfrm>
            <a:off x="5091289" y="4409788"/>
            <a:ext cx="2304288" cy="209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4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4" name="TextBox 3"/>
          <p:cNvSpPr txBox="1"/>
          <p:nvPr/>
        </p:nvSpPr>
        <p:spPr>
          <a:xfrm>
            <a:off x="838200" y="1690687"/>
            <a:ext cx="10515600" cy="523220"/>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dirty="0"/>
              <a:t>Resolution </a:t>
            </a:r>
            <a:r>
              <a:rPr lang="en-US" sz="2800" dirty="0" smtClean="0"/>
              <a:t>can be thought of as parameter </a:t>
            </a:r>
            <a:r>
              <a:rPr lang="en-US" sz="2800" dirty="0"/>
              <a:t>learning a mixture model</a:t>
            </a:r>
            <a:r>
              <a:rPr lang="en-US" sz="2800" dirty="0" smtClean="0"/>
              <a:t>.</a:t>
            </a:r>
            <a:endParaRPr lang="en-US" sz="2800" dirty="0"/>
          </a:p>
        </p:txBody>
      </p:sp>
      <mc:AlternateContent xmlns:mc="http://schemas.openxmlformats.org/markup-compatibility/2006" xmlns:a14="http://schemas.microsoft.com/office/drawing/2010/main">
        <mc:Choice Requires="a14">
          <p:sp>
            <p:nvSpPr>
              <p:cNvPr id="8" name="TextBox 7"/>
              <p:cNvSpPr txBox="1"/>
              <p:nvPr/>
            </p:nvSpPr>
            <p:spPr>
              <a:xfrm>
                <a:off x="838198" y="5264439"/>
                <a:ext cx="10515601" cy="523220"/>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3</a:t>
                </a:r>
                <a:r>
                  <a:rPr lang="en-US" sz="2800" dirty="0" smtClean="0"/>
                  <a:t>: When </a:t>
                </a:r>
                <a14:m>
                  <m:oMath xmlns:m="http://schemas.openxmlformats.org/officeDocument/2006/math">
                    <m:r>
                      <m:rPr>
                        <m:sty m:val="p"/>
                      </m:rPr>
                      <a:rPr lang="en-US" sz="2800" b="0" i="0" dirty="0" smtClean="0">
                        <a:latin typeface="Cambria Math" charset="0"/>
                      </a:rPr>
                      <m:t>Δ</m:t>
                    </m:r>
                    <m:r>
                      <a:rPr lang="en-US" sz="2800" b="0" i="1" dirty="0" smtClean="0">
                        <a:latin typeface="Cambria Math" charset="0"/>
                      </a:rPr>
                      <m:t>&gt;1.530</m:t>
                    </m:r>
                    <m:r>
                      <a:rPr lang="en-US" sz="2800" b="0" i="1" dirty="0" smtClean="0">
                        <a:latin typeface="Cambria Math" charset="0"/>
                      </a:rPr>
                      <m:t>𝜋𝜎</m:t>
                    </m:r>
                  </m:oMath>
                </a14:m>
                <a:r>
                  <a:rPr lang="en-US" sz="2800" dirty="0" smtClean="0"/>
                  <a:t>, </a:t>
                </a:r>
                <a14:m>
                  <m:oMath xmlns:m="http://schemas.openxmlformats.org/officeDocument/2006/math">
                    <m:r>
                      <m:rPr>
                        <m:sty m:val="p"/>
                      </m:rPr>
                      <a:rPr lang="en-US" sz="2800">
                        <a:latin typeface="Cambria Math" charset="0"/>
                      </a:rPr>
                      <m:t>poly</m:t>
                    </m:r>
                    <m:r>
                      <a:rPr lang="en-US" sz="2800" i="1">
                        <a:latin typeface="Cambria Math" charset="0"/>
                      </a:rPr>
                      <m:t>(</m:t>
                    </m:r>
                    <m:r>
                      <a:rPr lang="en-US" sz="2800" b="0" i="1" smtClean="0">
                        <a:latin typeface="Cambria Math" charset="0"/>
                      </a:rPr>
                      <m:t>𝑘</m:t>
                    </m:r>
                    <m:r>
                      <a:rPr lang="en-US" sz="2800" b="0" i="1" smtClean="0">
                        <a:latin typeface="Cambria Math" charset="0"/>
                      </a:rPr>
                      <m:t>, 1/</m:t>
                    </m:r>
                    <m:r>
                      <a:rPr lang="en-US" sz="2800" i="1">
                        <a:latin typeface="Cambria Math" charset="0"/>
                      </a:rPr>
                      <m:t>𝜖</m:t>
                    </m:r>
                    <m:r>
                      <a:rPr lang="en-US" sz="2800" i="1">
                        <a:latin typeface="Cambria Math" charset="0"/>
                      </a:rPr>
                      <m:t>)</m:t>
                    </m:r>
                  </m:oMath>
                </a14:m>
                <a:r>
                  <a:rPr lang="en-US" sz="2800" dirty="0" smtClean="0"/>
                  <a:t> time/samples suffice.</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838198" y="5264439"/>
                <a:ext cx="10515601" cy="523220"/>
              </a:xfrm>
              <a:prstGeom prst="rect">
                <a:avLst/>
              </a:prstGeom>
              <a:blipFill rotWithShape="0">
                <a:blip r:embed="rId2"/>
                <a:stretch>
                  <a:fillRect l="-982" t="-7692" b="-28571"/>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38199" y="2432562"/>
                <a:ext cx="10515601" cy="1384995"/>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1</a:t>
                </a:r>
                <a:r>
                  <a:rPr lang="en-US" sz="2800" dirty="0" smtClean="0"/>
                  <a:t>: For any </a:t>
                </a:r>
                <a:r>
                  <a:rPr lang="en-US" sz="2800" i="1" dirty="0" smtClean="0"/>
                  <a:t>constant</a:t>
                </a:r>
                <a:r>
                  <a:rPr lang="en-US" sz="2800" dirty="0" smtClean="0"/>
                  <a:t> </a:t>
                </a:r>
                <a:r>
                  <a:rPr lang="en-US" sz="2800" i="1" dirty="0" smtClean="0"/>
                  <a:t>k </a:t>
                </a:r>
                <a:r>
                  <a:rPr lang="en-US" sz="2800" dirty="0" smtClean="0"/>
                  <a:t>and </a:t>
                </a:r>
                <a:r>
                  <a:rPr lang="en-US" sz="2800" i="1" dirty="0" smtClean="0"/>
                  <a:t>any </a:t>
                </a:r>
                <a:r>
                  <a:rPr lang="en-US" sz="2800" dirty="0" smtClean="0"/>
                  <a:t>pairwise separation</a:t>
                </a:r>
                <a:r>
                  <a:rPr lang="en-US" sz="2800" i="1" dirty="0" smtClean="0"/>
                  <a:t> </a:t>
                </a:r>
                <a14:m>
                  <m:oMath xmlns:m="http://schemas.openxmlformats.org/officeDocument/2006/math">
                    <m:r>
                      <m:rPr>
                        <m:sty m:val="p"/>
                      </m:rPr>
                      <a:rPr lang="en-US" sz="2800" b="0" i="0" smtClean="0">
                        <a:latin typeface="Cambria Math" charset="0"/>
                      </a:rPr>
                      <m:t>Δ</m:t>
                    </m:r>
                  </m:oMath>
                </a14:m>
                <a:r>
                  <a:rPr lang="en-US" sz="2800" dirty="0" smtClean="0"/>
                  <a:t>, one can recover the parameters </a:t>
                </a:r>
                <a14:m>
                  <m:oMath xmlns:m="http://schemas.openxmlformats.org/officeDocument/2006/math">
                    <m:d>
                      <m:dPr>
                        <m:begChr m:val="{"/>
                        <m:endChr m:val="}"/>
                        <m:ctrlPr>
                          <a:rPr lang="en-US" sz="2800" b="0" i="1" smtClean="0">
                            <a:latin typeface="Cambria Math" charset="0"/>
                          </a:rPr>
                        </m:ctrlPr>
                      </m:dPr>
                      <m:e>
                        <m:sSub>
                          <m:sSubPr>
                            <m:ctrlPr>
                              <a:rPr lang="en-US" sz="2800" b="0" i="1" smtClean="0">
                                <a:latin typeface="Cambria Math" charset="0"/>
                              </a:rPr>
                            </m:ctrlPr>
                          </m:sSubPr>
                          <m:e>
                            <m:r>
                              <a:rPr lang="en-US" sz="2800" b="0" i="1" smtClean="0">
                                <a:latin typeface="Cambria Math" charset="0"/>
                              </a:rPr>
                              <m:t>𝜆</m:t>
                            </m:r>
                          </m:e>
                          <m:sub>
                            <m:r>
                              <a:rPr lang="en-US" sz="2800" b="0" i="1" smtClean="0">
                                <a:latin typeface="Cambria Math" charset="0"/>
                              </a:rPr>
                              <m:t>𝑖</m:t>
                            </m:r>
                          </m:sub>
                        </m:sSub>
                      </m:e>
                    </m:d>
                    <m:r>
                      <a:rPr lang="en-US" sz="2800" b="0" i="1" smtClean="0">
                        <a:latin typeface="Cambria Math" charset="0"/>
                      </a:rPr>
                      <m:t>,</m:t>
                    </m:r>
                    <m:d>
                      <m:dPr>
                        <m:begChr m:val="{"/>
                        <m:endChr m:val="}"/>
                        <m:ctrlPr>
                          <a:rPr lang="en-US" sz="2800" b="0" i="1" smtClean="0">
                            <a:latin typeface="Cambria Math" charset="0"/>
                          </a:rPr>
                        </m:ctrlPr>
                      </m:dPr>
                      <m:e>
                        <m:sSub>
                          <m:sSubPr>
                            <m:ctrlPr>
                              <a:rPr lang="en-US" sz="2800" b="1" i="1" smtClean="0">
                                <a:latin typeface="Cambria Math" charset="0"/>
                              </a:rPr>
                            </m:ctrlPr>
                          </m:sSubPr>
                          <m:e>
                            <m:r>
                              <a:rPr lang="en-US" sz="2800" b="1" i="1" smtClean="0">
                                <a:latin typeface="Cambria Math" charset="0"/>
                              </a:rPr>
                              <m:t>𝝁</m:t>
                            </m:r>
                          </m:e>
                          <m:sub>
                            <m:r>
                              <a:rPr lang="en-US" sz="2800" b="1" i="1" smtClean="0">
                                <a:latin typeface="Cambria Math" charset="0"/>
                              </a:rPr>
                              <m:t>𝒊</m:t>
                            </m:r>
                          </m:sub>
                        </m:sSub>
                      </m:e>
                    </m:d>
                  </m:oMath>
                </a14:m>
                <a:r>
                  <a:rPr lang="en-US" sz="2800" dirty="0" smtClean="0"/>
                  <a:t> of the superposition to within </a:t>
                </a:r>
                <a14:m>
                  <m:oMath xmlns:m="http://schemas.openxmlformats.org/officeDocument/2006/math">
                    <m:r>
                      <a:rPr lang="en-US" sz="2800" b="0" i="1" smtClean="0">
                        <a:latin typeface="Cambria Math" charset="0"/>
                      </a:rPr>
                      <m:t>𝜖</m:t>
                    </m:r>
                  </m:oMath>
                </a14:m>
                <a:r>
                  <a:rPr lang="en-US" sz="2800" dirty="0" smtClean="0"/>
                  <a:t> additive error in time/samples </a:t>
                </a:r>
                <a14:m>
                  <m:oMath xmlns:m="http://schemas.openxmlformats.org/officeDocument/2006/math">
                    <m:r>
                      <m:rPr>
                        <m:sty m:val="p"/>
                      </m:rPr>
                      <a:rPr lang="en-US" sz="2800" b="0" i="0" smtClean="0">
                        <a:latin typeface="Cambria Math" charset="0"/>
                      </a:rPr>
                      <m:t>poly</m:t>
                    </m:r>
                    <m:r>
                      <a:rPr lang="en-US" sz="2800" b="0" i="1" smtClean="0">
                        <a:latin typeface="Cambria Math" charset="0"/>
                      </a:rPr>
                      <m:t>(</m:t>
                    </m:r>
                    <m:r>
                      <a:rPr lang="en-US" sz="2800" b="0" i="1" smtClean="0">
                        <a:latin typeface="Cambria Math" charset="0"/>
                      </a:rPr>
                      <m:t>𝜎</m:t>
                    </m:r>
                    <m:r>
                      <a:rPr lang="en-US" sz="2800" b="0" i="1" smtClean="0">
                        <a:latin typeface="Cambria Math" charset="0"/>
                      </a:rPr>
                      <m:t>,</m:t>
                    </m:r>
                    <m:r>
                      <m:rPr>
                        <m:sty m:val="p"/>
                      </m:rPr>
                      <a:rPr lang="en-US" sz="2800" b="0" i="0" smtClean="0">
                        <a:latin typeface="Cambria Math" charset="0"/>
                      </a:rPr>
                      <m:t>Δ</m:t>
                    </m:r>
                    <m:r>
                      <a:rPr lang="en-US" sz="2800" b="0" i="1" smtClean="0">
                        <a:latin typeface="Cambria Math" charset="0"/>
                      </a:rPr>
                      <m:t>,1/</m:t>
                    </m:r>
                    <m:r>
                      <a:rPr lang="en-US" sz="2800" b="0" i="1" smtClean="0">
                        <a:latin typeface="Cambria Math" charset="0"/>
                      </a:rPr>
                      <m:t>𝜖</m:t>
                    </m:r>
                    <m:r>
                      <a:rPr lang="en-US" sz="2800" b="0" i="1" smtClean="0">
                        <a:latin typeface="Cambria Math" charset="0"/>
                      </a:rPr>
                      <m:t>)</m:t>
                    </m:r>
                  </m:oMath>
                </a14:m>
                <a:r>
                  <a:rPr lang="en-US" sz="2800" dirty="0" smtClean="0"/>
                  <a:t>.*</a:t>
                </a:r>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838199" y="2432562"/>
                <a:ext cx="10515601" cy="1384995"/>
              </a:xfrm>
              <a:prstGeom prst="rect">
                <a:avLst/>
              </a:prstGeom>
              <a:blipFill rotWithShape="0">
                <a:blip r:embed="rId3"/>
                <a:stretch>
                  <a:fillRect l="-982" t="-2575" b="-10300"/>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38198" y="4036212"/>
                <a:ext cx="10515601" cy="1009572"/>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2</a:t>
                </a:r>
                <a:r>
                  <a:rPr lang="en-US" sz="2800" dirty="0" smtClean="0"/>
                  <a:t>: Below the Abbe limit (</a:t>
                </a:r>
                <a14:m>
                  <m:oMath xmlns:m="http://schemas.openxmlformats.org/officeDocument/2006/math">
                    <m:r>
                      <m:rPr>
                        <m:sty m:val="p"/>
                      </m:rPr>
                      <a:rPr lang="en-US" sz="2800" b="0" i="0" dirty="0" smtClean="0">
                        <a:latin typeface="Cambria Math" charset="0"/>
                      </a:rPr>
                      <m:t>Δ</m:t>
                    </m:r>
                    <m:r>
                      <a:rPr lang="en-US" sz="2800" b="0" i="1" dirty="0" smtClean="0">
                        <a:latin typeface="Cambria Math" charset="0"/>
                      </a:rPr>
                      <m:t>≤</m:t>
                    </m:r>
                    <m:d>
                      <m:dPr>
                        <m:ctrlPr>
                          <a:rPr lang="en-US" sz="2800" b="0" i="1" dirty="0" smtClean="0">
                            <a:latin typeface="Cambria Math" charset="0"/>
                          </a:rPr>
                        </m:ctrlPr>
                      </m:dPr>
                      <m:e>
                        <m:r>
                          <a:rPr lang="en-US" sz="2800" b="0" i="1" dirty="0" smtClean="0">
                            <a:latin typeface="Cambria Math" charset="0"/>
                          </a:rPr>
                          <m:t>1−</m:t>
                        </m:r>
                        <m:r>
                          <a:rPr lang="en-US" sz="2800" b="0" i="1" dirty="0" smtClean="0">
                            <a:latin typeface="Cambria Math" charset="0"/>
                          </a:rPr>
                          <m:t>𝛼</m:t>
                        </m:r>
                      </m:e>
                    </m:d>
                    <m:r>
                      <a:rPr lang="en-US" sz="2800" b="0" i="1" dirty="0" smtClean="0">
                        <a:latin typeface="Cambria Math" charset="0"/>
                      </a:rPr>
                      <m:t>𝜋𝜎</m:t>
                    </m:r>
                  </m:oMath>
                </a14:m>
                <a:r>
                  <a:rPr lang="en-US" sz="2800" dirty="0" smtClean="0"/>
                  <a:t>), </a:t>
                </a:r>
                <a14:m>
                  <m:oMath xmlns:m="http://schemas.openxmlformats.org/officeDocument/2006/math">
                    <m:func>
                      <m:funcPr>
                        <m:ctrlPr>
                          <a:rPr lang="en-US" sz="2800" b="0" i="1" dirty="0" smtClean="0">
                            <a:latin typeface="Cambria Math" charset="0"/>
                          </a:rPr>
                        </m:ctrlPr>
                      </m:funcPr>
                      <m:fName>
                        <m:r>
                          <m:rPr>
                            <m:sty m:val="p"/>
                          </m:rPr>
                          <a:rPr lang="en-US" sz="2800" b="0" i="0" dirty="0" smtClean="0">
                            <a:latin typeface="Cambria Math" charset="0"/>
                          </a:rPr>
                          <m:t>exp</m:t>
                        </m:r>
                      </m:fName>
                      <m:e>
                        <m:d>
                          <m:dPr>
                            <m:ctrlPr>
                              <a:rPr lang="en-US" sz="2800" b="0" i="1" dirty="0" smtClean="0">
                                <a:latin typeface="Cambria Math" charset="0"/>
                              </a:rPr>
                            </m:ctrlPr>
                          </m:dPr>
                          <m:e>
                            <m:r>
                              <m:rPr>
                                <m:sty m:val="p"/>
                              </m:rPr>
                              <a:rPr lang="en-US" sz="2800" b="0" i="0" dirty="0" smtClean="0">
                                <a:latin typeface="Cambria Math" charset="0"/>
                              </a:rPr>
                              <m:t>Ω</m:t>
                            </m:r>
                            <m:d>
                              <m:dPr>
                                <m:ctrlPr>
                                  <a:rPr lang="en-US" sz="2800" b="0" i="1" dirty="0" smtClean="0">
                                    <a:latin typeface="Cambria Math" charset="0"/>
                                  </a:rPr>
                                </m:ctrlPr>
                              </m:dPr>
                              <m:e>
                                <m:r>
                                  <a:rPr lang="en-US" sz="2800" b="0" i="1" dirty="0" smtClean="0">
                                    <a:latin typeface="Cambria Math" charset="0"/>
                                  </a:rPr>
                                  <m:t>𝛼</m:t>
                                </m:r>
                                <m:r>
                                  <a:rPr lang="en-US" sz="2800" b="0" i="1" dirty="0" smtClean="0">
                                    <a:latin typeface="Cambria Math" charset="0"/>
                                  </a:rPr>
                                  <m:t>⋅</m:t>
                                </m:r>
                                <m:r>
                                  <a:rPr lang="en-US" sz="2800" b="0" i="1" dirty="0" smtClean="0">
                                    <a:latin typeface="Cambria Math" charset="0"/>
                                  </a:rPr>
                                  <m:t>𝑘</m:t>
                                </m:r>
                              </m:e>
                            </m:d>
                          </m:e>
                        </m:d>
                      </m:e>
                    </m:func>
                  </m:oMath>
                </a14:m>
                <a:r>
                  <a:rPr lang="en-US" sz="2800" dirty="0" smtClean="0"/>
                  <a:t> samples are needed to recover the centers to within </a:t>
                </a:r>
                <a14:m>
                  <m:oMath xmlns:m="http://schemas.openxmlformats.org/officeDocument/2006/math">
                    <m:r>
                      <m:rPr>
                        <m:sty m:val="p"/>
                      </m:rPr>
                      <a:rPr lang="en-US" sz="2800" b="0" i="0" smtClean="0">
                        <a:latin typeface="Cambria Math" charset="0"/>
                      </a:rPr>
                      <m:t>Δ</m:t>
                    </m:r>
                    <m:r>
                      <a:rPr lang="en-US" sz="2800" b="0" i="1" smtClean="0">
                        <a:latin typeface="Cambria Math" charset="0"/>
                      </a:rPr>
                      <m:t>/2</m:t>
                    </m:r>
                  </m:oMath>
                </a14:m>
                <a:r>
                  <a:rPr lang="en-US" sz="2800" dirty="0" smtClean="0"/>
                  <a:t> accuracy.</a:t>
                </a:r>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198" y="4036212"/>
                <a:ext cx="10515601" cy="1009572"/>
              </a:xfrm>
              <a:prstGeom prst="rect">
                <a:avLst/>
              </a:prstGeom>
              <a:blipFill rotWithShape="0">
                <a:blip r:embed="rId4"/>
                <a:stretch>
                  <a:fillRect l="-982" t="-581" b="-13953"/>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955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31499"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b="1" dirty="0" err="1" smtClean="0">
                <a:solidFill>
                  <a:schemeClr val="accent5"/>
                </a:solidFill>
              </a:rPr>
              <a:t>Fraunhofer</a:t>
            </a:r>
            <a:r>
              <a:rPr lang="en-US" b="1" dirty="0" smtClean="0">
                <a:solidFill>
                  <a:schemeClr val="accent5"/>
                </a:solidFill>
              </a:rPr>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r>
              <a:rPr lang="en-US" b="1" dirty="0" smtClean="0">
                <a:solidFill>
                  <a:schemeClr val="accent6">
                    <a:lumMod val="75000"/>
                  </a:schemeClr>
                </a:solidFill>
              </a:rPr>
              <a:t>)</a:t>
            </a:r>
          </a:p>
          <a:p>
            <a:pPr lvl="1"/>
            <a:r>
              <a:rPr lang="en-US" dirty="0"/>
              <a:t>Definition and Reduction</a:t>
            </a:r>
          </a:p>
          <a:p>
            <a:pPr lvl="1"/>
            <a:r>
              <a:rPr lang="en-US" dirty="0"/>
              <a:t>1D case: Matrix Pencil </a:t>
            </a:r>
            <a:r>
              <a:rPr lang="en-US" dirty="0" smtClean="0"/>
              <a:t>Method</a:t>
            </a:r>
            <a:endParaRPr lang="en-US" dirty="0" smtClean="0"/>
          </a:p>
          <a:p>
            <a:pPr marL="0" lvl="0" indent="0">
              <a:buNone/>
            </a:pPr>
            <a:r>
              <a:rPr lang="en-US" b="1" dirty="0">
                <a:solidFill>
                  <a:schemeClr val="accent6">
                    <a:lumMod val="75000"/>
                  </a:schemeClr>
                </a:solidFill>
              </a:rPr>
              <a:t>3.  Learning in Two Dimensions</a:t>
            </a:r>
          </a:p>
          <a:p>
            <a:pPr lvl="1"/>
            <a:r>
              <a:rPr lang="en-US" dirty="0" smtClean="0">
                <a:solidFill>
                  <a:prstClr val="black"/>
                </a:solidFill>
              </a:rPr>
              <a:t>Learning </a:t>
            </a:r>
            <a:r>
              <a:rPr lang="en-US" dirty="0">
                <a:solidFill>
                  <a:prstClr val="black"/>
                </a:solidFill>
              </a:rPr>
              <a:t>Without Separation</a:t>
            </a:r>
          </a:p>
          <a:p>
            <a:pPr marL="514350" lvl="0" indent="-514350">
              <a:buFont typeface="+mj-lt"/>
              <a:buAutoNum type="arabicPeriod" startAt="4"/>
            </a:pPr>
            <a:r>
              <a:rPr lang="en-US" b="1" dirty="0">
                <a:solidFill>
                  <a:schemeClr val="accent6">
                    <a:lumMod val="75000"/>
                  </a:schemeClr>
                </a:solidFill>
              </a:rPr>
              <a:t>Open Questions</a:t>
            </a:r>
          </a:p>
          <a:p>
            <a:pPr lvl="1"/>
            <a:endParaRPr lang="en-US" sz="2800" b="1" dirty="0">
              <a:solidFill>
                <a:srgbClr val="4472C4">
                  <a:lumMod val="75000"/>
                </a:srgbClr>
              </a:solidFill>
            </a:endParaRPr>
          </a:p>
          <a:p>
            <a:pPr lvl="1"/>
            <a:endParaRPr lang="en-US" b="1" dirty="0" smtClean="0">
              <a:solidFill>
                <a:schemeClr val="accent5">
                  <a:lumMod val="75000"/>
                </a:schemeClr>
              </a:solidFill>
            </a:endParaRPr>
          </a:p>
        </p:txBody>
      </p:sp>
    </p:spTree>
    <p:extLst>
      <p:ext uri="{BB962C8B-B14F-4D97-AF65-F5344CB8AC3E}">
        <p14:creationId xmlns:p14="http://schemas.microsoft.com/office/powerpoint/2010/main" val="1439594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5" name="Content Placeholder 4"/>
          <p:cNvSpPr txBox="1">
            <a:spLocks noGrp="1"/>
          </p:cNvSpPr>
          <p:nvPr>
            <p:ph idx="1"/>
          </p:nvPr>
        </p:nvSpPr>
        <p:spPr>
          <a:xfrm>
            <a:off x="838201" y="1825625"/>
            <a:ext cx="10515600" cy="480131"/>
          </a:xfrm>
          <a:prstGeom prst="rect">
            <a:avLst/>
          </a:prstGeom>
          <a:noFill/>
        </p:spPr>
        <p:txBody>
          <a:bodyPr wrap="square" rtlCol="0">
            <a:spAutoFit/>
          </a:bodyPr>
          <a:lstStyle/>
          <a:p>
            <a:pPr marL="0" indent="0">
              <a:buNone/>
            </a:pPr>
            <a:r>
              <a:rPr lang="en-US" dirty="0" smtClean="0"/>
              <a:t>Up to constant factor, indicates phase transition in sample complexity!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523" y="2305487"/>
            <a:ext cx="6582832" cy="4472517"/>
          </a:xfrm>
          <a:prstGeom prst="rect">
            <a:avLst/>
          </a:prstGeom>
        </p:spPr>
      </p:pic>
    </p:spTree>
    <p:extLst>
      <p:ext uri="{BB962C8B-B14F-4D97-AF65-F5344CB8AC3E}">
        <p14:creationId xmlns:p14="http://schemas.microsoft.com/office/powerpoint/2010/main" val="102865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31499"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r>
              <a:rPr lang="en-US" b="1" dirty="0" smtClean="0">
                <a:solidFill>
                  <a:schemeClr val="accent6">
                    <a:lumMod val="75000"/>
                  </a:schemeClr>
                </a:solidFill>
              </a:rPr>
              <a:t>)</a:t>
            </a:r>
          </a:p>
          <a:p>
            <a:pPr lvl="1"/>
            <a:r>
              <a:rPr lang="en-US" b="1" dirty="0">
                <a:solidFill>
                  <a:schemeClr val="accent5"/>
                </a:solidFill>
              </a:rPr>
              <a:t>Definition and Reduction</a:t>
            </a:r>
          </a:p>
          <a:p>
            <a:pPr lvl="1"/>
            <a:r>
              <a:rPr lang="en-US" dirty="0"/>
              <a:t>1D case: Matrix Pencil </a:t>
            </a:r>
            <a:r>
              <a:rPr lang="en-US" dirty="0" smtClean="0"/>
              <a:t>Method</a:t>
            </a:r>
            <a:endParaRPr lang="en-US" dirty="0" smtClean="0"/>
          </a:p>
          <a:p>
            <a:pPr marL="0" lvl="0" indent="0">
              <a:buNone/>
            </a:pPr>
            <a:r>
              <a:rPr lang="en-US" b="1" dirty="0">
                <a:solidFill>
                  <a:schemeClr val="accent6">
                    <a:lumMod val="75000"/>
                  </a:schemeClr>
                </a:solidFill>
              </a:rPr>
              <a:t>3.  Learning in Two Dimensions</a:t>
            </a:r>
          </a:p>
          <a:p>
            <a:pPr lvl="1"/>
            <a:r>
              <a:rPr lang="en-US" dirty="0" smtClean="0">
                <a:solidFill>
                  <a:prstClr val="black"/>
                </a:solidFill>
              </a:rPr>
              <a:t>Learning </a:t>
            </a:r>
            <a:r>
              <a:rPr lang="en-US" dirty="0">
                <a:solidFill>
                  <a:prstClr val="black"/>
                </a:solidFill>
              </a:rPr>
              <a:t>Without Separation</a:t>
            </a:r>
          </a:p>
          <a:p>
            <a:pPr marL="514350" lvl="0" indent="-514350">
              <a:buFont typeface="+mj-lt"/>
              <a:buAutoNum type="arabicPeriod" startAt="4"/>
            </a:pPr>
            <a:r>
              <a:rPr lang="en-US" b="1" dirty="0">
                <a:solidFill>
                  <a:schemeClr val="accent6">
                    <a:lumMod val="75000"/>
                  </a:schemeClr>
                </a:solidFill>
              </a:rPr>
              <a:t>Open Questions</a:t>
            </a:r>
          </a:p>
          <a:p>
            <a:pPr lvl="1"/>
            <a:endParaRPr lang="en-US" sz="2800" b="1" dirty="0">
              <a:solidFill>
                <a:srgbClr val="4472C4">
                  <a:lumMod val="75000"/>
                </a:srgbClr>
              </a:solidFill>
            </a:endParaRPr>
          </a:p>
          <a:p>
            <a:pPr lvl="1"/>
            <a:endParaRPr lang="en-US" b="1" dirty="0" smtClean="0">
              <a:solidFill>
                <a:schemeClr val="accent5">
                  <a:lumMod val="75000"/>
                </a:schemeClr>
              </a:solidFill>
            </a:endParaRPr>
          </a:p>
        </p:txBody>
      </p:sp>
    </p:spTree>
    <p:extLst>
      <p:ext uri="{BB962C8B-B14F-4D97-AF65-F5344CB8AC3E}">
        <p14:creationId xmlns:p14="http://schemas.microsoft.com/office/powerpoint/2010/main" val="1576812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p>
          <a:p>
            <a:pPr lvl="1"/>
            <a:r>
              <a:rPr lang="en-US" b="1" dirty="0" smtClean="0">
                <a:solidFill>
                  <a:schemeClr val="accent5">
                    <a:lumMod val="75000"/>
                  </a:schemeClr>
                </a:solidFill>
              </a:rPr>
              <a:t>Definition and Reduction</a:t>
            </a:r>
          </a:p>
          <a:p>
            <a:pPr lvl="1"/>
            <a:r>
              <a:rPr lang="en-US" dirty="0" smtClean="0"/>
              <a:t>1D case: Matrix Pencil Method</a:t>
            </a:r>
          </a:p>
        </p:txBody>
      </p:sp>
      <p:sp>
        <p:nvSpPr>
          <p:cNvPr id="5" name="TextBox 4"/>
          <p:cNvSpPr txBox="1"/>
          <p:nvPr/>
        </p:nvSpPr>
        <p:spPr>
          <a:xfrm>
            <a:off x="6141720" y="1825624"/>
            <a:ext cx="5029200" cy="3153684"/>
          </a:xfrm>
          <a:prstGeom prst="rect">
            <a:avLst/>
          </a:prstGeom>
          <a:noFill/>
        </p:spPr>
        <p:txBody>
          <a:bodyPr wrap="square" rtlCol="0">
            <a:spAutoFit/>
          </a:bodyPr>
          <a:lstStyle/>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Learning in Two Dimensions</a:t>
            </a:r>
          </a:p>
          <a:p>
            <a:pPr marL="685800" lvl="1" indent="-228600">
              <a:lnSpc>
                <a:spcPct val="90000"/>
              </a:lnSpc>
              <a:spcBef>
                <a:spcPts val="500"/>
              </a:spcBef>
              <a:buFont typeface="Arial"/>
              <a:buChar char="•"/>
            </a:pPr>
            <a:r>
              <a:rPr lang="en-US" sz="2400" dirty="0">
                <a:solidFill>
                  <a:prstClr val="black"/>
                </a:solidFill>
              </a:rPr>
              <a:t>Learning Without </a:t>
            </a:r>
            <a:r>
              <a:rPr lang="en-US" sz="2400" dirty="0" smtClean="0">
                <a:solidFill>
                  <a:prstClr val="black"/>
                </a:solidFill>
              </a:rPr>
              <a:t>Separation</a:t>
            </a:r>
          </a:p>
          <a:p>
            <a:pPr marL="685800" lvl="1" indent="-228600">
              <a:lnSpc>
                <a:spcPct val="90000"/>
              </a:lnSpc>
              <a:spcBef>
                <a:spcPts val="500"/>
              </a:spcBef>
              <a:buFont typeface="Arial"/>
              <a:buChar char="•"/>
            </a:pPr>
            <a:r>
              <a:rPr lang="en-US" sz="2400" dirty="0" smtClean="0">
                <a:solidFill>
                  <a:prstClr val="black"/>
                </a:solidFill>
              </a:rPr>
              <a:t>Tensor Decomposition</a:t>
            </a:r>
          </a:p>
          <a:p>
            <a:pPr marL="514350" lvl="0" indent="-514350">
              <a:lnSpc>
                <a:spcPct val="90000"/>
              </a:lnSpc>
              <a:spcBef>
                <a:spcPts val="1000"/>
              </a:spcBef>
              <a:buFont typeface="+mj-lt"/>
              <a:buAutoNum type="arabicPeriod" startAt="3"/>
            </a:pPr>
            <a:r>
              <a:rPr lang="en-US" sz="2800" b="1" dirty="0" smtClean="0">
                <a:solidFill>
                  <a:schemeClr val="accent6">
                    <a:lumMod val="75000"/>
                  </a:schemeClr>
                </a:solidFill>
              </a:rPr>
              <a:t>Lower </a:t>
            </a:r>
            <a:r>
              <a:rPr lang="en-US" sz="2800" b="1" dirty="0">
                <a:solidFill>
                  <a:schemeClr val="accent6">
                    <a:lumMod val="75000"/>
                  </a:schemeClr>
                </a:solidFill>
              </a:rPr>
              <a:t>Bound</a:t>
            </a:r>
          </a:p>
          <a:p>
            <a:pPr marL="685800" lvl="1" indent="-228600">
              <a:lnSpc>
                <a:spcPct val="90000"/>
              </a:lnSpc>
              <a:spcBef>
                <a:spcPts val="500"/>
              </a:spcBef>
              <a:buFont typeface="Arial"/>
              <a:buChar char="•"/>
            </a:pPr>
            <a:r>
              <a:rPr lang="en-US" sz="2400" dirty="0">
                <a:solidFill>
                  <a:prstClr val="black"/>
                </a:solidFill>
              </a:rPr>
              <a:t>Proof </a:t>
            </a:r>
            <a:r>
              <a:rPr lang="en-US" sz="2400" dirty="0" smtClean="0">
                <a:solidFill>
                  <a:prstClr val="black"/>
                </a:solidFill>
              </a:rPr>
              <a:t>Sketch</a:t>
            </a:r>
          </a:p>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Open Questions</a:t>
            </a:r>
            <a:endParaRPr lang="en-US" sz="2800" b="1" dirty="0">
              <a:solidFill>
                <a:schemeClr val="accent6">
                  <a:lumMod val="75000"/>
                </a:schemeClr>
              </a:solidFill>
            </a:endParaRPr>
          </a:p>
          <a:p>
            <a:pPr marL="685800" lvl="1" indent="-228600">
              <a:lnSpc>
                <a:spcPct val="90000"/>
              </a:lnSpc>
              <a:spcBef>
                <a:spcPts val="500"/>
              </a:spcBef>
              <a:buFont typeface="Arial"/>
              <a:buChar char="•"/>
            </a:pPr>
            <a:endParaRPr lang="en-US" sz="2800" b="1" dirty="0">
              <a:solidFill>
                <a:srgbClr val="4472C4">
                  <a:lumMod val="75000"/>
                </a:srgbClr>
              </a:solidFill>
            </a:endParaRPr>
          </a:p>
        </p:txBody>
      </p:sp>
    </p:spTree>
    <p:extLst>
      <p:ext uri="{BB962C8B-B14F-4D97-AF65-F5344CB8AC3E}">
        <p14:creationId xmlns:p14="http://schemas.microsoft.com/office/powerpoint/2010/main" val="1797696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Fourier Transform (Off the Grid)</a:t>
            </a:r>
            <a:endParaRPr lang="en-US" dirty="0"/>
          </a:p>
        </p:txBody>
      </p:sp>
      <p:sp>
        <p:nvSpPr>
          <p:cNvPr id="3" name="Content Placeholder 2"/>
          <p:cNvSpPr>
            <a:spLocks noGrp="1"/>
          </p:cNvSpPr>
          <p:nvPr>
            <p:ph idx="1"/>
          </p:nvPr>
        </p:nvSpPr>
        <p:spPr>
          <a:xfrm>
            <a:off x="838199" y="5905671"/>
            <a:ext cx="10686393" cy="785415"/>
          </a:xfrm>
        </p:spPr>
        <p:txBody>
          <a:bodyPr>
            <a:normAutofit fontScale="85000" lnSpcReduction="10000"/>
          </a:bodyPr>
          <a:lstStyle/>
          <a:p>
            <a:pPr marL="0" indent="0">
              <a:buNone/>
            </a:pPr>
            <a:r>
              <a:rPr lang="en-US" dirty="0" smtClean="0"/>
              <a:t>Long line of work: </a:t>
            </a:r>
            <a:r>
              <a:rPr lang="en-US" b="1" dirty="0" smtClean="0">
                <a:solidFill>
                  <a:schemeClr val="accent6"/>
                </a:solidFill>
              </a:rPr>
              <a:t>[</a:t>
            </a:r>
            <a:r>
              <a:rPr lang="en-US" b="1" dirty="0" err="1" smtClean="0">
                <a:solidFill>
                  <a:schemeClr val="accent6"/>
                </a:solidFill>
              </a:rPr>
              <a:t>Donoho</a:t>
            </a:r>
            <a:r>
              <a:rPr lang="en-US" b="1" dirty="0" smtClean="0">
                <a:solidFill>
                  <a:schemeClr val="accent6"/>
                </a:solidFill>
              </a:rPr>
              <a:t>-Stark </a:t>
            </a:r>
            <a:r>
              <a:rPr lang="fr-FR" b="1" dirty="0" smtClean="0">
                <a:solidFill>
                  <a:schemeClr val="accent6"/>
                </a:solidFill>
              </a:rPr>
              <a:t>’</a:t>
            </a:r>
            <a:r>
              <a:rPr lang="en-US" b="1" dirty="0" smtClean="0">
                <a:solidFill>
                  <a:schemeClr val="accent6"/>
                </a:solidFill>
              </a:rPr>
              <a:t>89], [</a:t>
            </a:r>
            <a:r>
              <a:rPr lang="en-US" b="1" dirty="0" err="1" smtClean="0">
                <a:solidFill>
                  <a:schemeClr val="accent6"/>
                </a:solidFill>
              </a:rPr>
              <a:t>Donoho</a:t>
            </a:r>
            <a:r>
              <a:rPr lang="en-US" b="1" dirty="0" smtClean="0">
                <a:solidFill>
                  <a:schemeClr val="accent6"/>
                </a:solidFill>
              </a:rPr>
              <a:t> </a:t>
            </a:r>
            <a:r>
              <a:rPr lang="fr-FR" b="1" dirty="0" smtClean="0">
                <a:solidFill>
                  <a:schemeClr val="accent6"/>
                </a:solidFill>
              </a:rPr>
              <a:t>’</a:t>
            </a:r>
            <a:r>
              <a:rPr lang="en-US" b="1" dirty="0" smtClean="0">
                <a:solidFill>
                  <a:schemeClr val="accent6"/>
                </a:solidFill>
              </a:rPr>
              <a:t>92], </a:t>
            </a:r>
            <a:r>
              <a:rPr lang="en-US" b="1" dirty="0">
                <a:solidFill>
                  <a:schemeClr val="accent6"/>
                </a:solidFill>
              </a:rPr>
              <a:t>[</a:t>
            </a:r>
            <a:r>
              <a:rPr lang="en-US" b="1" dirty="0" err="1">
                <a:solidFill>
                  <a:schemeClr val="accent6"/>
                </a:solidFill>
              </a:rPr>
              <a:t>Hassanieh</a:t>
            </a:r>
            <a:r>
              <a:rPr lang="en-US" b="1" dirty="0">
                <a:solidFill>
                  <a:schemeClr val="accent6"/>
                </a:solidFill>
              </a:rPr>
              <a:t>-</a:t>
            </a:r>
            <a:r>
              <a:rPr lang="en-US" b="1" dirty="0" err="1">
                <a:solidFill>
                  <a:schemeClr val="accent6"/>
                </a:solidFill>
              </a:rPr>
              <a:t>Indky</a:t>
            </a:r>
            <a:r>
              <a:rPr lang="en-US" b="1" dirty="0">
                <a:solidFill>
                  <a:schemeClr val="accent6"/>
                </a:solidFill>
              </a:rPr>
              <a:t>-</a:t>
            </a:r>
            <a:r>
              <a:rPr lang="en-US" b="1" dirty="0" err="1">
                <a:solidFill>
                  <a:schemeClr val="accent6"/>
                </a:solidFill>
              </a:rPr>
              <a:t>Katabi</a:t>
            </a:r>
            <a:r>
              <a:rPr lang="en-US" b="1" dirty="0">
                <a:solidFill>
                  <a:schemeClr val="accent6"/>
                </a:solidFill>
              </a:rPr>
              <a:t>-Price ‘12</a:t>
            </a:r>
            <a:r>
              <a:rPr lang="en-US" b="1" dirty="0" smtClean="0">
                <a:solidFill>
                  <a:schemeClr val="accent6"/>
                </a:solidFill>
              </a:rPr>
              <a:t>], [Tang et al. </a:t>
            </a:r>
            <a:r>
              <a:rPr lang="fr-FR" b="1" dirty="0" smtClean="0">
                <a:solidFill>
                  <a:schemeClr val="accent6"/>
                </a:solidFill>
              </a:rPr>
              <a:t>’</a:t>
            </a:r>
            <a:r>
              <a:rPr lang="en-US" b="1" dirty="0" smtClean="0">
                <a:solidFill>
                  <a:schemeClr val="accent6"/>
                </a:solidFill>
              </a:rPr>
              <a:t>13], </a:t>
            </a:r>
            <a:r>
              <a:rPr lang="en-US" b="1" dirty="0">
                <a:solidFill>
                  <a:schemeClr val="accent6"/>
                </a:solidFill>
              </a:rPr>
              <a:t>[</a:t>
            </a:r>
            <a:r>
              <a:rPr lang="en-US" b="1" dirty="0" err="1">
                <a:solidFill>
                  <a:schemeClr val="accent6"/>
                </a:solidFill>
              </a:rPr>
              <a:t>Candes</a:t>
            </a:r>
            <a:r>
              <a:rPr lang="en-US" b="1" dirty="0">
                <a:solidFill>
                  <a:schemeClr val="accent6"/>
                </a:solidFill>
              </a:rPr>
              <a:t>-Fernandez </a:t>
            </a:r>
            <a:r>
              <a:rPr lang="en-US" b="1" dirty="0" err="1">
                <a:solidFill>
                  <a:schemeClr val="accent6"/>
                </a:solidFill>
              </a:rPr>
              <a:t>Granda</a:t>
            </a:r>
            <a:r>
              <a:rPr lang="en-US" b="1" dirty="0">
                <a:solidFill>
                  <a:schemeClr val="accent6"/>
                </a:solidFill>
              </a:rPr>
              <a:t> ‘14], </a:t>
            </a:r>
            <a:r>
              <a:rPr lang="en-US" b="1" dirty="0" smtClean="0">
                <a:solidFill>
                  <a:schemeClr val="accent6"/>
                </a:solidFill>
              </a:rPr>
              <a:t>[</a:t>
            </a:r>
            <a:r>
              <a:rPr lang="en-US" b="1" dirty="0" err="1" smtClean="0">
                <a:solidFill>
                  <a:schemeClr val="accent6"/>
                </a:solidFill>
              </a:rPr>
              <a:t>Moitra</a:t>
            </a:r>
            <a:r>
              <a:rPr lang="en-US" b="1" dirty="0" smtClean="0">
                <a:solidFill>
                  <a:schemeClr val="accent6"/>
                </a:solidFill>
              </a:rPr>
              <a:t> ‘15]</a:t>
            </a:r>
            <a:r>
              <a:rPr lang="en-US" dirty="0" smtClean="0"/>
              <a:t>, etc.</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838200" y="1690688"/>
                <a:ext cx="10686393" cy="4069840"/>
              </a:xfrm>
              <a:prstGeom prst="rect">
                <a:avLst/>
              </a:prstGeom>
              <a:solidFill>
                <a:schemeClr val="bg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smtClean="0"/>
                  <a:t>Sparse Continuous FT from Band-Limited Measurements</a:t>
                </a:r>
                <a:r>
                  <a:rPr lang="en-US" dirty="0" smtClean="0"/>
                  <a:t>: </a:t>
                </a:r>
              </a:p>
              <a:p>
                <a:r>
                  <a:rPr lang="en-US" dirty="0" smtClean="0"/>
                  <a:t>Relative intensities </a:t>
                </a:r>
                <a14:m>
                  <m:oMath xmlns:m="http://schemas.openxmlformats.org/officeDocument/2006/math">
                    <m:sSub>
                      <m:sSubPr>
                        <m:ctrlPr>
                          <a:rPr lang="en-US" i="1" smtClean="0">
                            <a:latin typeface="Cambria Math" charset="0"/>
                          </a:rPr>
                        </m:ctrlPr>
                      </m:sSubPr>
                      <m:e>
                        <m:r>
                          <a:rPr lang="en-US" i="1" smtClean="0">
                            <a:latin typeface="Cambria Math" charset="0"/>
                          </a:rPr>
                          <m:t>𝜆</m:t>
                        </m:r>
                      </m:e>
                      <m:sub>
                        <m:r>
                          <a:rPr lang="en-US" i="1" smtClean="0">
                            <a:latin typeface="Cambria Math" charset="0"/>
                          </a:rPr>
                          <m:t>1</m:t>
                        </m:r>
                      </m:sub>
                    </m:sSub>
                    <m:r>
                      <a:rPr lang="en-US" i="1" smtClean="0">
                        <a:latin typeface="Cambria Math" charset="0"/>
                      </a:rPr>
                      <m:t>,…,</m:t>
                    </m:r>
                    <m:sSub>
                      <m:sSubPr>
                        <m:ctrlPr>
                          <a:rPr lang="en-US" i="1" smtClean="0">
                            <a:latin typeface="Cambria Math" charset="0"/>
                          </a:rPr>
                        </m:ctrlPr>
                      </m:sSubPr>
                      <m:e>
                        <m:r>
                          <a:rPr lang="en-US" i="1" smtClean="0">
                            <a:latin typeface="Cambria Math" charset="0"/>
                          </a:rPr>
                          <m:t>𝜆</m:t>
                        </m:r>
                      </m:e>
                      <m:sub>
                        <m:r>
                          <a:rPr lang="en-US" i="1" smtClean="0">
                            <a:latin typeface="Cambria Math" charset="0"/>
                          </a:rPr>
                          <m:t>𝑘</m:t>
                        </m:r>
                      </m:sub>
                    </m:sSub>
                    <m:r>
                      <a:rPr lang="en-US" i="1" smtClean="0">
                        <a:latin typeface="Cambria Math" charset="0"/>
                      </a:rPr>
                      <m:t>∈[0,1]</m:t>
                    </m:r>
                  </m:oMath>
                </a14:m>
                <a:r>
                  <a:rPr lang="en-US" dirty="0" smtClean="0"/>
                  <a:t> summing to 1</a:t>
                </a:r>
              </a:p>
              <a:p>
                <a:r>
                  <a:rPr lang="en-US" dirty="0" smtClean="0"/>
                  <a:t>Centers </a:t>
                </a:r>
                <a14:m>
                  <m:oMath xmlns:m="http://schemas.openxmlformats.org/officeDocument/2006/math">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𝟏</m:t>
                        </m:r>
                      </m:sub>
                    </m:sSub>
                    <m:r>
                      <a:rPr lang="en-US" i="1" smtClean="0">
                        <a:latin typeface="Cambria Math" charset="0"/>
                      </a:rPr>
                      <m:t>,…,</m:t>
                    </m:r>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𝒌</m:t>
                        </m:r>
                      </m:sub>
                    </m:sSub>
                    <m:r>
                      <a:rPr lang="en-US" i="1" smtClean="0">
                        <a:latin typeface="Cambria Math" charset="0"/>
                      </a:rPr>
                      <m:t>∈</m:t>
                    </m:r>
                    <m:sSup>
                      <m:sSupPr>
                        <m:ctrlPr>
                          <a:rPr lang="en-US" i="1" smtClean="0">
                            <a:latin typeface="Cambria Math" charset="0"/>
                            <a:ea typeface="Cambria Math" charset="0"/>
                            <a:cs typeface="Cambria Math" charset="0"/>
                          </a:rPr>
                        </m:ctrlPr>
                      </m:sSupPr>
                      <m:e>
                        <m:r>
                          <a:rPr lang="en-US" i="1" smtClean="0">
                            <a:latin typeface="Cambria Math" charset="0"/>
                            <a:ea typeface="Cambria Math" charset="0"/>
                            <a:cs typeface="Cambria Math" charset="0"/>
                          </a:rPr>
                          <m:t>ℝ</m:t>
                        </m:r>
                      </m:e>
                      <m:sup>
                        <m:r>
                          <a:rPr lang="en-US" i="1" smtClean="0">
                            <a:latin typeface="Cambria Math" charset="0"/>
                            <a:ea typeface="Cambria Math" charset="0"/>
                            <a:cs typeface="Cambria Math" charset="0"/>
                          </a:rPr>
                          <m:t>2</m:t>
                        </m:r>
                      </m:sup>
                    </m:sSup>
                  </m:oMath>
                </a14:m>
                <a:endParaRPr lang="en-US" dirty="0" smtClean="0">
                  <a:ea typeface="Cambria Math" charset="0"/>
                  <a:cs typeface="Cambria Math" charset="0"/>
                </a:endParaRPr>
              </a:p>
              <a:p>
                <a:r>
                  <a:rPr lang="en-US" dirty="0" smtClean="0">
                    <a:ea typeface="Cambria Math" charset="0"/>
                    <a:cs typeface="Cambria Math" charset="0"/>
                  </a:rPr>
                  <a:t>Cutoff frequency </a:t>
                </a:r>
                <a14:m>
                  <m:oMath xmlns:m="http://schemas.openxmlformats.org/officeDocument/2006/math">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𝑓</m:t>
                        </m:r>
                      </m:e>
                      <m:sub>
                        <m:r>
                          <a:rPr lang="en-US" b="0" i="1" smtClean="0">
                            <a:latin typeface="Cambria Math" charset="0"/>
                            <a:ea typeface="Cambria Math" charset="0"/>
                            <a:cs typeface="Cambria Math" charset="0"/>
                          </a:rPr>
                          <m:t>𝑐</m:t>
                        </m:r>
                      </m:sub>
                    </m:sSub>
                    <m:r>
                      <a:rPr lang="en-US" b="0" i="1" smtClean="0">
                        <a:latin typeface="Cambria Math" charset="0"/>
                        <a:ea typeface="Cambria Math" charset="0"/>
                        <a:cs typeface="Cambria Math" charset="0"/>
                      </a:rPr>
                      <m:t>≥0</m:t>
                    </m:r>
                  </m:oMath>
                </a14:m>
                <a:endParaRPr lang="en-US" dirty="0" smtClean="0">
                  <a:ea typeface="Cambria Math" charset="0"/>
                  <a:cs typeface="Cambria Math" charset="0"/>
                </a:endParaRPr>
              </a:p>
              <a:p>
                <a:r>
                  <a:rPr lang="en-US" dirty="0" smtClean="0">
                    <a:ea typeface="Cambria Math" charset="0"/>
                    <a:cs typeface="Cambria Math" charset="0"/>
                  </a:rPr>
                  <a:t>Can query any </a:t>
                </a:r>
                <a14:m>
                  <m:oMath xmlns:m="http://schemas.openxmlformats.org/officeDocument/2006/math">
                    <m:r>
                      <a:rPr lang="en-US" b="1" i="1" smtClean="0">
                        <a:latin typeface="Cambria Math" charset="0"/>
                        <a:ea typeface="Cambria Math" charset="0"/>
                        <a:cs typeface="Cambria Math" charset="0"/>
                      </a:rPr>
                      <m:t>𝝎</m:t>
                    </m:r>
                  </m:oMath>
                </a14:m>
                <a:r>
                  <a:rPr lang="en-US" dirty="0" smtClean="0">
                    <a:ea typeface="Cambria Math" charset="0"/>
                    <a:cs typeface="Cambria Math" charset="0"/>
                  </a:rPr>
                  <a:t> for which </a:t>
                </a:r>
                <a14:m>
                  <m:oMath xmlns:m="http://schemas.openxmlformats.org/officeDocument/2006/math">
                    <m:d>
                      <m:dPr>
                        <m:begChr m:val="‖"/>
                        <m:endChr m:val="‖"/>
                        <m:ctrlPr>
                          <a:rPr lang="en-US" b="0"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𝝎</m:t>
                        </m:r>
                      </m:e>
                    </m:d>
                    <m:r>
                      <a:rPr lang="en-US" b="0" i="1" smtClean="0">
                        <a:latin typeface="Cambria Math" charset="0"/>
                        <a:ea typeface="Cambria Math" charset="0"/>
                        <a:cs typeface="Cambria Math" charset="0"/>
                      </a:rPr>
                      <m:t>≤</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𝑓</m:t>
                        </m:r>
                      </m:e>
                      <m:sub>
                        <m:r>
                          <a:rPr lang="en-US" b="0" i="1" smtClean="0">
                            <a:latin typeface="Cambria Math" charset="0"/>
                            <a:ea typeface="Cambria Math" charset="0"/>
                            <a:cs typeface="Cambria Math" charset="0"/>
                          </a:rPr>
                          <m:t>𝑐</m:t>
                        </m:r>
                      </m:sub>
                    </m:sSub>
                  </m:oMath>
                </a14:m>
                <a:r>
                  <a:rPr lang="en-US" dirty="0" smtClean="0">
                    <a:ea typeface="Cambria Math" charset="0"/>
                    <a:cs typeface="Cambria Math" charset="0"/>
                  </a:rPr>
                  <a:t> and get </a:t>
                </a:r>
                <a14:m>
                  <m:oMath xmlns:m="http://schemas.openxmlformats.org/officeDocument/2006/math">
                    <m:r>
                      <a:rPr lang="en-US" b="0" i="1" smtClean="0">
                        <a:solidFill>
                          <a:schemeClr val="tx1"/>
                        </a:solidFill>
                        <a:latin typeface="Cambria Math" charset="0"/>
                        <a:ea typeface="Cambria Math" charset="0"/>
                        <a:cs typeface="Cambria Math" charset="0"/>
                      </a:rPr>
                      <m:t>𝜈</m:t>
                    </m:r>
                  </m:oMath>
                </a14:m>
                <a:r>
                  <a:rPr lang="en-US" dirty="0" smtClean="0">
                    <a:ea typeface="Cambria Math" charset="0"/>
                    <a:cs typeface="Cambria Math" charset="0"/>
                  </a:rPr>
                  <a:t>-accurate estimate of</a:t>
                </a:r>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latin typeface="Cambria Math" charset="0"/>
                              <a:ea typeface="Cambria Math" charset="0"/>
                              <a:cs typeface="Cambria Math" charset="0"/>
                            </a:rPr>
                          </m:ctrlPr>
                        </m:naryPr>
                        <m:sub>
                          <m:r>
                            <a:rPr lang="en-US" b="0" i="1" smtClean="0">
                              <a:latin typeface="Cambria Math" charset="0"/>
                              <a:ea typeface="Cambria Math" charset="0"/>
                              <a:cs typeface="Cambria Math" charset="0"/>
                            </a:rPr>
                            <m:t>𝑖</m:t>
                          </m:r>
                          <m:r>
                            <a:rPr lang="en-US" b="0" i="1" smtClean="0">
                              <a:latin typeface="Cambria Math" charset="0"/>
                              <a:ea typeface="Cambria Math" charset="0"/>
                              <a:cs typeface="Cambria Math" charset="0"/>
                            </a:rPr>
                            <m:t>=1</m:t>
                          </m:r>
                        </m:sub>
                        <m:sup>
                          <m:r>
                            <a:rPr lang="en-US" b="0" i="1" smtClean="0">
                              <a:latin typeface="Cambria Math" charset="0"/>
                              <a:ea typeface="Cambria Math" charset="0"/>
                              <a:cs typeface="Cambria Math" charset="0"/>
                            </a:rPr>
                            <m:t>𝑘</m:t>
                          </m:r>
                        </m:sup>
                        <m:e>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𝜆</m:t>
                              </m:r>
                            </m:e>
                            <m:sub>
                              <m:r>
                                <a:rPr lang="en-US" b="0" i="1" smtClean="0">
                                  <a:latin typeface="Cambria Math" charset="0"/>
                                  <a:ea typeface="Cambria Math" charset="0"/>
                                  <a:cs typeface="Cambria Math" charset="0"/>
                                </a:rPr>
                                <m:t>𝑖</m:t>
                              </m:r>
                            </m:sub>
                          </m:sSub>
                          <m:func>
                            <m:funcPr>
                              <m:ctrlPr>
                                <a:rPr lang="en-US" b="0" i="1" smtClean="0">
                                  <a:latin typeface="Cambria Math" charset="0"/>
                                  <a:ea typeface="Cambria Math" charset="0"/>
                                  <a:cs typeface="Cambria Math" charset="0"/>
                                </a:rPr>
                              </m:ctrlPr>
                            </m:funcPr>
                            <m:fName>
                              <m:r>
                                <m:rPr>
                                  <m:sty m:val="p"/>
                                </m:rPr>
                                <a:rPr lang="en-US" b="0" i="0" smtClean="0">
                                  <a:latin typeface="Cambria Math" charset="0"/>
                                  <a:ea typeface="Cambria Math" charset="0"/>
                                  <a:cs typeface="Cambria Math" charset="0"/>
                                </a:rPr>
                                <m:t>exp</m:t>
                              </m:r>
                            </m:fName>
                            <m:e>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−2</m:t>
                                  </m:r>
                                  <m:r>
                                    <a:rPr lang="en-US" b="0" i="1" smtClean="0">
                                      <a:latin typeface="Cambria Math" charset="0"/>
                                      <a:ea typeface="Cambria Math" charset="0"/>
                                      <a:cs typeface="Cambria Math" charset="0"/>
                                    </a:rPr>
                                    <m:t>𝜋</m:t>
                                  </m:r>
                                  <m:r>
                                    <a:rPr lang="en-US" b="0" i="1" smtClean="0">
                                      <a:latin typeface="Cambria Math" charset="0"/>
                                      <a:ea typeface="Cambria Math" charset="0"/>
                                      <a:cs typeface="Cambria Math" charset="0"/>
                                    </a:rPr>
                                    <m:t>𝑖</m:t>
                                  </m:r>
                                  <m:d>
                                    <m:dPr>
                                      <m:begChr m:val="〈"/>
                                      <m:endChr m:val="〉"/>
                                      <m:ctrlPr>
                                        <a:rPr lang="en-US" b="0" i="1" smtClean="0">
                                          <a:latin typeface="Cambria Math" charset="0"/>
                                          <a:ea typeface="Cambria Math" charset="0"/>
                                          <a:cs typeface="Cambria Math" charset="0"/>
                                        </a:rPr>
                                      </m:ctrlPr>
                                    </m:dPr>
                                    <m:e>
                                      <m:sSub>
                                        <m:sSubPr>
                                          <m:ctrlPr>
                                            <a:rPr lang="en-US" b="1" i="1" smtClean="0">
                                              <a:latin typeface="Cambria Math" charset="0"/>
                                              <a:ea typeface="Cambria Math" charset="0"/>
                                              <a:cs typeface="Cambria Math" charset="0"/>
                                            </a:rPr>
                                          </m:ctrlPr>
                                        </m:sSubPr>
                                        <m:e>
                                          <m:r>
                                            <a:rPr lang="en-US" b="1" i="1" smtClean="0">
                                              <a:latin typeface="Cambria Math" charset="0"/>
                                              <a:ea typeface="Cambria Math" charset="0"/>
                                              <a:cs typeface="Cambria Math" charset="0"/>
                                            </a:rPr>
                                            <m:t>𝝁</m:t>
                                          </m:r>
                                        </m:e>
                                        <m:sub>
                                          <m:r>
                                            <a:rPr lang="en-US" b="1" i="1" smtClean="0">
                                              <a:latin typeface="Cambria Math" charset="0"/>
                                              <a:ea typeface="Cambria Math" charset="0"/>
                                              <a:cs typeface="Cambria Math" charset="0"/>
                                            </a:rPr>
                                            <m:t>𝒊</m:t>
                                          </m:r>
                                        </m:sub>
                                      </m:sSub>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𝝎</m:t>
                                      </m:r>
                                    </m:e>
                                  </m:d>
                                </m:e>
                              </m:d>
                            </m:e>
                          </m:func>
                        </m:e>
                      </m:nary>
                    </m:oMath>
                  </m:oMathPara>
                </a14:m>
                <a:endParaRPr lang="en-US" b="0" dirty="0" smtClean="0">
                  <a:ea typeface="Cambria Math" charset="0"/>
                  <a:cs typeface="Cambria Math" charset="0"/>
                </a:endParaRPr>
              </a:p>
              <a:p>
                <a:r>
                  <a:rPr lang="en-US" dirty="0" smtClean="0">
                    <a:ea typeface="Cambria Math" charset="0"/>
                    <a:cs typeface="Cambria Math" charset="0"/>
                  </a:rPr>
                  <a:t>Goal: Recover </a:t>
                </a:r>
                <a14:m>
                  <m:oMath xmlns:m="http://schemas.openxmlformats.org/officeDocument/2006/math">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𝜆</m:t>
                            </m:r>
                          </m:e>
                          <m:sub>
                            <m:r>
                              <a:rPr lang="en-US" i="1">
                                <a:latin typeface="Cambria Math" charset="0"/>
                              </a:rPr>
                              <m:t>𝑖</m:t>
                            </m:r>
                          </m:sub>
                        </m:sSub>
                      </m:e>
                    </m:d>
                    <m:r>
                      <a:rPr lang="en-US" i="1">
                        <a:latin typeface="Cambria Math" charset="0"/>
                      </a:rPr>
                      <m:t>,</m:t>
                    </m:r>
                    <m:d>
                      <m:dPr>
                        <m:begChr m:val="{"/>
                        <m:endChr m:val="}"/>
                        <m:ctrlPr>
                          <a:rPr lang="en-US" i="1">
                            <a:latin typeface="Cambria Math" charset="0"/>
                          </a:rPr>
                        </m:ctrlPr>
                      </m:dPr>
                      <m:e>
                        <m:sSub>
                          <m:sSubPr>
                            <m:ctrlPr>
                              <a:rPr lang="en-US" b="1" i="1">
                                <a:latin typeface="Cambria Math" charset="0"/>
                              </a:rPr>
                            </m:ctrlPr>
                          </m:sSubPr>
                          <m:e>
                            <m:r>
                              <a:rPr lang="en-US" b="1" i="1">
                                <a:latin typeface="Cambria Math" charset="0"/>
                              </a:rPr>
                              <m:t>𝝁</m:t>
                            </m:r>
                          </m:e>
                          <m:sub>
                            <m:r>
                              <a:rPr lang="en-US" b="1" i="1">
                                <a:latin typeface="Cambria Math" charset="0"/>
                              </a:rPr>
                              <m:t>𝒊</m:t>
                            </m:r>
                          </m:sub>
                        </m:sSub>
                      </m:e>
                    </m:d>
                  </m:oMath>
                </a14:m>
                <a:r>
                  <a:rPr lang="en-US" b="0" dirty="0" smtClean="0">
                    <a:ea typeface="Cambria Math" charset="0"/>
                    <a:cs typeface="Cambria Math" charset="0"/>
                  </a:rPr>
                  <a:t> from queries</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838200" y="1690688"/>
                <a:ext cx="10686393" cy="4069840"/>
              </a:xfrm>
              <a:prstGeom prst="rect">
                <a:avLst/>
              </a:prstGeom>
              <a:blipFill rotWithShape="0">
                <a:blip r:embed="rId2"/>
                <a:stretch>
                  <a:fillRect l="-1198" t="-3293"/>
                </a:stretch>
              </a:blipFill>
            </p:spPr>
            <p:txBody>
              <a:bodyPr/>
              <a:lstStyle/>
              <a:p>
                <a:r>
                  <a:rPr lang="en-US">
                    <a:noFill/>
                  </a:rPr>
                  <a:t> </a:t>
                </a:r>
              </a:p>
            </p:txBody>
          </p:sp>
        </mc:Fallback>
      </mc:AlternateContent>
    </p:spTree>
    <p:extLst>
      <p:ext uri="{BB962C8B-B14F-4D97-AF65-F5344CB8AC3E}">
        <p14:creationId xmlns:p14="http://schemas.microsoft.com/office/powerpoint/2010/main" val="10104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9087556" y="1"/>
                <a:ext cx="3104444" cy="2178756"/>
              </a:xfrm>
              <a:prstGeom prst="rect">
                <a:avLst/>
              </a:prstGeom>
              <a:solidFill>
                <a:schemeClr val="bg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b="1" dirty="0" smtClean="0"/>
                  <a:t>Sparse Continuous FT</a:t>
                </a:r>
              </a:p>
              <a:p>
                <a:r>
                  <a:rPr lang="en-US" sz="1800" dirty="0"/>
                  <a:t>Relative intensities </a:t>
                </a:r>
                <a14:m>
                  <m:oMath xmlns:m="http://schemas.openxmlformats.org/officeDocument/2006/math">
                    <m:sSub>
                      <m:sSubPr>
                        <m:ctrlPr>
                          <a:rPr lang="en-US" sz="1800" i="1">
                            <a:latin typeface="Cambria Math" charset="0"/>
                          </a:rPr>
                        </m:ctrlPr>
                      </m:sSubPr>
                      <m:e>
                        <m:r>
                          <a:rPr lang="en-US" sz="1800" i="1">
                            <a:latin typeface="Cambria Math" charset="0"/>
                          </a:rPr>
                          <m:t>𝜆</m:t>
                        </m:r>
                      </m:e>
                      <m:sub>
                        <m:r>
                          <a:rPr lang="en-US" sz="1800" i="1">
                            <a:latin typeface="Cambria Math" charset="0"/>
                          </a:rPr>
                          <m:t>1</m:t>
                        </m:r>
                      </m:sub>
                    </m:sSub>
                    <m:r>
                      <a:rPr lang="en-US" sz="1800" i="1">
                        <a:latin typeface="Cambria Math" charset="0"/>
                      </a:rPr>
                      <m:t>,…,</m:t>
                    </m:r>
                    <m:sSub>
                      <m:sSubPr>
                        <m:ctrlPr>
                          <a:rPr lang="en-US" sz="1800" i="1">
                            <a:latin typeface="Cambria Math" charset="0"/>
                          </a:rPr>
                        </m:ctrlPr>
                      </m:sSubPr>
                      <m:e>
                        <m:r>
                          <a:rPr lang="en-US" sz="1800" i="1">
                            <a:latin typeface="Cambria Math" charset="0"/>
                          </a:rPr>
                          <m:t>𝜆</m:t>
                        </m:r>
                      </m:e>
                      <m:sub>
                        <m:r>
                          <a:rPr lang="en-US" sz="1800" i="1">
                            <a:latin typeface="Cambria Math" charset="0"/>
                          </a:rPr>
                          <m:t>𝑘</m:t>
                        </m:r>
                      </m:sub>
                    </m:sSub>
                  </m:oMath>
                </a14:m>
                <a:endParaRPr lang="en-US" sz="1800" dirty="0" smtClean="0"/>
              </a:p>
              <a:p>
                <a:r>
                  <a:rPr lang="en-US" sz="1800" dirty="0" smtClean="0"/>
                  <a:t>Centers </a:t>
                </a:r>
                <a14:m>
                  <m:oMath xmlns:m="http://schemas.openxmlformats.org/officeDocument/2006/math">
                    <m:sSub>
                      <m:sSubPr>
                        <m:ctrlPr>
                          <a:rPr lang="en-US" sz="1800" b="1" i="1" smtClean="0">
                            <a:latin typeface="Cambria Math" charset="0"/>
                          </a:rPr>
                        </m:ctrlPr>
                      </m:sSubPr>
                      <m:e>
                        <m:r>
                          <a:rPr lang="en-US" sz="1800" b="1" i="1" smtClean="0">
                            <a:latin typeface="Cambria Math" charset="0"/>
                          </a:rPr>
                          <m:t>𝝁</m:t>
                        </m:r>
                      </m:e>
                      <m:sub>
                        <m:r>
                          <a:rPr lang="en-US" sz="1800" b="1" i="1" smtClean="0">
                            <a:latin typeface="Cambria Math" charset="0"/>
                          </a:rPr>
                          <m:t>𝟏</m:t>
                        </m:r>
                      </m:sub>
                    </m:sSub>
                    <m:r>
                      <a:rPr lang="en-US" sz="1800" i="1" smtClean="0">
                        <a:latin typeface="Cambria Math" charset="0"/>
                      </a:rPr>
                      <m:t>,…,</m:t>
                    </m:r>
                    <m:sSub>
                      <m:sSubPr>
                        <m:ctrlPr>
                          <a:rPr lang="en-US" sz="1800" b="1" i="1" smtClean="0">
                            <a:latin typeface="Cambria Math" charset="0"/>
                          </a:rPr>
                        </m:ctrlPr>
                      </m:sSubPr>
                      <m:e>
                        <m:r>
                          <a:rPr lang="en-US" sz="1800" b="1" i="1" smtClean="0">
                            <a:latin typeface="Cambria Math" charset="0"/>
                          </a:rPr>
                          <m:t>𝝁</m:t>
                        </m:r>
                      </m:e>
                      <m:sub>
                        <m:r>
                          <a:rPr lang="en-US" sz="1800" b="1" i="1" smtClean="0">
                            <a:latin typeface="Cambria Math" charset="0"/>
                          </a:rPr>
                          <m:t>𝒌</m:t>
                        </m:r>
                      </m:sub>
                    </m:sSub>
                  </m:oMath>
                </a14:m>
                <a:endParaRPr lang="en-US" sz="1800" dirty="0" smtClean="0">
                  <a:ea typeface="Cambria Math" charset="0"/>
                  <a:cs typeface="Cambria Math" charset="0"/>
                </a:endParaRPr>
              </a:p>
              <a:p>
                <a:r>
                  <a:rPr lang="en-US" sz="1800" dirty="0" smtClean="0">
                    <a:ea typeface="Cambria Math" charset="0"/>
                    <a:cs typeface="Cambria Math" charset="0"/>
                  </a:rPr>
                  <a:t>Cutoff frequency </a:t>
                </a:r>
                <a14:m>
                  <m:oMath xmlns:m="http://schemas.openxmlformats.org/officeDocument/2006/math">
                    <m:sSub>
                      <m:sSubPr>
                        <m:ctrlPr>
                          <a:rPr lang="en-US" sz="1800" b="0" i="1" smtClean="0">
                            <a:solidFill>
                              <a:schemeClr val="accent5">
                                <a:lumMod val="75000"/>
                              </a:schemeClr>
                            </a:solidFill>
                            <a:latin typeface="Cambria Math" charset="0"/>
                            <a:ea typeface="Cambria Math" charset="0"/>
                            <a:cs typeface="Cambria Math" charset="0"/>
                          </a:rPr>
                        </m:ctrlPr>
                      </m:sSubPr>
                      <m:e>
                        <m:r>
                          <a:rPr lang="en-US" sz="1800" b="0" i="1" smtClean="0">
                            <a:solidFill>
                              <a:schemeClr val="accent5">
                                <a:lumMod val="75000"/>
                              </a:schemeClr>
                            </a:solidFill>
                            <a:latin typeface="Cambria Math" charset="0"/>
                            <a:ea typeface="Cambria Math" charset="0"/>
                            <a:cs typeface="Cambria Math" charset="0"/>
                          </a:rPr>
                          <m:t>𝑓</m:t>
                        </m:r>
                      </m:e>
                      <m:sub>
                        <m:r>
                          <a:rPr lang="en-US" sz="1800" b="0" i="1" smtClean="0">
                            <a:solidFill>
                              <a:schemeClr val="accent5">
                                <a:lumMod val="75000"/>
                              </a:schemeClr>
                            </a:solidFill>
                            <a:latin typeface="Cambria Math" charset="0"/>
                            <a:ea typeface="Cambria Math" charset="0"/>
                            <a:cs typeface="Cambria Math" charset="0"/>
                          </a:rPr>
                          <m:t>𝑐</m:t>
                        </m:r>
                      </m:sub>
                    </m:sSub>
                    <m:r>
                      <a:rPr lang="en-US" sz="1800" b="0" i="1" smtClean="0">
                        <a:latin typeface="Cambria Math" charset="0"/>
                        <a:ea typeface="Cambria Math" charset="0"/>
                        <a:cs typeface="Cambria Math" charset="0"/>
                      </a:rPr>
                      <m:t>≥0</m:t>
                    </m:r>
                  </m:oMath>
                </a14:m>
                <a:endParaRPr lang="en-US" sz="1800" dirty="0" smtClean="0">
                  <a:ea typeface="Cambria Math" charset="0"/>
                  <a:cs typeface="Cambria Math" charset="0"/>
                </a:endParaRPr>
              </a:p>
              <a:p>
                <a:r>
                  <a:rPr lang="en-US" sz="1800" dirty="0" smtClean="0">
                    <a:ea typeface="Cambria Math" charset="0"/>
                    <a:cs typeface="Cambria Math" charset="0"/>
                  </a:rPr>
                  <a:t>Given </a:t>
                </a:r>
                <a14:m>
                  <m:oMath xmlns:m="http://schemas.openxmlformats.org/officeDocument/2006/math">
                    <m:r>
                      <a:rPr lang="en-US" sz="1800" b="0" i="1" smtClean="0">
                        <a:solidFill>
                          <a:srgbClr val="FF0000"/>
                        </a:solidFill>
                        <a:latin typeface="Cambria Math" charset="0"/>
                        <a:ea typeface="Cambria Math" charset="0"/>
                        <a:cs typeface="Cambria Math" charset="0"/>
                      </a:rPr>
                      <m:t>𝜈</m:t>
                    </m:r>
                  </m:oMath>
                </a14:m>
                <a:r>
                  <a:rPr lang="en-US" sz="1800" dirty="0" smtClean="0">
                    <a:ea typeface="Cambria Math" charset="0"/>
                    <a:cs typeface="Cambria Math" charset="0"/>
                  </a:rPr>
                  <a:t>-noisy access to </a:t>
                </a:r>
                <a14:m>
                  <m:oMath xmlns:m="http://schemas.openxmlformats.org/officeDocument/2006/math">
                    <m:nary>
                      <m:naryPr>
                        <m:chr m:val="∑"/>
                        <m:ctrlPr>
                          <a:rPr lang="en-US" sz="1800" b="0" i="1" smtClean="0">
                            <a:solidFill>
                              <a:schemeClr val="accent6"/>
                            </a:solidFill>
                            <a:latin typeface="Cambria Math" charset="0"/>
                            <a:ea typeface="Cambria Math" charset="0"/>
                            <a:cs typeface="Cambria Math" charset="0"/>
                          </a:rPr>
                        </m:ctrlPr>
                      </m:naryPr>
                      <m:sub>
                        <m:r>
                          <a:rPr lang="en-US" sz="1800" b="0" i="1" smtClean="0">
                            <a:solidFill>
                              <a:schemeClr val="accent6"/>
                            </a:solidFill>
                            <a:latin typeface="Cambria Math" charset="0"/>
                            <a:ea typeface="Cambria Math" charset="0"/>
                            <a:cs typeface="Cambria Math" charset="0"/>
                          </a:rPr>
                          <m:t>𝑖</m:t>
                        </m:r>
                        <m:r>
                          <a:rPr lang="en-US" sz="1800" b="0" i="1" smtClean="0">
                            <a:solidFill>
                              <a:schemeClr val="accent6"/>
                            </a:solidFill>
                            <a:latin typeface="Cambria Math" charset="0"/>
                            <a:ea typeface="Cambria Math" charset="0"/>
                            <a:cs typeface="Cambria Math" charset="0"/>
                          </a:rPr>
                          <m:t>=1</m:t>
                        </m:r>
                      </m:sub>
                      <m:sup>
                        <m:r>
                          <a:rPr lang="en-US" sz="1800" b="0" i="1" smtClean="0">
                            <a:solidFill>
                              <a:schemeClr val="accent6"/>
                            </a:solidFill>
                            <a:latin typeface="Cambria Math" charset="0"/>
                            <a:ea typeface="Cambria Math" charset="0"/>
                            <a:cs typeface="Cambria Math" charset="0"/>
                          </a:rPr>
                          <m:t>𝑘</m:t>
                        </m:r>
                      </m:sup>
                      <m:e>
                        <m:sSub>
                          <m:sSubPr>
                            <m:ctrlPr>
                              <a:rPr lang="en-US" sz="1800" b="0" i="1" smtClean="0">
                                <a:solidFill>
                                  <a:schemeClr val="accent6"/>
                                </a:solidFill>
                                <a:latin typeface="Cambria Math" charset="0"/>
                                <a:ea typeface="Cambria Math" charset="0"/>
                                <a:cs typeface="Cambria Math" charset="0"/>
                              </a:rPr>
                            </m:ctrlPr>
                          </m:sSubPr>
                          <m:e>
                            <m:r>
                              <a:rPr lang="en-US" sz="1800" b="0" i="1" smtClean="0">
                                <a:solidFill>
                                  <a:schemeClr val="accent6"/>
                                </a:solidFill>
                                <a:latin typeface="Cambria Math" charset="0"/>
                                <a:ea typeface="Cambria Math" charset="0"/>
                                <a:cs typeface="Cambria Math" charset="0"/>
                              </a:rPr>
                              <m:t>𝜆</m:t>
                            </m:r>
                          </m:e>
                          <m:sub>
                            <m:r>
                              <a:rPr lang="en-US" sz="1800" b="0" i="1" smtClean="0">
                                <a:solidFill>
                                  <a:schemeClr val="accent6"/>
                                </a:solidFill>
                                <a:latin typeface="Cambria Math" charset="0"/>
                                <a:ea typeface="Cambria Math" charset="0"/>
                                <a:cs typeface="Cambria Math" charset="0"/>
                              </a:rPr>
                              <m:t>𝑖</m:t>
                            </m:r>
                          </m:sub>
                        </m:sSub>
                        <m:func>
                          <m:funcPr>
                            <m:ctrlPr>
                              <a:rPr lang="en-US" sz="1800" b="0" i="1" smtClean="0">
                                <a:solidFill>
                                  <a:schemeClr val="accent6"/>
                                </a:solidFill>
                                <a:latin typeface="Cambria Math" charset="0"/>
                                <a:ea typeface="Cambria Math" charset="0"/>
                                <a:cs typeface="Cambria Math" charset="0"/>
                              </a:rPr>
                            </m:ctrlPr>
                          </m:funcPr>
                          <m:fName>
                            <m:r>
                              <m:rPr>
                                <m:sty m:val="p"/>
                              </m:rPr>
                              <a:rPr lang="en-US" sz="1800" b="0" i="0" smtClean="0">
                                <a:solidFill>
                                  <a:schemeClr val="accent6"/>
                                </a:solidFill>
                                <a:latin typeface="Cambria Math" charset="0"/>
                                <a:ea typeface="Cambria Math" charset="0"/>
                                <a:cs typeface="Cambria Math" charset="0"/>
                              </a:rPr>
                              <m:t>exp</m:t>
                            </m:r>
                          </m:fName>
                          <m:e>
                            <m:d>
                              <m:dPr>
                                <m:ctrlPr>
                                  <a:rPr lang="en-US" sz="1800" b="0" i="1" smtClean="0">
                                    <a:solidFill>
                                      <a:schemeClr val="accent6"/>
                                    </a:solidFill>
                                    <a:latin typeface="Cambria Math" charset="0"/>
                                    <a:ea typeface="Cambria Math" charset="0"/>
                                    <a:cs typeface="Cambria Math" charset="0"/>
                                  </a:rPr>
                                </m:ctrlPr>
                              </m:dPr>
                              <m:e>
                                <m:r>
                                  <a:rPr lang="en-US" sz="1800" b="0" i="1" smtClean="0">
                                    <a:solidFill>
                                      <a:schemeClr val="accent6"/>
                                    </a:solidFill>
                                    <a:latin typeface="Cambria Math" charset="0"/>
                                    <a:ea typeface="Cambria Math" charset="0"/>
                                    <a:cs typeface="Cambria Math" charset="0"/>
                                  </a:rPr>
                                  <m:t>−2</m:t>
                                </m:r>
                                <m:r>
                                  <a:rPr lang="en-US" sz="1800" b="0" i="1" smtClean="0">
                                    <a:solidFill>
                                      <a:schemeClr val="accent6"/>
                                    </a:solidFill>
                                    <a:latin typeface="Cambria Math" charset="0"/>
                                    <a:ea typeface="Cambria Math" charset="0"/>
                                    <a:cs typeface="Cambria Math" charset="0"/>
                                  </a:rPr>
                                  <m:t>𝜋</m:t>
                                </m:r>
                                <m:r>
                                  <a:rPr lang="en-US" sz="1800" b="0" i="1" smtClean="0">
                                    <a:solidFill>
                                      <a:schemeClr val="accent6"/>
                                    </a:solidFill>
                                    <a:latin typeface="Cambria Math" charset="0"/>
                                    <a:ea typeface="Cambria Math" charset="0"/>
                                    <a:cs typeface="Cambria Math" charset="0"/>
                                  </a:rPr>
                                  <m:t>𝑖</m:t>
                                </m:r>
                                <m:d>
                                  <m:dPr>
                                    <m:begChr m:val="〈"/>
                                    <m:endChr m:val="〉"/>
                                    <m:ctrlPr>
                                      <a:rPr lang="en-US" sz="1800" b="0" i="1" smtClean="0">
                                        <a:solidFill>
                                          <a:schemeClr val="accent6"/>
                                        </a:solidFill>
                                        <a:latin typeface="Cambria Math" charset="0"/>
                                        <a:ea typeface="Cambria Math" charset="0"/>
                                        <a:cs typeface="Cambria Math" charset="0"/>
                                      </a:rPr>
                                    </m:ctrlPr>
                                  </m:dPr>
                                  <m:e>
                                    <m:sSub>
                                      <m:sSubPr>
                                        <m:ctrlPr>
                                          <a:rPr lang="en-US" sz="1800" b="1" i="1" smtClean="0">
                                            <a:solidFill>
                                              <a:schemeClr val="accent6"/>
                                            </a:solidFill>
                                            <a:latin typeface="Cambria Math" charset="0"/>
                                            <a:ea typeface="Cambria Math" charset="0"/>
                                            <a:cs typeface="Cambria Math" charset="0"/>
                                          </a:rPr>
                                        </m:ctrlPr>
                                      </m:sSubPr>
                                      <m:e>
                                        <m:r>
                                          <a:rPr lang="en-US" sz="1800" b="1" i="1" smtClean="0">
                                            <a:solidFill>
                                              <a:schemeClr val="accent6"/>
                                            </a:solidFill>
                                            <a:latin typeface="Cambria Math" charset="0"/>
                                            <a:ea typeface="Cambria Math" charset="0"/>
                                            <a:cs typeface="Cambria Math" charset="0"/>
                                          </a:rPr>
                                          <m:t>𝝁</m:t>
                                        </m:r>
                                      </m:e>
                                      <m:sub>
                                        <m:r>
                                          <a:rPr lang="en-US" sz="1800" b="1" i="1" smtClean="0">
                                            <a:solidFill>
                                              <a:schemeClr val="accent6"/>
                                            </a:solidFill>
                                            <a:latin typeface="Cambria Math" charset="0"/>
                                            <a:ea typeface="Cambria Math" charset="0"/>
                                            <a:cs typeface="Cambria Math" charset="0"/>
                                          </a:rPr>
                                          <m:t>𝒊</m:t>
                                        </m:r>
                                      </m:sub>
                                    </m:sSub>
                                    <m:r>
                                      <a:rPr lang="en-US" sz="1800" b="0" i="1" smtClean="0">
                                        <a:solidFill>
                                          <a:schemeClr val="accent6"/>
                                        </a:solidFill>
                                        <a:latin typeface="Cambria Math" charset="0"/>
                                        <a:ea typeface="Cambria Math" charset="0"/>
                                        <a:cs typeface="Cambria Math" charset="0"/>
                                      </a:rPr>
                                      <m:t>,</m:t>
                                    </m:r>
                                    <m:r>
                                      <a:rPr lang="en-US" sz="1800" b="1" i="1" smtClean="0">
                                        <a:solidFill>
                                          <a:schemeClr val="accent6"/>
                                        </a:solidFill>
                                        <a:latin typeface="Cambria Math" charset="0"/>
                                        <a:ea typeface="Cambria Math" charset="0"/>
                                        <a:cs typeface="Cambria Math" charset="0"/>
                                      </a:rPr>
                                      <m:t>𝝎</m:t>
                                    </m:r>
                                  </m:e>
                                </m:d>
                              </m:e>
                            </m:d>
                          </m:e>
                        </m:func>
                      </m:e>
                    </m:nary>
                  </m:oMath>
                </a14:m>
                <a:r>
                  <a:rPr lang="en-US" sz="1800" dirty="0" smtClean="0">
                    <a:ea typeface="Cambria Math" charset="0"/>
                    <a:cs typeface="Cambria Math" charset="0"/>
                  </a:rPr>
                  <a:t>, recover </a:t>
                </a:r>
                <a14:m>
                  <m:oMath xmlns:m="http://schemas.openxmlformats.org/officeDocument/2006/math">
                    <m:d>
                      <m:dPr>
                        <m:begChr m:val="{"/>
                        <m:endChr m:val="}"/>
                        <m:ctrlPr>
                          <a:rPr lang="en-US" sz="1800" i="1">
                            <a:latin typeface="Cambria Math" charset="0"/>
                          </a:rPr>
                        </m:ctrlPr>
                      </m:dPr>
                      <m:e>
                        <m:sSub>
                          <m:sSubPr>
                            <m:ctrlPr>
                              <a:rPr lang="en-US" sz="1800" i="1">
                                <a:latin typeface="Cambria Math" charset="0"/>
                              </a:rPr>
                            </m:ctrlPr>
                          </m:sSubPr>
                          <m:e>
                            <m:r>
                              <a:rPr lang="en-US" sz="1800" i="1">
                                <a:latin typeface="Cambria Math" charset="0"/>
                              </a:rPr>
                              <m:t>𝜆</m:t>
                            </m:r>
                          </m:e>
                          <m:sub>
                            <m:r>
                              <a:rPr lang="en-US" sz="1800" i="1">
                                <a:latin typeface="Cambria Math" charset="0"/>
                              </a:rPr>
                              <m:t>𝑖</m:t>
                            </m:r>
                          </m:sub>
                        </m:sSub>
                      </m:e>
                    </m:d>
                    <m:r>
                      <a:rPr lang="en-US" sz="1800" i="1">
                        <a:latin typeface="Cambria Math" charset="0"/>
                      </a:rPr>
                      <m:t>,</m:t>
                    </m:r>
                    <m:d>
                      <m:dPr>
                        <m:begChr m:val="{"/>
                        <m:endChr m:val="}"/>
                        <m:ctrlPr>
                          <a:rPr lang="en-US" sz="1800" i="1">
                            <a:latin typeface="Cambria Math" charset="0"/>
                          </a:rPr>
                        </m:ctrlPr>
                      </m:dPr>
                      <m:e>
                        <m:sSub>
                          <m:sSubPr>
                            <m:ctrlPr>
                              <a:rPr lang="en-US" sz="1800" b="1" i="1">
                                <a:latin typeface="Cambria Math" charset="0"/>
                              </a:rPr>
                            </m:ctrlPr>
                          </m:sSubPr>
                          <m:e>
                            <m:r>
                              <a:rPr lang="en-US" sz="1800" b="1" i="1">
                                <a:latin typeface="Cambria Math" charset="0"/>
                              </a:rPr>
                              <m:t>𝝁</m:t>
                            </m:r>
                          </m:e>
                          <m:sub>
                            <m:r>
                              <a:rPr lang="en-US" sz="1800" b="1" i="1">
                                <a:latin typeface="Cambria Math" charset="0"/>
                              </a:rPr>
                              <m:t>𝒊</m:t>
                            </m:r>
                          </m:sub>
                        </m:sSub>
                      </m:e>
                    </m:d>
                  </m:oMath>
                </a14:m>
                <a:endParaRPr lang="en-US" sz="1800" b="0" dirty="0" smtClean="0">
                  <a:ea typeface="Cambria Math" charset="0"/>
                  <a:cs typeface="Cambria Math"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9087556" y="1"/>
                <a:ext cx="3104444" cy="2178756"/>
              </a:xfrm>
              <a:prstGeom prst="rect">
                <a:avLst/>
              </a:prstGeom>
              <a:blipFill rotWithShape="0">
                <a:blip r:embed="rId3"/>
                <a:stretch>
                  <a:fillRect l="-2358" t="-2801" b="-140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4"/>
              <p:cNvSpPr txBox="1">
                <a:spLocks noGrp="1"/>
              </p:cNvSpPr>
              <p:nvPr>
                <p:ph idx="1"/>
              </p:nvPr>
            </p:nvSpPr>
            <p:spPr>
              <a:xfrm>
                <a:off x="838201" y="1825625"/>
                <a:ext cx="10981266" cy="4106765"/>
              </a:xfrm>
              <a:prstGeom prst="rect">
                <a:avLst/>
              </a:prstGeom>
              <a:noFill/>
            </p:spPr>
            <p:txBody>
              <a:bodyPr wrap="square" rtlCol="0">
                <a:spAutoFit/>
              </a:bodyPr>
              <a:lstStyle/>
              <a:p>
                <a:r>
                  <a:rPr lang="en-US" dirty="0" smtClean="0"/>
                  <a:t>Let </a:t>
                </a:r>
                <a14:m>
                  <m:oMath xmlns:m="http://schemas.openxmlformats.org/officeDocument/2006/math">
                    <m:sSub>
                      <m:sSubPr>
                        <m:ctrlPr>
                          <a:rPr lang="en-US" b="0" i="1" smtClean="0">
                            <a:latin typeface="Cambria Math" charset="0"/>
                          </a:rPr>
                        </m:ctrlPr>
                      </m:sSubPr>
                      <m:e>
                        <m:r>
                          <a:rPr lang="en-US" b="0" i="1" smtClean="0">
                            <a:latin typeface="Cambria Math" charset="0"/>
                          </a:rPr>
                          <m:t>𝐼</m:t>
                        </m:r>
                      </m:e>
                      <m:sub>
                        <m:r>
                          <a:rPr lang="en-US" b="0" i="1" smtClean="0">
                            <a:latin typeface="Cambria Math" charset="0"/>
                          </a:rPr>
                          <m:t>𝑖</m:t>
                        </m:r>
                      </m:sub>
                    </m:sSub>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r>
                      <a:rPr lang="en-US" b="0" i="1" smtClean="0">
                        <a:latin typeface="Cambria Math" charset="0"/>
                      </a:rPr>
                      <m:t>𝐼</m:t>
                    </m:r>
                    <m:d>
                      <m:dPr>
                        <m:ctrlPr>
                          <a:rPr lang="en-US" b="0" i="1" smtClean="0">
                            <a:latin typeface="Cambria Math" charset="0"/>
                          </a:rPr>
                        </m:ctrlPr>
                      </m:dPr>
                      <m:e>
                        <m:r>
                          <a:rPr lang="en-US" b="1" i="1" smtClean="0">
                            <a:latin typeface="Cambria Math" charset="0"/>
                          </a:rPr>
                          <m:t>𝒙</m:t>
                        </m:r>
                        <m:r>
                          <a:rPr lang="en-US" b="0" i="1" smtClean="0">
                            <a:latin typeface="Cambria Math" charset="0"/>
                          </a:rPr>
                          <m:t> −</m:t>
                        </m:r>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𝒊</m:t>
                            </m:r>
                          </m:sub>
                        </m:sSub>
                      </m:e>
                    </m:d>
                  </m:oMath>
                </a14:m>
                <a:r>
                  <a:rPr lang="en-US" dirty="0" smtClean="0"/>
                  <a:t>.</a:t>
                </a:r>
              </a:p>
              <a:p>
                <a:r>
                  <a:rPr lang="en-US" dirty="0" smtClean="0"/>
                  <a:t>For any </a:t>
                </a:r>
                <a14:m>
                  <m:oMath xmlns:m="http://schemas.openxmlformats.org/officeDocument/2006/math">
                    <m:r>
                      <a:rPr lang="en-US" b="0" i="1" smtClean="0">
                        <a:latin typeface="Cambria Math" charset="0"/>
                      </a:rPr>
                      <m:t>𝜔</m:t>
                    </m:r>
                    <m:r>
                      <a:rPr lang="en-US" b="0" i="1" smtClean="0">
                        <a:latin typeface="Cambria Math" charset="0"/>
                      </a:rPr>
                      <m:t>∈</m:t>
                    </m:r>
                    <m:sSup>
                      <m:sSupPr>
                        <m:ctrlPr>
                          <a:rPr lang="en-US" i="1">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i="1">
                            <a:latin typeface="Cambria Math" charset="0"/>
                            <a:ea typeface="Cambria Math" charset="0"/>
                            <a:cs typeface="Cambria Math" charset="0"/>
                          </a:rPr>
                          <m:t>2</m:t>
                        </m:r>
                      </m:sup>
                    </m:sSup>
                  </m:oMath>
                </a14:m>
                <a:r>
                  <a:rPr lang="en-US" dirty="0" smtClean="0"/>
                  <a:t>, can compute empirical estimate </a:t>
                </a: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𝛽</m:t>
                            </m:r>
                          </m:e>
                        </m:acc>
                      </m:e>
                      <m:sub>
                        <m:r>
                          <a:rPr lang="en-US" b="0" i="1" dirty="0" smtClean="0">
                            <a:latin typeface="Cambria Math" charset="0"/>
                          </a:rPr>
                          <m:t>𝜔</m:t>
                        </m:r>
                      </m:sub>
                    </m:sSub>
                  </m:oMath>
                </a14:m>
                <a:r>
                  <a:rPr lang="en-US" dirty="0" smtClean="0"/>
                  <a:t> of</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𝔼</m:t>
                      </m:r>
                      <m:d>
                        <m:dPr>
                          <m:begChr m:val="["/>
                          <m:endChr m:val="]"/>
                          <m:ctrlPr>
                            <a:rPr lang="en-US" b="0" i="1" smtClean="0">
                              <a:latin typeface="Cambria Math" charset="0"/>
                              <a:ea typeface="Cambria Math" charset="0"/>
                              <a:cs typeface="Cambria Math" charset="0"/>
                            </a:rPr>
                          </m:ctrlPr>
                        </m:dPr>
                        <m:e>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−2</m:t>
                                  </m:r>
                                  <m:r>
                                    <a:rPr lang="en-US" i="1">
                                      <a:latin typeface="Cambria Math" charset="0"/>
                                    </a:rPr>
                                    <m:t>𝜋</m:t>
                                  </m:r>
                                  <m:r>
                                    <a:rPr lang="en-US" i="1">
                                      <a:latin typeface="Cambria Math" charset="0"/>
                                    </a:rPr>
                                    <m:t>𝑖</m:t>
                                  </m:r>
                                  <m:d>
                                    <m:dPr>
                                      <m:begChr m:val="〈"/>
                                      <m:endChr m:val="〉"/>
                                      <m:ctrlPr>
                                        <a:rPr lang="en-US" i="1">
                                          <a:latin typeface="Cambria Math" charset="0"/>
                                        </a:rPr>
                                      </m:ctrlPr>
                                    </m:dPr>
                                    <m:e>
                                      <m:r>
                                        <a:rPr lang="en-US" b="1" i="1">
                                          <a:latin typeface="Cambria Math" charset="0"/>
                                        </a:rPr>
                                        <m:t>𝒙</m:t>
                                      </m:r>
                                      <m:r>
                                        <a:rPr lang="en-US" i="1">
                                          <a:latin typeface="Cambria Math" charset="0"/>
                                          <a:ea typeface="Cambria Math" charset="0"/>
                                          <a:cs typeface="Cambria Math" charset="0"/>
                                        </a:rPr>
                                        <m:t>,</m:t>
                                      </m:r>
                                      <m:r>
                                        <a:rPr lang="en-US" b="1" i="1">
                                          <a:latin typeface="Cambria Math" charset="0"/>
                                          <a:ea typeface="Cambria Math" charset="0"/>
                                          <a:cs typeface="Cambria Math" charset="0"/>
                                        </a:rPr>
                                        <m:t>𝝎</m:t>
                                      </m:r>
                                    </m:e>
                                  </m:d>
                                </m:e>
                              </m:d>
                            </m:e>
                          </m:func>
                        </m:e>
                      </m:d>
                      <m:r>
                        <a:rPr lang="en-US" b="0" i="1" smtClean="0">
                          <a:latin typeface="Cambria Math" charset="0"/>
                          <a:ea typeface="Cambria Math" charset="0"/>
                          <a:cs typeface="Cambria Math" charset="0"/>
                        </a:rPr>
                        <m:t>=</m:t>
                      </m:r>
                      <m:nary>
                        <m:naryPr>
                          <m:chr m:val="∑"/>
                          <m:ctrlPr>
                            <a:rPr lang="en-US" i="1" smtClean="0">
                              <a:solidFill>
                                <a:schemeClr val="bg1"/>
                              </a:solidFill>
                              <a:latin typeface="Cambria Math" charset="0"/>
                            </a:rPr>
                          </m:ctrlPr>
                        </m:naryPr>
                        <m:sub>
                          <m:r>
                            <a:rPr lang="en-US" i="1">
                              <a:solidFill>
                                <a:schemeClr val="bg1"/>
                              </a:solidFill>
                              <a:latin typeface="Cambria Math" charset="0"/>
                            </a:rPr>
                            <m:t>𝑖</m:t>
                          </m:r>
                          <m:r>
                            <a:rPr lang="en-US" i="1">
                              <a:solidFill>
                                <a:schemeClr val="bg1"/>
                              </a:solidFill>
                              <a:latin typeface="Cambria Math" charset="0"/>
                            </a:rPr>
                            <m:t>=1</m:t>
                          </m:r>
                        </m:sub>
                        <m:sup>
                          <m:r>
                            <a:rPr lang="en-US" i="1">
                              <a:solidFill>
                                <a:schemeClr val="bg1"/>
                              </a:solidFill>
                              <a:latin typeface="Cambria Math" charset="0"/>
                            </a:rPr>
                            <m:t>𝑘</m:t>
                          </m:r>
                        </m:sup>
                        <m:e>
                          <m:sSub>
                            <m:sSubPr>
                              <m:ctrlPr>
                                <a:rPr lang="en-US" b="0" i="1" smtClean="0">
                                  <a:solidFill>
                                    <a:schemeClr val="bg1"/>
                                  </a:solidFill>
                                  <a:latin typeface="Cambria Math" charset="0"/>
                                </a:rPr>
                              </m:ctrlPr>
                            </m:sSubPr>
                            <m:e>
                              <m:r>
                                <a:rPr lang="en-US" b="0" i="1" smtClean="0">
                                  <a:solidFill>
                                    <a:schemeClr val="bg1"/>
                                  </a:solidFill>
                                  <a:latin typeface="Cambria Math" charset="0"/>
                                </a:rPr>
                                <m:t>𝜆</m:t>
                              </m:r>
                            </m:e>
                            <m:sub>
                              <m:r>
                                <a:rPr lang="en-US" b="0" i="1" smtClean="0">
                                  <a:solidFill>
                                    <a:schemeClr val="bg1"/>
                                  </a:solidFill>
                                  <a:latin typeface="Cambria Math" charset="0"/>
                                </a:rPr>
                                <m:t>𝑖</m:t>
                              </m:r>
                            </m:sub>
                          </m:sSub>
                          <m:acc>
                            <m:accPr>
                              <m:chr m:val="̂"/>
                              <m:ctrlPr>
                                <a:rPr lang="en-US" b="0" i="1" smtClean="0">
                                  <a:solidFill>
                                    <a:schemeClr val="bg1"/>
                                  </a:solidFill>
                                  <a:latin typeface="Cambria Math" charset="0"/>
                                </a:rPr>
                              </m:ctrlPr>
                            </m:accPr>
                            <m:e>
                              <m:r>
                                <a:rPr lang="en-US" b="0" i="1" smtClean="0">
                                  <a:solidFill>
                                    <a:schemeClr val="bg1"/>
                                  </a:solidFill>
                                  <a:latin typeface="Cambria Math" charset="0"/>
                                </a:rPr>
                                <m:t>𝐼</m:t>
                              </m:r>
                            </m:e>
                          </m:acc>
                          <m:r>
                            <a:rPr lang="en-US" b="0" i="1" dirty="0" smtClean="0">
                              <a:solidFill>
                                <a:schemeClr val="bg1"/>
                              </a:solidFill>
                              <a:latin typeface="Cambria Math" charset="0"/>
                            </a:rPr>
                            <m:t>[</m:t>
                          </m:r>
                          <m:r>
                            <a:rPr lang="en-US" b="1" i="1" dirty="0" smtClean="0">
                              <a:solidFill>
                                <a:schemeClr val="bg1"/>
                              </a:solidFill>
                              <a:latin typeface="Cambria Math" charset="0"/>
                            </a:rPr>
                            <m:t>𝝎</m:t>
                          </m:r>
                          <m:r>
                            <a:rPr lang="en-US" b="0" i="1" dirty="0" smtClean="0">
                              <a:solidFill>
                                <a:schemeClr val="bg1"/>
                              </a:solidFill>
                              <a:latin typeface="Cambria Math" charset="0"/>
                            </a:rPr>
                            <m:t>]</m:t>
                          </m:r>
                        </m:e>
                      </m:nary>
                      <m:r>
                        <a:rPr lang="en-US" b="0" i="1" smtClean="0">
                          <a:solidFill>
                            <a:schemeClr val="bg1"/>
                          </a:solidFill>
                          <a:latin typeface="Cambria Math" charset="0"/>
                        </a:rPr>
                        <m:t>=</m:t>
                      </m:r>
                      <m:d>
                        <m:dPr>
                          <m:ctrlPr>
                            <a:rPr lang="en-US" b="0" i="1" smtClean="0">
                              <a:solidFill>
                                <a:schemeClr val="bg1"/>
                              </a:solidFill>
                              <a:latin typeface="Cambria Math" charset="0"/>
                            </a:rPr>
                          </m:ctrlPr>
                        </m:dPr>
                        <m:e>
                          <m:nary>
                            <m:naryPr>
                              <m:chr m:val="∑"/>
                              <m:ctrlPr>
                                <a:rPr lang="en-US" i="1">
                                  <a:solidFill>
                                    <a:schemeClr val="bg1"/>
                                  </a:solidFill>
                                  <a:latin typeface="Cambria Math" charset="0"/>
                                </a:rPr>
                              </m:ctrlPr>
                            </m:naryPr>
                            <m:sub>
                              <m:r>
                                <a:rPr lang="en-US" i="1">
                                  <a:solidFill>
                                    <a:schemeClr val="bg1"/>
                                  </a:solidFill>
                                  <a:latin typeface="Cambria Math" charset="0"/>
                                </a:rPr>
                                <m:t>𝑖</m:t>
                              </m:r>
                              <m:r>
                                <a:rPr lang="en-US" i="1">
                                  <a:solidFill>
                                    <a:schemeClr val="bg1"/>
                                  </a:solidFill>
                                  <a:latin typeface="Cambria Math" charset="0"/>
                                </a:rPr>
                                <m:t>=1</m:t>
                              </m:r>
                            </m:sub>
                            <m:sup>
                              <m:r>
                                <a:rPr lang="en-US" i="1">
                                  <a:solidFill>
                                    <a:schemeClr val="bg1"/>
                                  </a:solidFill>
                                  <a:latin typeface="Cambria Math" charset="0"/>
                                </a:rPr>
                                <m:t>𝑘</m:t>
                              </m:r>
                            </m:sup>
                            <m:e>
                              <m:sSub>
                                <m:sSubPr>
                                  <m:ctrlPr>
                                    <a:rPr lang="en-US" i="1">
                                      <a:solidFill>
                                        <a:schemeClr val="bg1"/>
                                      </a:solidFill>
                                      <a:latin typeface="Cambria Math" charset="0"/>
                                    </a:rPr>
                                  </m:ctrlPr>
                                </m:sSubPr>
                                <m:e>
                                  <m:r>
                                    <a:rPr lang="en-US" i="1">
                                      <a:solidFill>
                                        <a:schemeClr val="bg1"/>
                                      </a:solidFill>
                                      <a:latin typeface="Cambria Math" charset="0"/>
                                    </a:rPr>
                                    <m:t>𝜆</m:t>
                                  </m:r>
                                </m:e>
                                <m:sub>
                                  <m:r>
                                    <a:rPr lang="en-US" i="1">
                                      <a:solidFill>
                                        <a:schemeClr val="bg1"/>
                                      </a:solidFill>
                                      <a:latin typeface="Cambria Math" charset="0"/>
                                    </a:rPr>
                                    <m:t>𝑖</m:t>
                                  </m:r>
                                </m:sub>
                              </m:sSub>
                            </m:e>
                          </m:nary>
                          <m:func>
                            <m:funcPr>
                              <m:ctrlPr>
                                <a:rPr lang="en-US" i="1">
                                  <a:solidFill>
                                    <a:schemeClr val="bg1"/>
                                  </a:solidFill>
                                  <a:latin typeface="Cambria Math" charset="0"/>
                                </a:rPr>
                              </m:ctrlPr>
                            </m:funcPr>
                            <m:fName>
                              <m:r>
                                <m:rPr>
                                  <m:sty m:val="p"/>
                                </m:rPr>
                                <a:rPr lang="en-US">
                                  <a:solidFill>
                                    <a:schemeClr val="bg1"/>
                                  </a:solidFill>
                                  <a:latin typeface="Cambria Math" charset="0"/>
                                </a:rPr>
                                <m:t>exp</m:t>
                              </m:r>
                            </m:fName>
                            <m:e>
                              <m:d>
                                <m:dPr>
                                  <m:ctrlPr>
                                    <a:rPr lang="en-US" i="1">
                                      <a:solidFill>
                                        <a:schemeClr val="bg1"/>
                                      </a:solidFill>
                                      <a:latin typeface="Cambria Math" charset="0"/>
                                    </a:rPr>
                                  </m:ctrlPr>
                                </m:dPr>
                                <m:e>
                                  <m:r>
                                    <a:rPr lang="en-US" i="1">
                                      <a:solidFill>
                                        <a:schemeClr val="bg1"/>
                                      </a:solidFill>
                                      <a:latin typeface="Cambria Math" charset="0"/>
                                    </a:rPr>
                                    <m:t>−2</m:t>
                                  </m:r>
                                  <m:r>
                                    <a:rPr lang="en-US" i="1">
                                      <a:solidFill>
                                        <a:schemeClr val="bg1"/>
                                      </a:solidFill>
                                      <a:latin typeface="Cambria Math" charset="0"/>
                                    </a:rPr>
                                    <m:t>𝜋</m:t>
                                  </m:r>
                                  <m:r>
                                    <a:rPr lang="en-US" i="1">
                                      <a:solidFill>
                                        <a:schemeClr val="bg1"/>
                                      </a:solidFill>
                                      <a:latin typeface="Cambria Math" charset="0"/>
                                    </a:rPr>
                                    <m:t>𝑖</m:t>
                                  </m:r>
                                  <m:d>
                                    <m:dPr>
                                      <m:begChr m:val="〈"/>
                                      <m:endChr m:val="〉"/>
                                      <m:ctrlPr>
                                        <a:rPr lang="en-US" i="1">
                                          <a:solidFill>
                                            <a:schemeClr val="bg1"/>
                                          </a:solidFill>
                                          <a:latin typeface="Cambria Math" charset="0"/>
                                        </a:rPr>
                                      </m:ctrlPr>
                                    </m:dPr>
                                    <m:e>
                                      <m:sSub>
                                        <m:sSubPr>
                                          <m:ctrlPr>
                                            <a:rPr lang="en-US" b="1" i="1">
                                              <a:solidFill>
                                                <a:schemeClr val="bg1"/>
                                              </a:solidFill>
                                              <a:latin typeface="Cambria Math" charset="0"/>
                                            </a:rPr>
                                          </m:ctrlPr>
                                        </m:sSubPr>
                                        <m:e>
                                          <m:r>
                                            <a:rPr lang="en-US" b="1" i="1">
                                              <a:solidFill>
                                                <a:schemeClr val="bg1"/>
                                              </a:solidFill>
                                              <a:latin typeface="Cambria Math" charset="0"/>
                                            </a:rPr>
                                            <m:t>𝝁</m:t>
                                          </m:r>
                                        </m:e>
                                        <m:sub>
                                          <m:r>
                                            <a:rPr lang="en-US" b="1" i="1">
                                              <a:solidFill>
                                                <a:schemeClr val="bg1"/>
                                              </a:solidFill>
                                              <a:latin typeface="Cambria Math" charset="0"/>
                                            </a:rPr>
                                            <m:t>𝒊</m:t>
                                          </m:r>
                                        </m:sub>
                                      </m:sSub>
                                      <m:r>
                                        <a:rPr lang="en-US"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e>
                                  </m:d>
                                </m:e>
                              </m:d>
                            </m:e>
                          </m:func>
                        </m:e>
                      </m:d>
                      <m:r>
                        <a:rPr lang="en-US" b="1" i="1">
                          <a:solidFill>
                            <a:schemeClr val="bg1"/>
                          </a:solidFill>
                          <a:latin typeface="Cambria Math" charset="0"/>
                          <a:ea typeface="Cambria Math" charset="0"/>
                          <a:cs typeface="Cambria Math" charset="0"/>
                        </a:rPr>
                        <m:t>⋅</m:t>
                      </m:r>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r>
                        <a:rPr lang="en-US" b="1"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r>
                        <a:rPr lang="en-US" b="1" i="1">
                          <a:solidFill>
                            <a:schemeClr val="bg1"/>
                          </a:solidFill>
                          <a:latin typeface="Cambria Math" charset="0"/>
                          <a:ea typeface="Cambria Math" charset="0"/>
                          <a:cs typeface="Cambria Math" charset="0"/>
                        </a:rPr>
                        <m:t>]</m:t>
                      </m:r>
                    </m:oMath>
                  </m:oMathPara>
                </a14:m>
                <a:endParaRPr lang="en-US" dirty="0" smtClean="0">
                  <a:solidFill>
                    <a:schemeClr val="bg1"/>
                  </a:solidFill>
                </a:endParaRPr>
              </a:p>
              <a:p>
                <a:r>
                  <a:rPr lang="en-US" dirty="0" smtClean="0">
                    <a:solidFill>
                      <a:schemeClr val="bg1"/>
                    </a:solidFill>
                  </a:rPr>
                  <a:t>If </a:t>
                </a:r>
                <a14:m>
                  <m:oMath xmlns:m="http://schemas.openxmlformats.org/officeDocument/2006/math">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d>
                      <m:dPr>
                        <m:begChr m:val="["/>
                        <m:endChr m:val="]"/>
                        <m:ctrlPr>
                          <a:rPr lang="en-US" b="1" i="1">
                            <a:solidFill>
                              <a:schemeClr val="bg1"/>
                            </a:solidFill>
                            <a:latin typeface="Cambria Math" charset="0"/>
                            <a:ea typeface="Cambria Math" charset="0"/>
                            <a:cs typeface="Cambria Math" charset="0"/>
                          </a:rPr>
                        </m:ctrlPr>
                      </m:dPr>
                      <m:e>
                        <m:r>
                          <a:rPr lang="en-US" b="1" i="1">
                            <a:solidFill>
                              <a:schemeClr val="bg1"/>
                            </a:solidFill>
                            <a:latin typeface="Cambria Math" charset="0"/>
                            <a:ea typeface="Cambria Math" charset="0"/>
                            <a:cs typeface="Cambria Math" charset="0"/>
                          </a:rPr>
                          <m:t>𝝎</m:t>
                        </m:r>
                      </m:e>
                    </m:d>
                    <m:r>
                      <a:rPr lang="en-US" b="0" i="1" smtClean="0">
                        <a:solidFill>
                          <a:schemeClr val="bg1"/>
                        </a:solidFill>
                        <a:latin typeface="Cambria Math" charset="0"/>
                        <a:ea typeface="Cambria Math" charset="0"/>
                        <a:cs typeface="Cambria Math" charset="0"/>
                      </a:rPr>
                      <m:t>≠0</m:t>
                    </m:r>
                  </m:oMath>
                </a14:m>
                <a:r>
                  <a:rPr lang="en-US" dirty="0" smtClean="0">
                    <a:solidFill>
                      <a:schemeClr val="bg1"/>
                    </a:solidFill>
                  </a:rPr>
                  <a:t> and </a:t>
                </a:r>
                <a14:m>
                  <m:oMath xmlns:m="http://schemas.openxmlformats.org/officeDocument/2006/math">
                    <m:sSub>
                      <m:sSubPr>
                        <m:ctrlPr>
                          <a:rPr lang="en-US" i="1" dirty="0">
                            <a:solidFill>
                              <a:schemeClr val="bg1"/>
                            </a:solidFill>
                            <a:latin typeface="Cambria Math" charset="0"/>
                          </a:rPr>
                        </m:ctrlPr>
                      </m:sSubPr>
                      <m:e>
                        <m:acc>
                          <m:accPr>
                            <m:chr m:val="̃"/>
                            <m:ctrlPr>
                              <a:rPr lang="en-US" i="1">
                                <a:solidFill>
                                  <a:schemeClr val="bg1"/>
                                </a:solidFill>
                                <a:latin typeface="Cambria Math" charset="0"/>
                              </a:rPr>
                            </m:ctrlPr>
                          </m:accPr>
                          <m:e>
                            <m:r>
                              <a:rPr lang="en-US" i="1">
                                <a:solidFill>
                                  <a:schemeClr val="bg1"/>
                                </a:solidFill>
                                <a:latin typeface="Cambria Math" charset="0"/>
                              </a:rPr>
                              <m:t>𝛽</m:t>
                            </m:r>
                          </m:e>
                        </m:acc>
                      </m:e>
                      <m:sub>
                        <m:r>
                          <a:rPr lang="en-US" b="1" i="1" dirty="0">
                            <a:solidFill>
                              <a:schemeClr val="bg1"/>
                            </a:solidFill>
                            <a:latin typeface="Cambria Math" charset="0"/>
                          </a:rPr>
                          <m:t>𝝎</m:t>
                        </m:r>
                      </m:sub>
                    </m:sSub>
                  </m:oMath>
                </a14:m>
                <a:r>
                  <a:rPr lang="en-US" dirty="0" smtClean="0">
                    <a:solidFill>
                      <a:schemeClr val="bg1"/>
                    </a:solidFill>
                  </a:rPr>
                  <a:t> is </a:t>
                </a:r>
                <a14:m>
                  <m:oMath xmlns:m="http://schemas.openxmlformats.org/officeDocument/2006/math">
                    <m:r>
                      <a:rPr lang="en-US" b="0" i="1" smtClean="0">
                        <a:solidFill>
                          <a:schemeClr val="bg1"/>
                        </a:solidFill>
                        <a:latin typeface="Cambria Math" charset="0"/>
                      </a:rPr>
                      <m:t>𝜈</m:t>
                    </m:r>
                    <m:r>
                      <a:rPr lang="en-US" b="0" i="1" smtClean="0">
                        <a:solidFill>
                          <a:schemeClr val="bg1"/>
                        </a:solidFill>
                        <a:latin typeface="Cambria Math" charset="0"/>
                      </a:rPr>
                      <m:t>′</m:t>
                    </m:r>
                  </m:oMath>
                </a14:m>
                <a:r>
                  <a:rPr lang="en-US" dirty="0" smtClean="0">
                    <a:solidFill>
                      <a:schemeClr val="bg1"/>
                    </a:solidFill>
                  </a:rPr>
                  <a:t>-close to </a:t>
                </a:r>
                <a14:m>
                  <m:oMath xmlns:m="http://schemas.openxmlformats.org/officeDocument/2006/math">
                    <m:r>
                      <a:rPr lang="en-US" i="1">
                        <a:solidFill>
                          <a:schemeClr val="bg1"/>
                        </a:solidFill>
                        <a:latin typeface="Cambria Math" charset="0"/>
                        <a:ea typeface="Cambria Math" charset="0"/>
                        <a:cs typeface="Cambria Math" charset="0"/>
                      </a:rPr>
                      <m:t>𝔼</m:t>
                    </m:r>
                    <m:d>
                      <m:dPr>
                        <m:begChr m:val="["/>
                        <m:endChr m:val="]"/>
                        <m:ctrlPr>
                          <a:rPr lang="en-US" i="1">
                            <a:solidFill>
                              <a:schemeClr val="bg1"/>
                            </a:solidFill>
                            <a:latin typeface="Cambria Math" charset="0"/>
                            <a:ea typeface="Cambria Math" charset="0"/>
                            <a:cs typeface="Cambria Math" charset="0"/>
                          </a:rPr>
                        </m:ctrlPr>
                      </m:dPr>
                      <m:e>
                        <m:func>
                          <m:funcPr>
                            <m:ctrlPr>
                              <a:rPr lang="en-US" i="1">
                                <a:solidFill>
                                  <a:schemeClr val="bg1"/>
                                </a:solidFill>
                                <a:latin typeface="Cambria Math" charset="0"/>
                              </a:rPr>
                            </m:ctrlPr>
                          </m:funcPr>
                          <m:fName>
                            <m:r>
                              <m:rPr>
                                <m:sty m:val="p"/>
                              </m:rPr>
                              <a:rPr lang="en-US">
                                <a:solidFill>
                                  <a:schemeClr val="bg1"/>
                                </a:solidFill>
                                <a:latin typeface="Cambria Math" charset="0"/>
                              </a:rPr>
                              <m:t>exp</m:t>
                            </m:r>
                          </m:fName>
                          <m:e>
                            <m:d>
                              <m:dPr>
                                <m:ctrlPr>
                                  <a:rPr lang="en-US" i="1">
                                    <a:solidFill>
                                      <a:schemeClr val="bg1"/>
                                    </a:solidFill>
                                    <a:latin typeface="Cambria Math" charset="0"/>
                                  </a:rPr>
                                </m:ctrlPr>
                              </m:dPr>
                              <m:e>
                                <m:r>
                                  <a:rPr lang="en-US" i="1">
                                    <a:solidFill>
                                      <a:schemeClr val="bg1"/>
                                    </a:solidFill>
                                    <a:latin typeface="Cambria Math" charset="0"/>
                                  </a:rPr>
                                  <m:t>−2</m:t>
                                </m:r>
                                <m:r>
                                  <a:rPr lang="en-US" i="1">
                                    <a:solidFill>
                                      <a:schemeClr val="bg1"/>
                                    </a:solidFill>
                                    <a:latin typeface="Cambria Math" charset="0"/>
                                  </a:rPr>
                                  <m:t>𝜋</m:t>
                                </m:r>
                                <m:r>
                                  <a:rPr lang="en-US" i="1">
                                    <a:solidFill>
                                      <a:schemeClr val="bg1"/>
                                    </a:solidFill>
                                    <a:latin typeface="Cambria Math" charset="0"/>
                                  </a:rPr>
                                  <m:t>𝑖</m:t>
                                </m:r>
                                <m:d>
                                  <m:dPr>
                                    <m:begChr m:val="〈"/>
                                    <m:endChr m:val="〉"/>
                                    <m:ctrlPr>
                                      <a:rPr lang="en-US" i="1">
                                        <a:solidFill>
                                          <a:schemeClr val="bg1"/>
                                        </a:solidFill>
                                        <a:latin typeface="Cambria Math" charset="0"/>
                                      </a:rPr>
                                    </m:ctrlPr>
                                  </m:dPr>
                                  <m:e>
                                    <m:r>
                                      <a:rPr lang="en-US" b="1" i="1">
                                        <a:solidFill>
                                          <a:schemeClr val="bg1"/>
                                        </a:solidFill>
                                        <a:latin typeface="Cambria Math" charset="0"/>
                                      </a:rPr>
                                      <m:t>𝒙</m:t>
                                    </m:r>
                                    <m:r>
                                      <a:rPr lang="en-US"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e>
                                </m:d>
                              </m:e>
                            </m:d>
                          </m:e>
                        </m:func>
                      </m:e>
                    </m:d>
                  </m:oMath>
                </a14:m>
                <a:r>
                  <a:rPr lang="en-US" dirty="0" smtClean="0">
                    <a:solidFill>
                      <a:schemeClr val="bg1"/>
                    </a:solidFill>
                  </a:rPr>
                  <a:t>, then</a:t>
                </a:r>
              </a:p>
              <a:p>
                <a:pPr marL="0" indent="0">
                  <a:buNone/>
                </a:pPr>
                <a:r>
                  <a:rPr lang="en-US" dirty="0" smtClean="0">
                    <a:solidFill>
                      <a:schemeClr val="bg1"/>
                    </a:solidFill>
                  </a:rPr>
                  <a:t>   </a:t>
                </a:r>
                <a14:m>
                  <m:oMath xmlns:m="http://schemas.openxmlformats.org/officeDocument/2006/math">
                    <m:sSub>
                      <m:sSubPr>
                        <m:ctrlPr>
                          <a:rPr lang="en-US" i="1" dirty="0">
                            <a:solidFill>
                              <a:schemeClr val="bg1"/>
                            </a:solidFill>
                            <a:latin typeface="Cambria Math" charset="0"/>
                          </a:rPr>
                        </m:ctrlPr>
                      </m:sSubPr>
                      <m:e>
                        <m:acc>
                          <m:accPr>
                            <m:chr m:val="̃"/>
                            <m:ctrlPr>
                              <a:rPr lang="en-US" i="1">
                                <a:solidFill>
                                  <a:schemeClr val="bg1"/>
                                </a:solidFill>
                                <a:latin typeface="Cambria Math" charset="0"/>
                              </a:rPr>
                            </m:ctrlPr>
                          </m:accPr>
                          <m:e>
                            <m:r>
                              <a:rPr lang="en-US" i="1">
                                <a:solidFill>
                                  <a:schemeClr val="bg1"/>
                                </a:solidFill>
                                <a:latin typeface="Cambria Math" charset="0"/>
                              </a:rPr>
                              <m:t>𝛽</m:t>
                            </m:r>
                          </m:e>
                        </m:acc>
                      </m:e>
                      <m:sub>
                        <m:r>
                          <a:rPr lang="en-US" b="1" i="1" dirty="0">
                            <a:solidFill>
                              <a:schemeClr val="bg1"/>
                            </a:solidFill>
                            <a:latin typeface="Cambria Math" charset="0"/>
                          </a:rPr>
                          <m:t>𝝎</m:t>
                        </m:r>
                      </m:sub>
                    </m:sSub>
                    <m:r>
                      <a:rPr lang="en-US" b="1" i="1" dirty="0" smtClean="0">
                        <a:solidFill>
                          <a:schemeClr val="bg1"/>
                        </a:solidFill>
                        <a:latin typeface="Cambria Math" charset="0"/>
                      </a:rPr>
                      <m:t>/</m:t>
                    </m:r>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r>
                      <a:rPr lang="en-US" b="1"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r>
                      <a:rPr lang="en-US" b="1" i="1">
                        <a:solidFill>
                          <a:schemeClr val="bg1"/>
                        </a:solidFill>
                        <a:latin typeface="Cambria Math" charset="0"/>
                        <a:ea typeface="Cambria Math" charset="0"/>
                        <a:cs typeface="Cambria Math" charset="0"/>
                      </a:rPr>
                      <m:t>]</m:t>
                    </m:r>
                  </m:oMath>
                </a14:m>
                <a:r>
                  <a:rPr lang="en-US" dirty="0" smtClean="0">
                    <a:solidFill>
                      <a:schemeClr val="bg1"/>
                    </a:solidFill>
                  </a:rPr>
                  <a:t> is </a:t>
                </a:r>
                <a14:m>
                  <m:oMath xmlns:m="http://schemas.openxmlformats.org/officeDocument/2006/math">
                    <m:r>
                      <a:rPr lang="en-US" i="1" smtClean="0">
                        <a:solidFill>
                          <a:schemeClr val="bg1"/>
                        </a:solidFill>
                        <a:latin typeface="Cambria Math" charset="0"/>
                      </a:rPr>
                      <m:t>𝜈</m:t>
                    </m:r>
                    <m:r>
                      <a:rPr lang="en-US" b="0" i="1" smtClean="0">
                        <a:solidFill>
                          <a:schemeClr val="bg1"/>
                        </a:solidFill>
                        <a:latin typeface="Cambria Math" charset="0"/>
                      </a:rPr>
                      <m:t>≔</m:t>
                    </m:r>
                    <m:sSup>
                      <m:sSupPr>
                        <m:ctrlPr>
                          <a:rPr lang="en-US" b="0" i="1" smtClean="0">
                            <a:solidFill>
                              <a:schemeClr val="bg1"/>
                            </a:solidFill>
                            <a:latin typeface="Cambria Math" charset="0"/>
                          </a:rPr>
                        </m:ctrlPr>
                      </m:sSupPr>
                      <m:e>
                        <m:r>
                          <a:rPr lang="en-US" b="0" i="1" smtClean="0">
                            <a:solidFill>
                              <a:schemeClr val="bg1"/>
                            </a:solidFill>
                            <a:latin typeface="Cambria Math" charset="0"/>
                          </a:rPr>
                          <m:t>𝜈</m:t>
                        </m:r>
                      </m:e>
                      <m:sup>
                        <m:r>
                          <a:rPr lang="en-US" b="0" i="1" smtClean="0">
                            <a:solidFill>
                              <a:schemeClr val="bg1"/>
                            </a:solidFill>
                            <a:latin typeface="Cambria Math" charset="0"/>
                          </a:rPr>
                          <m:t>′</m:t>
                        </m:r>
                      </m:sup>
                    </m:sSup>
                    <m:r>
                      <a:rPr lang="en-US" b="0" i="1" smtClean="0">
                        <a:solidFill>
                          <a:schemeClr val="bg1"/>
                        </a:solidFill>
                        <a:latin typeface="Cambria Math" charset="0"/>
                      </a:rPr>
                      <m:t>/</m:t>
                    </m:r>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r>
                      <a:rPr lang="en-US" b="1"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r>
                      <a:rPr lang="en-US" b="1" i="1">
                        <a:solidFill>
                          <a:schemeClr val="bg1"/>
                        </a:solidFill>
                        <a:latin typeface="Cambria Math" charset="0"/>
                        <a:ea typeface="Cambria Math" charset="0"/>
                        <a:cs typeface="Cambria Math" charset="0"/>
                      </a:rPr>
                      <m:t>]</m:t>
                    </m:r>
                  </m:oMath>
                </a14:m>
                <a:r>
                  <a:rPr lang="en-US" dirty="0" smtClean="0">
                    <a:solidFill>
                      <a:schemeClr val="bg1"/>
                    </a:solidFill>
                  </a:rPr>
                  <a:t>-close to </a:t>
                </a:r>
                <a14:m>
                  <m:oMath xmlns:m="http://schemas.openxmlformats.org/officeDocument/2006/math">
                    <m:nary>
                      <m:naryPr>
                        <m:chr m:val="∑"/>
                        <m:ctrlPr>
                          <a:rPr lang="en-US" i="1" smtClean="0">
                            <a:solidFill>
                              <a:schemeClr val="bg1"/>
                            </a:solidFill>
                            <a:latin typeface="Cambria Math" charset="0"/>
                            <a:ea typeface="Cambria Math" charset="0"/>
                            <a:cs typeface="Cambria Math" charset="0"/>
                          </a:rPr>
                        </m:ctrlPr>
                      </m:naryPr>
                      <m:sub>
                        <m:r>
                          <a:rPr lang="en-US" i="1">
                            <a:solidFill>
                              <a:schemeClr val="bg1"/>
                            </a:solidFill>
                            <a:latin typeface="Cambria Math" charset="0"/>
                            <a:ea typeface="Cambria Math" charset="0"/>
                            <a:cs typeface="Cambria Math" charset="0"/>
                          </a:rPr>
                          <m:t>𝑖</m:t>
                        </m:r>
                        <m:r>
                          <a:rPr lang="en-US" i="1">
                            <a:solidFill>
                              <a:schemeClr val="bg1"/>
                            </a:solidFill>
                            <a:latin typeface="Cambria Math" charset="0"/>
                            <a:ea typeface="Cambria Math" charset="0"/>
                            <a:cs typeface="Cambria Math" charset="0"/>
                          </a:rPr>
                          <m:t>=1</m:t>
                        </m:r>
                      </m:sub>
                      <m:sup>
                        <m:r>
                          <a:rPr lang="en-US" i="1">
                            <a:solidFill>
                              <a:schemeClr val="bg1"/>
                            </a:solidFill>
                            <a:latin typeface="Cambria Math" charset="0"/>
                            <a:ea typeface="Cambria Math" charset="0"/>
                            <a:cs typeface="Cambria Math" charset="0"/>
                          </a:rPr>
                          <m:t>𝑘</m:t>
                        </m:r>
                      </m:sup>
                      <m:e>
                        <m:sSub>
                          <m:sSubPr>
                            <m:ctrlPr>
                              <a:rPr lang="en-US" i="1">
                                <a:solidFill>
                                  <a:schemeClr val="bg1"/>
                                </a:solidFill>
                                <a:latin typeface="Cambria Math" charset="0"/>
                                <a:ea typeface="Cambria Math" charset="0"/>
                                <a:cs typeface="Cambria Math" charset="0"/>
                              </a:rPr>
                            </m:ctrlPr>
                          </m:sSubPr>
                          <m:e>
                            <m:r>
                              <a:rPr lang="en-US" i="1">
                                <a:solidFill>
                                  <a:schemeClr val="bg1"/>
                                </a:solidFill>
                                <a:latin typeface="Cambria Math" charset="0"/>
                                <a:ea typeface="Cambria Math" charset="0"/>
                                <a:cs typeface="Cambria Math" charset="0"/>
                              </a:rPr>
                              <m:t>𝜆</m:t>
                            </m:r>
                          </m:e>
                          <m:sub>
                            <m:r>
                              <a:rPr lang="en-US" i="1">
                                <a:solidFill>
                                  <a:schemeClr val="bg1"/>
                                </a:solidFill>
                                <a:latin typeface="Cambria Math" charset="0"/>
                                <a:ea typeface="Cambria Math" charset="0"/>
                                <a:cs typeface="Cambria Math" charset="0"/>
                              </a:rPr>
                              <m:t>𝑖</m:t>
                            </m:r>
                          </m:sub>
                        </m:sSub>
                        <m:func>
                          <m:funcPr>
                            <m:ctrlPr>
                              <a:rPr lang="en-US" i="1">
                                <a:solidFill>
                                  <a:schemeClr val="bg1"/>
                                </a:solidFill>
                                <a:latin typeface="Cambria Math" charset="0"/>
                                <a:ea typeface="Cambria Math" charset="0"/>
                                <a:cs typeface="Cambria Math" charset="0"/>
                              </a:rPr>
                            </m:ctrlPr>
                          </m:funcPr>
                          <m:fName>
                            <m:r>
                              <m:rPr>
                                <m:sty m:val="p"/>
                              </m:rPr>
                              <a:rPr lang="en-US">
                                <a:solidFill>
                                  <a:schemeClr val="bg1"/>
                                </a:solidFill>
                                <a:latin typeface="Cambria Math" charset="0"/>
                                <a:ea typeface="Cambria Math" charset="0"/>
                                <a:cs typeface="Cambria Math" charset="0"/>
                              </a:rPr>
                              <m:t>exp</m:t>
                            </m:r>
                          </m:fName>
                          <m:e>
                            <m:d>
                              <m:dPr>
                                <m:ctrlPr>
                                  <a:rPr lang="en-US" i="1">
                                    <a:solidFill>
                                      <a:schemeClr val="bg1"/>
                                    </a:solidFill>
                                    <a:latin typeface="Cambria Math" charset="0"/>
                                    <a:ea typeface="Cambria Math" charset="0"/>
                                    <a:cs typeface="Cambria Math" charset="0"/>
                                  </a:rPr>
                                </m:ctrlPr>
                              </m:dPr>
                              <m:e>
                                <m:r>
                                  <a:rPr lang="en-US" i="1">
                                    <a:solidFill>
                                      <a:schemeClr val="bg1"/>
                                    </a:solidFill>
                                    <a:latin typeface="Cambria Math" charset="0"/>
                                    <a:ea typeface="Cambria Math" charset="0"/>
                                    <a:cs typeface="Cambria Math" charset="0"/>
                                  </a:rPr>
                                  <m:t>−2</m:t>
                                </m:r>
                                <m:r>
                                  <a:rPr lang="en-US" i="1">
                                    <a:solidFill>
                                      <a:schemeClr val="bg1"/>
                                    </a:solidFill>
                                    <a:latin typeface="Cambria Math" charset="0"/>
                                    <a:ea typeface="Cambria Math" charset="0"/>
                                    <a:cs typeface="Cambria Math" charset="0"/>
                                  </a:rPr>
                                  <m:t>𝜋</m:t>
                                </m:r>
                                <m:r>
                                  <a:rPr lang="en-US" i="1">
                                    <a:solidFill>
                                      <a:schemeClr val="bg1"/>
                                    </a:solidFill>
                                    <a:latin typeface="Cambria Math" charset="0"/>
                                    <a:ea typeface="Cambria Math" charset="0"/>
                                    <a:cs typeface="Cambria Math" charset="0"/>
                                  </a:rPr>
                                  <m:t>𝑖</m:t>
                                </m:r>
                                <m:d>
                                  <m:dPr>
                                    <m:begChr m:val="〈"/>
                                    <m:endChr m:val="〉"/>
                                    <m:ctrlPr>
                                      <a:rPr lang="en-US" i="1">
                                        <a:solidFill>
                                          <a:schemeClr val="bg1"/>
                                        </a:solidFill>
                                        <a:latin typeface="Cambria Math" charset="0"/>
                                        <a:ea typeface="Cambria Math" charset="0"/>
                                        <a:cs typeface="Cambria Math" charset="0"/>
                                      </a:rPr>
                                    </m:ctrlPr>
                                  </m:dPr>
                                  <m:e>
                                    <m:sSub>
                                      <m:sSubPr>
                                        <m:ctrlPr>
                                          <a:rPr lang="en-US" b="1" i="1">
                                            <a:solidFill>
                                              <a:schemeClr val="bg1"/>
                                            </a:solidFill>
                                            <a:latin typeface="Cambria Math" charset="0"/>
                                            <a:ea typeface="Cambria Math" charset="0"/>
                                            <a:cs typeface="Cambria Math" charset="0"/>
                                          </a:rPr>
                                        </m:ctrlPr>
                                      </m:sSubPr>
                                      <m:e>
                                        <m:r>
                                          <a:rPr lang="en-US" b="1" i="1">
                                            <a:solidFill>
                                              <a:schemeClr val="bg1"/>
                                            </a:solidFill>
                                            <a:latin typeface="Cambria Math" charset="0"/>
                                            <a:ea typeface="Cambria Math" charset="0"/>
                                            <a:cs typeface="Cambria Math" charset="0"/>
                                          </a:rPr>
                                          <m:t>𝝁</m:t>
                                        </m:r>
                                      </m:e>
                                      <m:sub>
                                        <m:r>
                                          <a:rPr lang="en-US" b="1" i="1">
                                            <a:solidFill>
                                              <a:schemeClr val="bg1"/>
                                            </a:solidFill>
                                            <a:latin typeface="Cambria Math" charset="0"/>
                                            <a:ea typeface="Cambria Math" charset="0"/>
                                            <a:cs typeface="Cambria Math" charset="0"/>
                                          </a:rPr>
                                          <m:t>𝒊</m:t>
                                        </m:r>
                                      </m:sub>
                                    </m:sSub>
                                    <m:r>
                                      <a:rPr lang="en-US"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e>
                                </m:d>
                              </m:e>
                            </m:d>
                          </m:e>
                        </m:func>
                      </m:e>
                    </m:nary>
                  </m:oMath>
                </a14:m>
                <a:endParaRPr lang="en-US" dirty="0" smtClean="0">
                  <a:solidFill>
                    <a:schemeClr val="bg1"/>
                  </a:solidFill>
                </a:endParaRPr>
              </a:p>
              <a:p>
                <a:r>
                  <a:rPr lang="en-US" dirty="0" smtClean="0">
                    <a:solidFill>
                      <a:schemeClr val="bg1"/>
                    </a:solidFill>
                  </a:rPr>
                  <a:t>Recall: know </a:t>
                </a:r>
                <a14:m>
                  <m:oMath xmlns:m="http://schemas.openxmlformats.org/officeDocument/2006/math">
                    <m:acc>
                      <m:accPr>
                        <m:chr m:val="̂"/>
                        <m:ctrlPr>
                          <a:rPr lang="en-US" i="1">
                            <a:solidFill>
                              <a:schemeClr val="bg1"/>
                            </a:solidFill>
                            <a:latin typeface="Cambria Math" charset="0"/>
                          </a:rPr>
                        </m:ctrlPr>
                      </m:accPr>
                      <m:e>
                        <m:r>
                          <a:rPr lang="en-US" i="1">
                            <a:solidFill>
                              <a:schemeClr val="bg1"/>
                            </a:solidFill>
                            <a:latin typeface="Cambria Math" charset="0"/>
                          </a:rPr>
                          <m:t>𝐼</m:t>
                        </m:r>
                      </m:e>
                    </m:acc>
                    <m:d>
                      <m:dPr>
                        <m:begChr m:val="["/>
                        <m:endChr m:val="]"/>
                        <m:ctrlPr>
                          <a:rPr lang="en-US" i="1">
                            <a:solidFill>
                              <a:schemeClr val="bg1"/>
                            </a:solidFill>
                            <a:latin typeface="Cambria Math" charset="0"/>
                          </a:rPr>
                        </m:ctrlPr>
                      </m:dPr>
                      <m:e>
                        <m:r>
                          <a:rPr lang="en-US" b="1" i="1">
                            <a:solidFill>
                              <a:schemeClr val="bg1"/>
                            </a:solidFill>
                            <a:latin typeface="Cambria Math" charset="0"/>
                          </a:rPr>
                          <m:t>𝝎</m:t>
                        </m:r>
                      </m:e>
                    </m:d>
                  </m:oMath>
                </a14:m>
                <a:r>
                  <a:rPr lang="en-US" dirty="0" smtClean="0">
                    <a:solidFill>
                      <a:schemeClr val="bg1"/>
                    </a:solidFill>
                  </a:rPr>
                  <a:t> explicitly, supported on the ball of radius </a:t>
                </a:r>
                <a14:m>
                  <m:oMath xmlns:m="http://schemas.openxmlformats.org/officeDocument/2006/math">
                    <m:sSup>
                      <m:sSupPr>
                        <m:ctrlPr>
                          <a:rPr lang="en-US" b="0" i="1" smtClean="0">
                            <a:solidFill>
                              <a:schemeClr val="bg1"/>
                            </a:solidFill>
                            <a:latin typeface="Cambria Math" charset="0"/>
                          </a:rPr>
                        </m:ctrlPr>
                      </m:sSupPr>
                      <m:e>
                        <m:sSub>
                          <m:sSubPr>
                            <m:ctrlPr>
                              <a:rPr lang="en-US" b="0" i="1" smtClean="0">
                                <a:solidFill>
                                  <a:schemeClr val="bg1"/>
                                </a:solidFill>
                                <a:latin typeface="Cambria Math" charset="0"/>
                              </a:rPr>
                            </m:ctrlPr>
                          </m:sSubPr>
                          <m:e>
                            <m:r>
                              <a:rPr lang="en-US" b="0" i="1" smtClean="0">
                                <a:solidFill>
                                  <a:schemeClr val="bg1"/>
                                </a:solidFill>
                                <a:latin typeface="Cambria Math" charset="0"/>
                              </a:rPr>
                              <m:t>𝑓</m:t>
                            </m:r>
                          </m:e>
                          <m:sub>
                            <m:r>
                              <a:rPr lang="en-US" b="0" i="1" smtClean="0">
                                <a:solidFill>
                                  <a:schemeClr val="bg1"/>
                                </a:solidFill>
                                <a:latin typeface="Cambria Math" charset="0"/>
                              </a:rPr>
                              <m:t>𝑐</m:t>
                            </m:r>
                          </m:sub>
                        </m:sSub>
                        <m:r>
                          <a:rPr lang="en-US" b="0" i="1" smtClean="0">
                            <a:solidFill>
                              <a:schemeClr val="bg1"/>
                            </a:solidFill>
                            <a:latin typeface="Cambria Math" charset="0"/>
                          </a:rPr>
                          <m:t>≔</m:t>
                        </m:r>
                        <m:d>
                          <m:dPr>
                            <m:ctrlPr>
                              <a:rPr lang="en-US" b="0" i="1" smtClean="0">
                                <a:solidFill>
                                  <a:schemeClr val="bg1"/>
                                </a:solidFill>
                                <a:latin typeface="Cambria Math" charset="0"/>
                              </a:rPr>
                            </m:ctrlPr>
                          </m:dPr>
                          <m:e>
                            <m:r>
                              <a:rPr lang="en-US" b="0" i="1" smtClean="0">
                                <a:solidFill>
                                  <a:schemeClr val="bg1"/>
                                </a:solidFill>
                                <a:latin typeface="Cambria Math" charset="0"/>
                              </a:rPr>
                              <m:t>𝜋𝜎</m:t>
                            </m:r>
                          </m:e>
                        </m:d>
                      </m:e>
                      <m:sup>
                        <m:r>
                          <a:rPr lang="en-US" b="0" i="1" smtClean="0">
                            <a:solidFill>
                              <a:schemeClr val="bg1"/>
                            </a:solidFill>
                            <a:latin typeface="Cambria Math" charset="0"/>
                          </a:rPr>
                          <m:t>−1</m:t>
                        </m:r>
                      </m:sup>
                    </m:sSup>
                  </m:oMath>
                </a14:m>
                <a:r>
                  <a:rPr lang="en-US" dirty="0" smtClean="0">
                    <a:solidFill>
                      <a:schemeClr val="bg1"/>
                    </a:solidFill>
                  </a:rPr>
                  <a:t>.</a:t>
                </a:r>
              </a:p>
            </p:txBody>
          </p:sp>
        </mc:Choice>
        <mc:Fallback>
          <p:sp>
            <p:nvSpPr>
              <p:cNvPr id="6" name="Content Placeholder 4"/>
              <p:cNvSpPr txBox="1">
                <a:spLocks noGrp="1" noRot="1" noChangeAspect="1" noMove="1" noResize="1" noEditPoints="1" noAdjustHandles="1" noChangeArrowheads="1" noChangeShapeType="1" noTextEdit="1"/>
              </p:cNvSpPr>
              <p:nvPr>
                <p:ph idx="1"/>
              </p:nvPr>
            </p:nvSpPr>
            <p:spPr>
              <a:xfrm>
                <a:off x="838201" y="1825625"/>
                <a:ext cx="10981266" cy="4106765"/>
              </a:xfrm>
              <a:prstGeom prst="rect">
                <a:avLst/>
              </a:prstGeom>
              <a:blipFill rotWithShape="0">
                <a:blip r:embed="rId4"/>
                <a:stretch>
                  <a:fillRect l="-999" t="-2374" b="-3264"/>
                </a:stretch>
              </a:blipFill>
            </p:spPr>
            <p:txBody>
              <a:bodyPr/>
              <a:lstStyle/>
              <a:p>
                <a:r>
                  <a:rPr lang="en-US">
                    <a:noFill/>
                  </a:rPr>
                  <a:t> </a:t>
                </a:r>
              </a:p>
            </p:txBody>
          </p:sp>
        </mc:Fallback>
      </mc:AlternateContent>
    </p:spTree>
    <p:extLst>
      <p:ext uri="{BB962C8B-B14F-4D97-AF65-F5344CB8AC3E}">
        <p14:creationId xmlns:p14="http://schemas.microsoft.com/office/powerpoint/2010/main" val="12264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9087556" y="1"/>
                <a:ext cx="3104444" cy="2178756"/>
              </a:xfrm>
              <a:prstGeom prst="rect">
                <a:avLst/>
              </a:prstGeom>
              <a:solidFill>
                <a:schemeClr val="bg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b="1" dirty="0" smtClean="0"/>
                  <a:t>Sparse Continuous FT</a:t>
                </a:r>
              </a:p>
              <a:p>
                <a:r>
                  <a:rPr lang="en-US" sz="1800" dirty="0"/>
                  <a:t>Relative intensities </a:t>
                </a:r>
                <a14:m>
                  <m:oMath xmlns:m="http://schemas.openxmlformats.org/officeDocument/2006/math">
                    <m:sSub>
                      <m:sSubPr>
                        <m:ctrlPr>
                          <a:rPr lang="en-US" sz="1800" i="1">
                            <a:latin typeface="Cambria Math" charset="0"/>
                          </a:rPr>
                        </m:ctrlPr>
                      </m:sSubPr>
                      <m:e>
                        <m:r>
                          <a:rPr lang="en-US" sz="1800" i="1">
                            <a:latin typeface="Cambria Math" charset="0"/>
                          </a:rPr>
                          <m:t>𝜆</m:t>
                        </m:r>
                      </m:e>
                      <m:sub>
                        <m:r>
                          <a:rPr lang="en-US" sz="1800" i="1">
                            <a:latin typeface="Cambria Math" charset="0"/>
                          </a:rPr>
                          <m:t>1</m:t>
                        </m:r>
                      </m:sub>
                    </m:sSub>
                    <m:r>
                      <a:rPr lang="en-US" sz="1800" i="1">
                        <a:latin typeface="Cambria Math" charset="0"/>
                      </a:rPr>
                      <m:t>,…,</m:t>
                    </m:r>
                    <m:sSub>
                      <m:sSubPr>
                        <m:ctrlPr>
                          <a:rPr lang="en-US" sz="1800" i="1">
                            <a:latin typeface="Cambria Math" charset="0"/>
                          </a:rPr>
                        </m:ctrlPr>
                      </m:sSubPr>
                      <m:e>
                        <m:r>
                          <a:rPr lang="en-US" sz="1800" i="1">
                            <a:latin typeface="Cambria Math" charset="0"/>
                          </a:rPr>
                          <m:t>𝜆</m:t>
                        </m:r>
                      </m:e>
                      <m:sub>
                        <m:r>
                          <a:rPr lang="en-US" sz="1800" i="1">
                            <a:latin typeface="Cambria Math" charset="0"/>
                          </a:rPr>
                          <m:t>𝑘</m:t>
                        </m:r>
                      </m:sub>
                    </m:sSub>
                  </m:oMath>
                </a14:m>
                <a:endParaRPr lang="en-US" sz="1800" dirty="0" smtClean="0"/>
              </a:p>
              <a:p>
                <a:r>
                  <a:rPr lang="en-US" sz="1800" dirty="0" smtClean="0"/>
                  <a:t>Centers </a:t>
                </a:r>
                <a14:m>
                  <m:oMath xmlns:m="http://schemas.openxmlformats.org/officeDocument/2006/math">
                    <m:sSub>
                      <m:sSubPr>
                        <m:ctrlPr>
                          <a:rPr lang="en-US" sz="1800" b="1" i="1" smtClean="0">
                            <a:latin typeface="Cambria Math" charset="0"/>
                          </a:rPr>
                        </m:ctrlPr>
                      </m:sSubPr>
                      <m:e>
                        <m:r>
                          <a:rPr lang="en-US" sz="1800" b="1" i="1" smtClean="0">
                            <a:latin typeface="Cambria Math" charset="0"/>
                          </a:rPr>
                          <m:t>𝝁</m:t>
                        </m:r>
                      </m:e>
                      <m:sub>
                        <m:r>
                          <a:rPr lang="en-US" sz="1800" b="1" i="1" smtClean="0">
                            <a:latin typeface="Cambria Math" charset="0"/>
                          </a:rPr>
                          <m:t>𝟏</m:t>
                        </m:r>
                      </m:sub>
                    </m:sSub>
                    <m:r>
                      <a:rPr lang="en-US" sz="1800" i="1" smtClean="0">
                        <a:latin typeface="Cambria Math" charset="0"/>
                      </a:rPr>
                      <m:t>,…,</m:t>
                    </m:r>
                    <m:sSub>
                      <m:sSubPr>
                        <m:ctrlPr>
                          <a:rPr lang="en-US" sz="1800" b="1" i="1" smtClean="0">
                            <a:latin typeface="Cambria Math" charset="0"/>
                          </a:rPr>
                        </m:ctrlPr>
                      </m:sSubPr>
                      <m:e>
                        <m:r>
                          <a:rPr lang="en-US" sz="1800" b="1" i="1" smtClean="0">
                            <a:latin typeface="Cambria Math" charset="0"/>
                          </a:rPr>
                          <m:t>𝝁</m:t>
                        </m:r>
                      </m:e>
                      <m:sub>
                        <m:r>
                          <a:rPr lang="en-US" sz="1800" b="1" i="1" smtClean="0">
                            <a:latin typeface="Cambria Math" charset="0"/>
                          </a:rPr>
                          <m:t>𝒌</m:t>
                        </m:r>
                      </m:sub>
                    </m:sSub>
                  </m:oMath>
                </a14:m>
                <a:endParaRPr lang="en-US" sz="1800" dirty="0" smtClean="0">
                  <a:ea typeface="Cambria Math" charset="0"/>
                  <a:cs typeface="Cambria Math" charset="0"/>
                </a:endParaRPr>
              </a:p>
              <a:p>
                <a:r>
                  <a:rPr lang="en-US" sz="1800" dirty="0" smtClean="0">
                    <a:ea typeface="Cambria Math" charset="0"/>
                    <a:cs typeface="Cambria Math" charset="0"/>
                  </a:rPr>
                  <a:t>Cutoff frequency </a:t>
                </a:r>
                <a14:m>
                  <m:oMath xmlns:m="http://schemas.openxmlformats.org/officeDocument/2006/math">
                    <m:sSub>
                      <m:sSubPr>
                        <m:ctrlPr>
                          <a:rPr lang="en-US" sz="1800" b="0" i="1" smtClean="0">
                            <a:solidFill>
                              <a:schemeClr val="accent5">
                                <a:lumMod val="75000"/>
                              </a:schemeClr>
                            </a:solidFill>
                            <a:latin typeface="Cambria Math" charset="0"/>
                            <a:ea typeface="Cambria Math" charset="0"/>
                            <a:cs typeface="Cambria Math" charset="0"/>
                          </a:rPr>
                        </m:ctrlPr>
                      </m:sSubPr>
                      <m:e>
                        <m:r>
                          <a:rPr lang="en-US" sz="1800" b="0" i="1" smtClean="0">
                            <a:solidFill>
                              <a:schemeClr val="accent5">
                                <a:lumMod val="75000"/>
                              </a:schemeClr>
                            </a:solidFill>
                            <a:latin typeface="Cambria Math" charset="0"/>
                            <a:ea typeface="Cambria Math" charset="0"/>
                            <a:cs typeface="Cambria Math" charset="0"/>
                          </a:rPr>
                          <m:t>𝑓</m:t>
                        </m:r>
                      </m:e>
                      <m:sub>
                        <m:r>
                          <a:rPr lang="en-US" sz="1800" b="0" i="1" smtClean="0">
                            <a:solidFill>
                              <a:schemeClr val="accent5">
                                <a:lumMod val="75000"/>
                              </a:schemeClr>
                            </a:solidFill>
                            <a:latin typeface="Cambria Math" charset="0"/>
                            <a:ea typeface="Cambria Math" charset="0"/>
                            <a:cs typeface="Cambria Math" charset="0"/>
                          </a:rPr>
                          <m:t>𝑐</m:t>
                        </m:r>
                      </m:sub>
                    </m:sSub>
                    <m:r>
                      <a:rPr lang="en-US" sz="1800" b="0" i="1" smtClean="0">
                        <a:latin typeface="Cambria Math" charset="0"/>
                        <a:ea typeface="Cambria Math" charset="0"/>
                        <a:cs typeface="Cambria Math" charset="0"/>
                      </a:rPr>
                      <m:t>≥0</m:t>
                    </m:r>
                  </m:oMath>
                </a14:m>
                <a:endParaRPr lang="en-US" sz="1800" dirty="0" smtClean="0">
                  <a:ea typeface="Cambria Math" charset="0"/>
                  <a:cs typeface="Cambria Math" charset="0"/>
                </a:endParaRPr>
              </a:p>
              <a:p>
                <a:r>
                  <a:rPr lang="en-US" sz="1800" dirty="0" smtClean="0">
                    <a:ea typeface="Cambria Math" charset="0"/>
                    <a:cs typeface="Cambria Math" charset="0"/>
                  </a:rPr>
                  <a:t>Given </a:t>
                </a:r>
                <a14:m>
                  <m:oMath xmlns:m="http://schemas.openxmlformats.org/officeDocument/2006/math">
                    <m:r>
                      <a:rPr lang="en-US" sz="1800" b="0" i="1" smtClean="0">
                        <a:solidFill>
                          <a:srgbClr val="FF0000"/>
                        </a:solidFill>
                        <a:latin typeface="Cambria Math" charset="0"/>
                        <a:ea typeface="Cambria Math" charset="0"/>
                        <a:cs typeface="Cambria Math" charset="0"/>
                      </a:rPr>
                      <m:t>𝜈</m:t>
                    </m:r>
                  </m:oMath>
                </a14:m>
                <a:r>
                  <a:rPr lang="en-US" sz="1800" dirty="0" smtClean="0">
                    <a:ea typeface="Cambria Math" charset="0"/>
                    <a:cs typeface="Cambria Math" charset="0"/>
                  </a:rPr>
                  <a:t>-noisy access to </a:t>
                </a:r>
                <a14:m>
                  <m:oMath xmlns:m="http://schemas.openxmlformats.org/officeDocument/2006/math">
                    <m:nary>
                      <m:naryPr>
                        <m:chr m:val="∑"/>
                        <m:ctrlPr>
                          <a:rPr lang="en-US" sz="1800" b="0" i="1" smtClean="0">
                            <a:solidFill>
                              <a:schemeClr val="accent6"/>
                            </a:solidFill>
                            <a:latin typeface="Cambria Math" charset="0"/>
                            <a:ea typeface="Cambria Math" charset="0"/>
                            <a:cs typeface="Cambria Math" charset="0"/>
                          </a:rPr>
                        </m:ctrlPr>
                      </m:naryPr>
                      <m:sub>
                        <m:r>
                          <a:rPr lang="en-US" sz="1800" b="0" i="1" smtClean="0">
                            <a:solidFill>
                              <a:schemeClr val="accent6"/>
                            </a:solidFill>
                            <a:latin typeface="Cambria Math" charset="0"/>
                            <a:ea typeface="Cambria Math" charset="0"/>
                            <a:cs typeface="Cambria Math" charset="0"/>
                          </a:rPr>
                          <m:t>𝑖</m:t>
                        </m:r>
                        <m:r>
                          <a:rPr lang="en-US" sz="1800" b="0" i="1" smtClean="0">
                            <a:solidFill>
                              <a:schemeClr val="accent6"/>
                            </a:solidFill>
                            <a:latin typeface="Cambria Math" charset="0"/>
                            <a:ea typeface="Cambria Math" charset="0"/>
                            <a:cs typeface="Cambria Math" charset="0"/>
                          </a:rPr>
                          <m:t>=1</m:t>
                        </m:r>
                      </m:sub>
                      <m:sup>
                        <m:r>
                          <a:rPr lang="en-US" sz="1800" b="0" i="1" smtClean="0">
                            <a:solidFill>
                              <a:schemeClr val="accent6"/>
                            </a:solidFill>
                            <a:latin typeface="Cambria Math" charset="0"/>
                            <a:ea typeface="Cambria Math" charset="0"/>
                            <a:cs typeface="Cambria Math" charset="0"/>
                          </a:rPr>
                          <m:t>𝑘</m:t>
                        </m:r>
                      </m:sup>
                      <m:e>
                        <m:sSub>
                          <m:sSubPr>
                            <m:ctrlPr>
                              <a:rPr lang="en-US" sz="1800" b="0" i="1" smtClean="0">
                                <a:solidFill>
                                  <a:schemeClr val="accent6"/>
                                </a:solidFill>
                                <a:latin typeface="Cambria Math" charset="0"/>
                                <a:ea typeface="Cambria Math" charset="0"/>
                                <a:cs typeface="Cambria Math" charset="0"/>
                              </a:rPr>
                            </m:ctrlPr>
                          </m:sSubPr>
                          <m:e>
                            <m:r>
                              <a:rPr lang="en-US" sz="1800" b="0" i="1" smtClean="0">
                                <a:solidFill>
                                  <a:schemeClr val="accent6"/>
                                </a:solidFill>
                                <a:latin typeface="Cambria Math" charset="0"/>
                                <a:ea typeface="Cambria Math" charset="0"/>
                                <a:cs typeface="Cambria Math" charset="0"/>
                              </a:rPr>
                              <m:t>𝜆</m:t>
                            </m:r>
                          </m:e>
                          <m:sub>
                            <m:r>
                              <a:rPr lang="en-US" sz="1800" b="0" i="1" smtClean="0">
                                <a:solidFill>
                                  <a:schemeClr val="accent6"/>
                                </a:solidFill>
                                <a:latin typeface="Cambria Math" charset="0"/>
                                <a:ea typeface="Cambria Math" charset="0"/>
                                <a:cs typeface="Cambria Math" charset="0"/>
                              </a:rPr>
                              <m:t>𝑖</m:t>
                            </m:r>
                          </m:sub>
                        </m:sSub>
                        <m:func>
                          <m:funcPr>
                            <m:ctrlPr>
                              <a:rPr lang="en-US" sz="1800" b="0" i="1" smtClean="0">
                                <a:solidFill>
                                  <a:schemeClr val="accent6"/>
                                </a:solidFill>
                                <a:latin typeface="Cambria Math" charset="0"/>
                                <a:ea typeface="Cambria Math" charset="0"/>
                                <a:cs typeface="Cambria Math" charset="0"/>
                              </a:rPr>
                            </m:ctrlPr>
                          </m:funcPr>
                          <m:fName>
                            <m:r>
                              <m:rPr>
                                <m:sty m:val="p"/>
                              </m:rPr>
                              <a:rPr lang="en-US" sz="1800" b="0" i="0" smtClean="0">
                                <a:solidFill>
                                  <a:schemeClr val="accent6"/>
                                </a:solidFill>
                                <a:latin typeface="Cambria Math" charset="0"/>
                                <a:ea typeface="Cambria Math" charset="0"/>
                                <a:cs typeface="Cambria Math" charset="0"/>
                              </a:rPr>
                              <m:t>exp</m:t>
                            </m:r>
                          </m:fName>
                          <m:e>
                            <m:d>
                              <m:dPr>
                                <m:ctrlPr>
                                  <a:rPr lang="en-US" sz="1800" b="0" i="1" smtClean="0">
                                    <a:solidFill>
                                      <a:schemeClr val="accent6"/>
                                    </a:solidFill>
                                    <a:latin typeface="Cambria Math" charset="0"/>
                                    <a:ea typeface="Cambria Math" charset="0"/>
                                    <a:cs typeface="Cambria Math" charset="0"/>
                                  </a:rPr>
                                </m:ctrlPr>
                              </m:dPr>
                              <m:e>
                                <m:r>
                                  <a:rPr lang="en-US" sz="1800" b="0" i="1" smtClean="0">
                                    <a:solidFill>
                                      <a:schemeClr val="accent6"/>
                                    </a:solidFill>
                                    <a:latin typeface="Cambria Math" charset="0"/>
                                    <a:ea typeface="Cambria Math" charset="0"/>
                                    <a:cs typeface="Cambria Math" charset="0"/>
                                  </a:rPr>
                                  <m:t>−2</m:t>
                                </m:r>
                                <m:r>
                                  <a:rPr lang="en-US" sz="1800" b="0" i="1" smtClean="0">
                                    <a:solidFill>
                                      <a:schemeClr val="accent6"/>
                                    </a:solidFill>
                                    <a:latin typeface="Cambria Math" charset="0"/>
                                    <a:ea typeface="Cambria Math" charset="0"/>
                                    <a:cs typeface="Cambria Math" charset="0"/>
                                  </a:rPr>
                                  <m:t>𝜋</m:t>
                                </m:r>
                                <m:r>
                                  <a:rPr lang="en-US" sz="1800" b="0" i="1" smtClean="0">
                                    <a:solidFill>
                                      <a:schemeClr val="accent6"/>
                                    </a:solidFill>
                                    <a:latin typeface="Cambria Math" charset="0"/>
                                    <a:ea typeface="Cambria Math" charset="0"/>
                                    <a:cs typeface="Cambria Math" charset="0"/>
                                  </a:rPr>
                                  <m:t>𝑖</m:t>
                                </m:r>
                                <m:d>
                                  <m:dPr>
                                    <m:begChr m:val="〈"/>
                                    <m:endChr m:val="〉"/>
                                    <m:ctrlPr>
                                      <a:rPr lang="en-US" sz="1800" b="0" i="1" smtClean="0">
                                        <a:solidFill>
                                          <a:schemeClr val="accent6"/>
                                        </a:solidFill>
                                        <a:latin typeface="Cambria Math" charset="0"/>
                                        <a:ea typeface="Cambria Math" charset="0"/>
                                        <a:cs typeface="Cambria Math" charset="0"/>
                                      </a:rPr>
                                    </m:ctrlPr>
                                  </m:dPr>
                                  <m:e>
                                    <m:sSub>
                                      <m:sSubPr>
                                        <m:ctrlPr>
                                          <a:rPr lang="en-US" sz="1800" b="1" i="1" smtClean="0">
                                            <a:solidFill>
                                              <a:schemeClr val="accent6"/>
                                            </a:solidFill>
                                            <a:latin typeface="Cambria Math" charset="0"/>
                                            <a:ea typeface="Cambria Math" charset="0"/>
                                            <a:cs typeface="Cambria Math" charset="0"/>
                                          </a:rPr>
                                        </m:ctrlPr>
                                      </m:sSubPr>
                                      <m:e>
                                        <m:r>
                                          <a:rPr lang="en-US" sz="1800" b="1" i="1" smtClean="0">
                                            <a:solidFill>
                                              <a:schemeClr val="accent6"/>
                                            </a:solidFill>
                                            <a:latin typeface="Cambria Math" charset="0"/>
                                            <a:ea typeface="Cambria Math" charset="0"/>
                                            <a:cs typeface="Cambria Math" charset="0"/>
                                          </a:rPr>
                                          <m:t>𝝁</m:t>
                                        </m:r>
                                      </m:e>
                                      <m:sub>
                                        <m:r>
                                          <a:rPr lang="en-US" sz="1800" b="1" i="1" smtClean="0">
                                            <a:solidFill>
                                              <a:schemeClr val="accent6"/>
                                            </a:solidFill>
                                            <a:latin typeface="Cambria Math" charset="0"/>
                                            <a:ea typeface="Cambria Math" charset="0"/>
                                            <a:cs typeface="Cambria Math" charset="0"/>
                                          </a:rPr>
                                          <m:t>𝒊</m:t>
                                        </m:r>
                                      </m:sub>
                                    </m:sSub>
                                    <m:r>
                                      <a:rPr lang="en-US" sz="1800" b="0" i="1" smtClean="0">
                                        <a:solidFill>
                                          <a:schemeClr val="accent6"/>
                                        </a:solidFill>
                                        <a:latin typeface="Cambria Math" charset="0"/>
                                        <a:ea typeface="Cambria Math" charset="0"/>
                                        <a:cs typeface="Cambria Math" charset="0"/>
                                      </a:rPr>
                                      <m:t>,</m:t>
                                    </m:r>
                                    <m:r>
                                      <a:rPr lang="en-US" sz="1800" b="1" i="1" smtClean="0">
                                        <a:solidFill>
                                          <a:schemeClr val="accent6"/>
                                        </a:solidFill>
                                        <a:latin typeface="Cambria Math" charset="0"/>
                                        <a:ea typeface="Cambria Math" charset="0"/>
                                        <a:cs typeface="Cambria Math" charset="0"/>
                                      </a:rPr>
                                      <m:t>𝝎</m:t>
                                    </m:r>
                                  </m:e>
                                </m:d>
                              </m:e>
                            </m:d>
                          </m:e>
                        </m:func>
                      </m:e>
                    </m:nary>
                  </m:oMath>
                </a14:m>
                <a:r>
                  <a:rPr lang="en-US" sz="1800" dirty="0" smtClean="0">
                    <a:ea typeface="Cambria Math" charset="0"/>
                    <a:cs typeface="Cambria Math" charset="0"/>
                  </a:rPr>
                  <a:t>, recover </a:t>
                </a:r>
                <a14:m>
                  <m:oMath xmlns:m="http://schemas.openxmlformats.org/officeDocument/2006/math">
                    <m:d>
                      <m:dPr>
                        <m:begChr m:val="{"/>
                        <m:endChr m:val="}"/>
                        <m:ctrlPr>
                          <a:rPr lang="en-US" sz="1800" i="1">
                            <a:latin typeface="Cambria Math" charset="0"/>
                          </a:rPr>
                        </m:ctrlPr>
                      </m:dPr>
                      <m:e>
                        <m:sSub>
                          <m:sSubPr>
                            <m:ctrlPr>
                              <a:rPr lang="en-US" sz="1800" i="1">
                                <a:latin typeface="Cambria Math" charset="0"/>
                              </a:rPr>
                            </m:ctrlPr>
                          </m:sSubPr>
                          <m:e>
                            <m:r>
                              <a:rPr lang="en-US" sz="1800" i="1">
                                <a:latin typeface="Cambria Math" charset="0"/>
                              </a:rPr>
                              <m:t>𝜆</m:t>
                            </m:r>
                          </m:e>
                          <m:sub>
                            <m:r>
                              <a:rPr lang="en-US" sz="1800" i="1">
                                <a:latin typeface="Cambria Math" charset="0"/>
                              </a:rPr>
                              <m:t>𝑖</m:t>
                            </m:r>
                          </m:sub>
                        </m:sSub>
                      </m:e>
                    </m:d>
                    <m:r>
                      <a:rPr lang="en-US" sz="1800" i="1">
                        <a:latin typeface="Cambria Math" charset="0"/>
                      </a:rPr>
                      <m:t>,</m:t>
                    </m:r>
                    <m:d>
                      <m:dPr>
                        <m:begChr m:val="{"/>
                        <m:endChr m:val="}"/>
                        <m:ctrlPr>
                          <a:rPr lang="en-US" sz="1800" i="1">
                            <a:latin typeface="Cambria Math" charset="0"/>
                          </a:rPr>
                        </m:ctrlPr>
                      </m:dPr>
                      <m:e>
                        <m:sSub>
                          <m:sSubPr>
                            <m:ctrlPr>
                              <a:rPr lang="en-US" sz="1800" b="1" i="1">
                                <a:latin typeface="Cambria Math" charset="0"/>
                              </a:rPr>
                            </m:ctrlPr>
                          </m:sSubPr>
                          <m:e>
                            <m:r>
                              <a:rPr lang="en-US" sz="1800" b="1" i="1">
                                <a:latin typeface="Cambria Math" charset="0"/>
                              </a:rPr>
                              <m:t>𝝁</m:t>
                            </m:r>
                          </m:e>
                          <m:sub>
                            <m:r>
                              <a:rPr lang="en-US" sz="1800" b="1" i="1">
                                <a:latin typeface="Cambria Math" charset="0"/>
                              </a:rPr>
                              <m:t>𝒊</m:t>
                            </m:r>
                          </m:sub>
                        </m:sSub>
                      </m:e>
                    </m:d>
                  </m:oMath>
                </a14:m>
                <a:endParaRPr lang="en-US" sz="1800" b="0" dirty="0" smtClean="0">
                  <a:ea typeface="Cambria Math" charset="0"/>
                  <a:cs typeface="Cambria Math"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9087556" y="1"/>
                <a:ext cx="3104444" cy="2178756"/>
              </a:xfrm>
              <a:prstGeom prst="rect">
                <a:avLst/>
              </a:prstGeom>
              <a:blipFill rotWithShape="0">
                <a:blip r:embed="rId3"/>
                <a:stretch>
                  <a:fillRect l="-2358" t="-2801" b="-140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4"/>
              <p:cNvSpPr txBox="1">
                <a:spLocks noGrp="1"/>
              </p:cNvSpPr>
              <p:nvPr>
                <p:ph idx="1"/>
              </p:nvPr>
            </p:nvSpPr>
            <p:spPr>
              <a:xfrm>
                <a:off x="838201" y="1825625"/>
                <a:ext cx="10981266" cy="4106765"/>
              </a:xfrm>
              <a:prstGeom prst="rect">
                <a:avLst/>
              </a:prstGeom>
              <a:noFill/>
            </p:spPr>
            <p:txBody>
              <a:bodyPr wrap="square" rtlCol="0">
                <a:spAutoFit/>
              </a:bodyPr>
              <a:lstStyle/>
              <a:p>
                <a:r>
                  <a:rPr lang="en-US" dirty="0" smtClean="0"/>
                  <a:t>Let </a:t>
                </a:r>
                <a14:m>
                  <m:oMath xmlns:m="http://schemas.openxmlformats.org/officeDocument/2006/math">
                    <m:sSub>
                      <m:sSubPr>
                        <m:ctrlPr>
                          <a:rPr lang="en-US" b="0" i="1" smtClean="0">
                            <a:latin typeface="Cambria Math" charset="0"/>
                          </a:rPr>
                        </m:ctrlPr>
                      </m:sSubPr>
                      <m:e>
                        <m:r>
                          <a:rPr lang="en-US" b="0" i="1" smtClean="0">
                            <a:latin typeface="Cambria Math" charset="0"/>
                          </a:rPr>
                          <m:t>𝐼</m:t>
                        </m:r>
                      </m:e>
                      <m:sub>
                        <m:r>
                          <a:rPr lang="en-US" b="0" i="1" smtClean="0">
                            <a:latin typeface="Cambria Math" charset="0"/>
                          </a:rPr>
                          <m:t>𝑖</m:t>
                        </m:r>
                      </m:sub>
                    </m:sSub>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r>
                      <a:rPr lang="en-US" b="0" i="1" smtClean="0">
                        <a:latin typeface="Cambria Math" charset="0"/>
                      </a:rPr>
                      <m:t>𝐼</m:t>
                    </m:r>
                    <m:d>
                      <m:dPr>
                        <m:ctrlPr>
                          <a:rPr lang="en-US" b="0" i="1" smtClean="0">
                            <a:latin typeface="Cambria Math" charset="0"/>
                          </a:rPr>
                        </m:ctrlPr>
                      </m:dPr>
                      <m:e>
                        <m:r>
                          <a:rPr lang="en-US" b="1" i="1" smtClean="0">
                            <a:latin typeface="Cambria Math" charset="0"/>
                          </a:rPr>
                          <m:t>𝒙</m:t>
                        </m:r>
                        <m:r>
                          <a:rPr lang="en-US" b="0" i="1" smtClean="0">
                            <a:latin typeface="Cambria Math" charset="0"/>
                          </a:rPr>
                          <m:t> −</m:t>
                        </m:r>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𝒊</m:t>
                            </m:r>
                          </m:sub>
                        </m:sSub>
                      </m:e>
                    </m:d>
                  </m:oMath>
                </a14:m>
                <a:r>
                  <a:rPr lang="en-US" dirty="0" smtClean="0"/>
                  <a:t>.</a:t>
                </a:r>
              </a:p>
              <a:p>
                <a:r>
                  <a:rPr lang="en-US" dirty="0" smtClean="0"/>
                  <a:t>For any </a:t>
                </a:r>
                <a14:m>
                  <m:oMath xmlns:m="http://schemas.openxmlformats.org/officeDocument/2006/math">
                    <m:r>
                      <a:rPr lang="en-US" b="0" i="1" smtClean="0">
                        <a:latin typeface="Cambria Math" charset="0"/>
                      </a:rPr>
                      <m:t>𝜔</m:t>
                    </m:r>
                    <m:r>
                      <a:rPr lang="en-US" b="0" i="1" smtClean="0">
                        <a:latin typeface="Cambria Math" charset="0"/>
                      </a:rPr>
                      <m:t>∈</m:t>
                    </m:r>
                    <m:sSup>
                      <m:sSupPr>
                        <m:ctrlPr>
                          <a:rPr lang="en-US" i="1">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i="1">
                            <a:latin typeface="Cambria Math" charset="0"/>
                            <a:ea typeface="Cambria Math" charset="0"/>
                            <a:cs typeface="Cambria Math" charset="0"/>
                          </a:rPr>
                          <m:t>2</m:t>
                        </m:r>
                      </m:sup>
                    </m:sSup>
                  </m:oMath>
                </a14:m>
                <a:r>
                  <a:rPr lang="en-US" dirty="0" smtClean="0"/>
                  <a:t>, can compute empirical estimate </a:t>
                </a: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𝛽</m:t>
                            </m:r>
                          </m:e>
                        </m:acc>
                      </m:e>
                      <m:sub>
                        <m:r>
                          <a:rPr lang="en-US" b="0" i="1" dirty="0" smtClean="0">
                            <a:latin typeface="Cambria Math" charset="0"/>
                          </a:rPr>
                          <m:t>𝜔</m:t>
                        </m:r>
                      </m:sub>
                    </m:sSub>
                  </m:oMath>
                </a14:m>
                <a:r>
                  <a:rPr lang="en-US" dirty="0" smtClean="0"/>
                  <a:t> of</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𝔼</m:t>
                      </m:r>
                      <m:d>
                        <m:dPr>
                          <m:begChr m:val="["/>
                          <m:endChr m:val="]"/>
                          <m:ctrlPr>
                            <a:rPr lang="en-US" b="0" i="1" smtClean="0">
                              <a:latin typeface="Cambria Math" charset="0"/>
                              <a:ea typeface="Cambria Math" charset="0"/>
                              <a:cs typeface="Cambria Math" charset="0"/>
                            </a:rPr>
                          </m:ctrlPr>
                        </m:dPr>
                        <m:e>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−2</m:t>
                                  </m:r>
                                  <m:r>
                                    <a:rPr lang="en-US" i="1">
                                      <a:latin typeface="Cambria Math" charset="0"/>
                                    </a:rPr>
                                    <m:t>𝜋</m:t>
                                  </m:r>
                                  <m:r>
                                    <a:rPr lang="en-US" i="1">
                                      <a:latin typeface="Cambria Math" charset="0"/>
                                    </a:rPr>
                                    <m:t>𝑖</m:t>
                                  </m:r>
                                  <m:d>
                                    <m:dPr>
                                      <m:begChr m:val="〈"/>
                                      <m:endChr m:val="〉"/>
                                      <m:ctrlPr>
                                        <a:rPr lang="en-US" i="1">
                                          <a:latin typeface="Cambria Math" charset="0"/>
                                        </a:rPr>
                                      </m:ctrlPr>
                                    </m:dPr>
                                    <m:e>
                                      <m:r>
                                        <a:rPr lang="en-US" b="1" i="1">
                                          <a:latin typeface="Cambria Math" charset="0"/>
                                        </a:rPr>
                                        <m:t>𝒙</m:t>
                                      </m:r>
                                      <m:r>
                                        <a:rPr lang="en-US" i="1">
                                          <a:latin typeface="Cambria Math" charset="0"/>
                                          <a:ea typeface="Cambria Math" charset="0"/>
                                          <a:cs typeface="Cambria Math" charset="0"/>
                                        </a:rPr>
                                        <m:t>,</m:t>
                                      </m:r>
                                      <m:r>
                                        <a:rPr lang="en-US" b="1" i="1">
                                          <a:latin typeface="Cambria Math" charset="0"/>
                                          <a:ea typeface="Cambria Math" charset="0"/>
                                          <a:cs typeface="Cambria Math" charset="0"/>
                                        </a:rPr>
                                        <m:t>𝝎</m:t>
                                      </m:r>
                                    </m:e>
                                  </m:d>
                                </m:e>
                              </m:d>
                            </m:e>
                          </m:func>
                        </m:e>
                      </m:d>
                      <m:r>
                        <a:rPr lang="en-US" b="0" i="1" smtClean="0">
                          <a:latin typeface="Cambria Math" charset="0"/>
                          <a:ea typeface="Cambria Math" charset="0"/>
                          <a:cs typeface="Cambria Math" charset="0"/>
                        </a:rPr>
                        <m:t>=</m:t>
                      </m:r>
                      <m:nary>
                        <m:naryPr>
                          <m:chr m:val="∑"/>
                          <m:ctrlPr>
                            <a:rPr lang="en-US" i="1">
                              <a:latin typeface="Cambria Math" charset="0"/>
                            </a:rPr>
                          </m:ctrlPr>
                        </m:naryPr>
                        <m:sub>
                          <m:r>
                            <a:rPr lang="en-US" i="1">
                              <a:latin typeface="Cambria Math" charset="0"/>
                            </a:rPr>
                            <m:t>𝑖</m:t>
                          </m:r>
                          <m:r>
                            <a:rPr lang="en-US" i="1">
                              <a:latin typeface="Cambria Math" charset="0"/>
                            </a:rPr>
                            <m:t>=1</m:t>
                          </m:r>
                        </m:sub>
                        <m:sup>
                          <m:r>
                            <a:rPr lang="en-US" i="1">
                              <a:latin typeface="Cambria Math" charset="0"/>
                            </a:rPr>
                            <m:t>𝑘</m:t>
                          </m:r>
                        </m:sup>
                        <m:e>
                          <m:sSub>
                            <m:sSubPr>
                              <m:ctrlPr>
                                <a:rPr lang="en-US" b="0" i="1" smtClean="0">
                                  <a:latin typeface="Cambria Math" charset="0"/>
                                </a:rPr>
                              </m:ctrlPr>
                            </m:sSubPr>
                            <m:e>
                              <m:r>
                                <a:rPr lang="en-US" b="0" i="1" smtClean="0">
                                  <a:latin typeface="Cambria Math" charset="0"/>
                                </a:rPr>
                                <m:t>𝜆</m:t>
                              </m:r>
                            </m:e>
                            <m:sub>
                              <m:r>
                                <a:rPr lang="en-US" b="0" i="1" smtClean="0">
                                  <a:latin typeface="Cambria Math" charset="0"/>
                                </a:rPr>
                                <m:t>𝑖</m:t>
                              </m:r>
                            </m:sub>
                          </m:sSub>
                          <m:acc>
                            <m:accPr>
                              <m:chr m:val="̂"/>
                              <m:ctrlPr>
                                <a:rPr lang="en-US" b="0" i="1" smtClean="0">
                                  <a:latin typeface="Cambria Math" charset="0"/>
                                </a:rPr>
                              </m:ctrlPr>
                            </m:accPr>
                            <m:e>
                              <m:sSub>
                                <m:sSubPr>
                                  <m:ctrlPr>
                                    <a:rPr lang="en-US" b="0" i="1" smtClean="0">
                                      <a:latin typeface="Cambria Math" charset="0"/>
                                    </a:rPr>
                                  </m:ctrlPr>
                                </m:sSubPr>
                                <m:e>
                                  <m:r>
                                    <a:rPr lang="en-US" b="0" i="1" smtClean="0">
                                      <a:latin typeface="Cambria Math" charset="0"/>
                                    </a:rPr>
                                    <m:t>𝐼</m:t>
                                  </m:r>
                                </m:e>
                                <m:sub>
                                  <m:r>
                                    <a:rPr lang="en-US" b="0" i="1" smtClean="0">
                                      <a:latin typeface="Cambria Math" charset="0"/>
                                    </a:rPr>
                                    <m:t>𝑖</m:t>
                                  </m:r>
                                </m:sub>
                              </m:sSub>
                            </m:e>
                          </m:acc>
                          <m:r>
                            <a:rPr lang="en-US" b="0" i="1" dirty="0" smtClean="0">
                              <a:latin typeface="Cambria Math" charset="0"/>
                            </a:rPr>
                            <m:t>[</m:t>
                          </m:r>
                          <m:r>
                            <a:rPr lang="en-US" b="1" i="1" dirty="0" smtClean="0">
                              <a:latin typeface="Cambria Math" charset="0"/>
                            </a:rPr>
                            <m:t>𝝎</m:t>
                          </m:r>
                          <m:r>
                            <a:rPr lang="en-US" b="0" i="1" dirty="0" smtClean="0">
                              <a:latin typeface="Cambria Math" charset="0"/>
                            </a:rPr>
                            <m:t>]</m:t>
                          </m:r>
                        </m:e>
                      </m:nary>
                      <m:r>
                        <a:rPr lang="en-US" b="0" i="1" smtClean="0">
                          <a:latin typeface="Cambria Math" charset="0"/>
                        </a:rPr>
                        <m:t>=</m:t>
                      </m:r>
                      <m:d>
                        <m:dPr>
                          <m:ctrlPr>
                            <a:rPr lang="en-US" b="0" i="1" smtClean="0">
                              <a:solidFill>
                                <a:schemeClr val="bg1"/>
                              </a:solidFill>
                              <a:latin typeface="Cambria Math" charset="0"/>
                            </a:rPr>
                          </m:ctrlPr>
                        </m:dPr>
                        <m:e>
                          <m:nary>
                            <m:naryPr>
                              <m:chr m:val="∑"/>
                              <m:ctrlPr>
                                <a:rPr lang="en-US" i="1">
                                  <a:solidFill>
                                    <a:schemeClr val="bg1"/>
                                  </a:solidFill>
                                  <a:latin typeface="Cambria Math" charset="0"/>
                                </a:rPr>
                              </m:ctrlPr>
                            </m:naryPr>
                            <m:sub>
                              <m:r>
                                <a:rPr lang="en-US" i="1">
                                  <a:solidFill>
                                    <a:schemeClr val="bg1"/>
                                  </a:solidFill>
                                  <a:latin typeface="Cambria Math" charset="0"/>
                                </a:rPr>
                                <m:t>𝑖</m:t>
                              </m:r>
                              <m:r>
                                <a:rPr lang="en-US" i="1">
                                  <a:solidFill>
                                    <a:schemeClr val="bg1"/>
                                  </a:solidFill>
                                  <a:latin typeface="Cambria Math" charset="0"/>
                                </a:rPr>
                                <m:t>=1</m:t>
                              </m:r>
                            </m:sub>
                            <m:sup>
                              <m:r>
                                <a:rPr lang="en-US" i="1">
                                  <a:solidFill>
                                    <a:schemeClr val="bg1"/>
                                  </a:solidFill>
                                  <a:latin typeface="Cambria Math" charset="0"/>
                                </a:rPr>
                                <m:t>𝑘</m:t>
                              </m:r>
                            </m:sup>
                            <m:e>
                              <m:sSub>
                                <m:sSubPr>
                                  <m:ctrlPr>
                                    <a:rPr lang="en-US" i="1">
                                      <a:solidFill>
                                        <a:schemeClr val="bg1"/>
                                      </a:solidFill>
                                      <a:latin typeface="Cambria Math" charset="0"/>
                                    </a:rPr>
                                  </m:ctrlPr>
                                </m:sSubPr>
                                <m:e>
                                  <m:r>
                                    <a:rPr lang="en-US" i="1">
                                      <a:solidFill>
                                        <a:schemeClr val="bg1"/>
                                      </a:solidFill>
                                      <a:latin typeface="Cambria Math" charset="0"/>
                                    </a:rPr>
                                    <m:t>𝜆</m:t>
                                  </m:r>
                                </m:e>
                                <m:sub>
                                  <m:r>
                                    <a:rPr lang="en-US" i="1">
                                      <a:solidFill>
                                        <a:schemeClr val="bg1"/>
                                      </a:solidFill>
                                      <a:latin typeface="Cambria Math" charset="0"/>
                                    </a:rPr>
                                    <m:t>𝑖</m:t>
                                  </m:r>
                                </m:sub>
                              </m:sSub>
                            </m:e>
                          </m:nary>
                          <m:func>
                            <m:funcPr>
                              <m:ctrlPr>
                                <a:rPr lang="en-US" i="1">
                                  <a:solidFill>
                                    <a:schemeClr val="bg1"/>
                                  </a:solidFill>
                                  <a:latin typeface="Cambria Math" charset="0"/>
                                </a:rPr>
                              </m:ctrlPr>
                            </m:funcPr>
                            <m:fName>
                              <m:r>
                                <m:rPr>
                                  <m:sty m:val="p"/>
                                </m:rPr>
                                <a:rPr lang="en-US">
                                  <a:solidFill>
                                    <a:schemeClr val="bg1"/>
                                  </a:solidFill>
                                  <a:latin typeface="Cambria Math" charset="0"/>
                                </a:rPr>
                                <m:t>exp</m:t>
                              </m:r>
                            </m:fName>
                            <m:e>
                              <m:d>
                                <m:dPr>
                                  <m:ctrlPr>
                                    <a:rPr lang="en-US" i="1">
                                      <a:solidFill>
                                        <a:schemeClr val="bg1"/>
                                      </a:solidFill>
                                      <a:latin typeface="Cambria Math" charset="0"/>
                                    </a:rPr>
                                  </m:ctrlPr>
                                </m:dPr>
                                <m:e>
                                  <m:r>
                                    <a:rPr lang="en-US" i="1">
                                      <a:solidFill>
                                        <a:schemeClr val="bg1"/>
                                      </a:solidFill>
                                      <a:latin typeface="Cambria Math" charset="0"/>
                                    </a:rPr>
                                    <m:t>−2</m:t>
                                  </m:r>
                                  <m:r>
                                    <a:rPr lang="en-US" i="1">
                                      <a:solidFill>
                                        <a:schemeClr val="bg1"/>
                                      </a:solidFill>
                                      <a:latin typeface="Cambria Math" charset="0"/>
                                    </a:rPr>
                                    <m:t>𝜋</m:t>
                                  </m:r>
                                  <m:r>
                                    <a:rPr lang="en-US" i="1">
                                      <a:solidFill>
                                        <a:schemeClr val="bg1"/>
                                      </a:solidFill>
                                      <a:latin typeface="Cambria Math" charset="0"/>
                                    </a:rPr>
                                    <m:t>𝑖</m:t>
                                  </m:r>
                                  <m:d>
                                    <m:dPr>
                                      <m:begChr m:val="〈"/>
                                      <m:endChr m:val="〉"/>
                                      <m:ctrlPr>
                                        <a:rPr lang="en-US" i="1">
                                          <a:solidFill>
                                            <a:schemeClr val="bg1"/>
                                          </a:solidFill>
                                          <a:latin typeface="Cambria Math" charset="0"/>
                                        </a:rPr>
                                      </m:ctrlPr>
                                    </m:dPr>
                                    <m:e>
                                      <m:sSub>
                                        <m:sSubPr>
                                          <m:ctrlPr>
                                            <a:rPr lang="en-US" b="1" i="1">
                                              <a:solidFill>
                                                <a:schemeClr val="bg1"/>
                                              </a:solidFill>
                                              <a:latin typeface="Cambria Math" charset="0"/>
                                            </a:rPr>
                                          </m:ctrlPr>
                                        </m:sSubPr>
                                        <m:e>
                                          <m:r>
                                            <a:rPr lang="en-US" b="1" i="1">
                                              <a:solidFill>
                                                <a:schemeClr val="bg1"/>
                                              </a:solidFill>
                                              <a:latin typeface="Cambria Math" charset="0"/>
                                            </a:rPr>
                                            <m:t>𝝁</m:t>
                                          </m:r>
                                        </m:e>
                                        <m:sub>
                                          <m:r>
                                            <a:rPr lang="en-US" b="1" i="1">
                                              <a:solidFill>
                                                <a:schemeClr val="bg1"/>
                                              </a:solidFill>
                                              <a:latin typeface="Cambria Math" charset="0"/>
                                            </a:rPr>
                                            <m:t>𝒊</m:t>
                                          </m:r>
                                        </m:sub>
                                      </m:sSub>
                                      <m:r>
                                        <a:rPr lang="en-US"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e>
                                  </m:d>
                                </m:e>
                              </m:d>
                            </m:e>
                          </m:func>
                        </m:e>
                      </m:d>
                      <m:r>
                        <a:rPr lang="en-US" b="1" i="1">
                          <a:solidFill>
                            <a:schemeClr val="bg1"/>
                          </a:solidFill>
                          <a:latin typeface="Cambria Math" charset="0"/>
                          <a:ea typeface="Cambria Math" charset="0"/>
                          <a:cs typeface="Cambria Math" charset="0"/>
                        </a:rPr>
                        <m:t>⋅</m:t>
                      </m:r>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r>
                        <a:rPr lang="en-US" b="1"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r>
                        <a:rPr lang="en-US" b="1" i="1">
                          <a:solidFill>
                            <a:schemeClr val="bg1"/>
                          </a:solidFill>
                          <a:latin typeface="Cambria Math" charset="0"/>
                          <a:ea typeface="Cambria Math" charset="0"/>
                          <a:cs typeface="Cambria Math" charset="0"/>
                        </a:rPr>
                        <m:t>]</m:t>
                      </m:r>
                    </m:oMath>
                  </m:oMathPara>
                </a14:m>
                <a:endParaRPr lang="en-US" dirty="0" smtClean="0">
                  <a:solidFill>
                    <a:schemeClr val="bg1"/>
                  </a:solidFill>
                </a:endParaRPr>
              </a:p>
              <a:p>
                <a:r>
                  <a:rPr lang="en-US" dirty="0" smtClean="0">
                    <a:solidFill>
                      <a:schemeClr val="bg1"/>
                    </a:solidFill>
                  </a:rPr>
                  <a:t>If </a:t>
                </a:r>
                <a14:m>
                  <m:oMath xmlns:m="http://schemas.openxmlformats.org/officeDocument/2006/math">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d>
                      <m:dPr>
                        <m:begChr m:val="["/>
                        <m:endChr m:val="]"/>
                        <m:ctrlPr>
                          <a:rPr lang="en-US" b="1" i="1">
                            <a:solidFill>
                              <a:schemeClr val="bg1"/>
                            </a:solidFill>
                            <a:latin typeface="Cambria Math" charset="0"/>
                            <a:ea typeface="Cambria Math" charset="0"/>
                            <a:cs typeface="Cambria Math" charset="0"/>
                          </a:rPr>
                        </m:ctrlPr>
                      </m:dPr>
                      <m:e>
                        <m:r>
                          <a:rPr lang="en-US" b="1" i="1">
                            <a:solidFill>
                              <a:schemeClr val="bg1"/>
                            </a:solidFill>
                            <a:latin typeface="Cambria Math" charset="0"/>
                            <a:ea typeface="Cambria Math" charset="0"/>
                            <a:cs typeface="Cambria Math" charset="0"/>
                          </a:rPr>
                          <m:t>𝝎</m:t>
                        </m:r>
                      </m:e>
                    </m:d>
                    <m:r>
                      <a:rPr lang="en-US" b="0" i="1" smtClean="0">
                        <a:solidFill>
                          <a:schemeClr val="bg1"/>
                        </a:solidFill>
                        <a:latin typeface="Cambria Math" charset="0"/>
                        <a:ea typeface="Cambria Math" charset="0"/>
                        <a:cs typeface="Cambria Math" charset="0"/>
                      </a:rPr>
                      <m:t>≠0</m:t>
                    </m:r>
                  </m:oMath>
                </a14:m>
                <a:r>
                  <a:rPr lang="en-US" dirty="0" smtClean="0">
                    <a:solidFill>
                      <a:schemeClr val="bg1"/>
                    </a:solidFill>
                  </a:rPr>
                  <a:t> and </a:t>
                </a:r>
                <a14:m>
                  <m:oMath xmlns:m="http://schemas.openxmlformats.org/officeDocument/2006/math">
                    <m:sSub>
                      <m:sSubPr>
                        <m:ctrlPr>
                          <a:rPr lang="en-US" i="1" dirty="0">
                            <a:solidFill>
                              <a:schemeClr val="bg1"/>
                            </a:solidFill>
                            <a:latin typeface="Cambria Math" charset="0"/>
                          </a:rPr>
                        </m:ctrlPr>
                      </m:sSubPr>
                      <m:e>
                        <m:acc>
                          <m:accPr>
                            <m:chr m:val="̃"/>
                            <m:ctrlPr>
                              <a:rPr lang="en-US" i="1">
                                <a:solidFill>
                                  <a:schemeClr val="bg1"/>
                                </a:solidFill>
                                <a:latin typeface="Cambria Math" charset="0"/>
                              </a:rPr>
                            </m:ctrlPr>
                          </m:accPr>
                          <m:e>
                            <m:r>
                              <a:rPr lang="en-US" i="1">
                                <a:solidFill>
                                  <a:schemeClr val="bg1"/>
                                </a:solidFill>
                                <a:latin typeface="Cambria Math" charset="0"/>
                              </a:rPr>
                              <m:t>𝛽</m:t>
                            </m:r>
                          </m:e>
                        </m:acc>
                      </m:e>
                      <m:sub>
                        <m:r>
                          <a:rPr lang="en-US" b="1" i="1" dirty="0">
                            <a:solidFill>
                              <a:schemeClr val="bg1"/>
                            </a:solidFill>
                            <a:latin typeface="Cambria Math" charset="0"/>
                          </a:rPr>
                          <m:t>𝝎</m:t>
                        </m:r>
                      </m:sub>
                    </m:sSub>
                  </m:oMath>
                </a14:m>
                <a:r>
                  <a:rPr lang="en-US" dirty="0" smtClean="0">
                    <a:solidFill>
                      <a:schemeClr val="bg1"/>
                    </a:solidFill>
                  </a:rPr>
                  <a:t> is </a:t>
                </a:r>
                <a14:m>
                  <m:oMath xmlns:m="http://schemas.openxmlformats.org/officeDocument/2006/math">
                    <m:r>
                      <a:rPr lang="en-US" b="0" i="1" smtClean="0">
                        <a:solidFill>
                          <a:schemeClr val="bg1"/>
                        </a:solidFill>
                        <a:latin typeface="Cambria Math" charset="0"/>
                      </a:rPr>
                      <m:t>𝜈</m:t>
                    </m:r>
                    <m:r>
                      <a:rPr lang="en-US" b="0" i="1" smtClean="0">
                        <a:solidFill>
                          <a:schemeClr val="bg1"/>
                        </a:solidFill>
                        <a:latin typeface="Cambria Math" charset="0"/>
                      </a:rPr>
                      <m:t>′</m:t>
                    </m:r>
                  </m:oMath>
                </a14:m>
                <a:r>
                  <a:rPr lang="en-US" dirty="0" smtClean="0">
                    <a:solidFill>
                      <a:schemeClr val="bg1"/>
                    </a:solidFill>
                  </a:rPr>
                  <a:t>-close to </a:t>
                </a:r>
                <a14:m>
                  <m:oMath xmlns:m="http://schemas.openxmlformats.org/officeDocument/2006/math">
                    <m:r>
                      <a:rPr lang="en-US" i="1">
                        <a:solidFill>
                          <a:schemeClr val="bg1"/>
                        </a:solidFill>
                        <a:latin typeface="Cambria Math" charset="0"/>
                        <a:ea typeface="Cambria Math" charset="0"/>
                        <a:cs typeface="Cambria Math" charset="0"/>
                      </a:rPr>
                      <m:t>𝔼</m:t>
                    </m:r>
                    <m:d>
                      <m:dPr>
                        <m:begChr m:val="["/>
                        <m:endChr m:val="]"/>
                        <m:ctrlPr>
                          <a:rPr lang="en-US" i="1">
                            <a:solidFill>
                              <a:schemeClr val="bg1"/>
                            </a:solidFill>
                            <a:latin typeface="Cambria Math" charset="0"/>
                            <a:ea typeface="Cambria Math" charset="0"/>
                            <a:cs typeface="Cambria Math" charset="0"/>
                          </a:rPr>
                        </m:ctrlPr>
                      </m:dPr>
                      <m:e>
                        <m:func>
                          <m:funcPr>
                            <m:ctrlPr>
                              <a:rPr lang="en-US" i="1">
                                <a:solidFill>
                                  <a:schemeClr val="bg1"/>
                                </a:solidFill>
                                <a:latin typeface="Cambria Math" charset="0"/>
                              </a:rPr>
                            </m:ctrlPr>
                          </m:funcPr>
                          <m:fName>
                            <m:r>
                              <m:rPr>
                                <m:sty m:val="p"/>
                              </m:rPr>
                              <a:rPr lang="en-US">
                                <a:solidFill>
                                  <a:schemeClr val="bg1"/>
                                </a:solidFill>
                                <a:latin typeface="Cambria Math" charset="0"/>
                              </a:rPr>
                              <m:t>exp</m:t>
                            </m:r>
                          </m:fName>
                          <m:e>
                            <m:d>
                              <m:dPr>
                                <m:ctrlPr>
                                  <a:rPr lang="en-US" i="1">
                                    <a:solidFill>
                                      <a:schemeClr val="bg1"/>
                                    </a:solidFill>
                                    <a:latin typeface="Cambria Math" charset="0"/>
                                  </a:rPr>
                                </m:ctrlPr>
                              </m:dPr>
                              <m:e>
                                <m:r>
                                  <a:rPr lang="en-US" i="1">
                                    <a:solidFill>
                                      <a:schemeClr val="bg1"/>
                                    </a:solidFill>
                                    <a:latin typeface="Cambria Math" charset="0"/>
                                  </a:rPr>
                                  <m:t>−2</m:t>
                                </m:r>
                                <m:r>
                                  <a:rPr lang="en-US" i="1">
                                    <a:solidFill>
                                      <a:schemeClr val="bg1"/>
                                    </a:solidFill>
                                    <a:latin typeface="Cambria Math" charset="0"/>
                                  </a:rPr>
                                  <m:t>𝜋</m:t>
                                </m:r>
                                <m:r>
                                  <a:rPr lang="en-US" i="1">
                                    <a:solidFill>
                                      <a:schemeClr val="bg1"/>
                                    </a:solidFill>
                                    <a:latin typeface="Cambria Math" charset="0"/>
                                  </a:rPr>
                                  <m:t>𝑖</m:t>
                                </m:r>
                                <m:d>
                                  <m:dPr>
                                    <m:begChr m:val="〈"/>
                                    <m:endChr m:val="〉"/>
                                    <m:ctrlPr>
                                      <a:rPr lang="en-US" i="1">
                                        <a:solidFill>
                                          <a:schemeClr val="bg1"/>
                                        </a:solidFill>
                                        <a:latin typeface="Cambria Math" charset="0"/>
                                      </a:rPr>
                                    </m:ctrlPr>
                                  </m:dPr>
                                  <m:e>
                                    <m:r>
                                      <a:rPr lang="en-US" b="1" i="1">
                                        <a:solidFill>
                                          <a:schemeClr val="bg1"/>
                                        </a:solidFill>
                                        <a:latin typeface="Cambria Math" charset="0"/>
                                      </a:rPr>
                                      <m:t>𝒙</m:t>
                                    </m:r>
                                    <m:r>
                                      <a:rPr lang="en-US"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e>
                                </m:d>
                              </m:e>
                            </m:d>
                          </m:e>
                        </m:func>
                      </m:e>
                    </m:d>
                  </m:oMath>
                </a14:m>
                <a:r>
                  <a:rPr lang="en-US" dirty="0" smtClean="0">
                    <a:solidFill>
                      <a:schemeClr val="bg1"/>
                    </a:solidFill>
                  </a:rPr>
                  <a:t>, then</a:t>
                </a:r>
              </a:p>
              <a:p>
                <a:pPr marL="0" indent="0">
                  <a:buNone/>
                </a:pPr>
                <a:r>
                  <a:rPr lang="en-US" dirty="0" smtClean="0">
                    <a:solidFill>
                      <a:schemeClr val="bg1"/>
                    </a:solidFill>
                  </a:rPr>
                  <a:t>   </a:t>
                </a:r>
                <a14:m>
                  <m:oMath xmlns:m="http://schemas.openxmlformats.org/officeDocument/2006/math">
                    <m:sSub>
                      <m:sSubPr>
                        <m:ctrlPr>
                          <a:rPr lang="en-US" i="1" dirty="0">
                            <a:solidFill>
                              <a:schemeClr val="bg1"/>
                            </a:solidFill>
                            <a:latin typeface="Cambria Math" charset="0"/>
                          </a:rPr>
                        </m:ctrlPr>
                      </m:sSubPr>
                      <m:e>
                        <m:acc>
                          <m:accPr>
                            <m:chr m:val="̃"/>
                            <m:ctrlPr>
                              <a:rPr lang="en-US" i="1">
                                <a:solidFill>
                                  <a:schemeClr val="bg1"/>
                                </a:solidFill>
                                <a:latin typeface="Cambria Math" charset="0"/>
                              </a:rPr>
                            </m:ctrlPr>
                          </m:accPr>
                          <m:e>
                            <m:r>
                              <a:rPr lang="en-US" i="1">
                                <a:solidFill>
                                  <a:schemeClr val="bg1"/>
                                </a:solidFill>
                                <a:latin typeface="Cambria Math" charset="0"/>
                              </a:rPr>
                              <m:t>𝛽</m:t>
                            </m:r>
                          </m:e>
                        </m:acc>
                      </m:e>
                      <m:sub>
                        <m:r>
                          <a:rPr lang="en-US" b="1" i="1" dirty="0">
                            <a:solidFill>
                              <a:schemeClr val="bg1"/>
                            </a:solidFill>
                            <a:latin typeface="Cambria Math" charset="0"/>
                          </a:rPr>
                          <m:t>𝝎</m:t>
                        </m:r>
                      </m:sub>
                    </m:sSub>
                    <m:r>
                      <a:rPr lang="en-US" b="1" i="1" dirty="0" smtClean="0">
                        <a:solidFill>
                          <a:schemeClr val="bg1"/>
                        </a:solidFill>
                        <a:latin typeface="Cambria Math" charset="0"/>
                      </a:rPr>
                      <m:t>/</m:t>
                    </m:r>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r>
                      <a:rPr lang="en-US" b="1"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r>
                      <a:rPr lang="en-US" b="1" i="1">
                        <a:solidFill>
                          <a:schemeClr val="bg1"/>
                        </a:solidFill>
                        <a:latin typeface="Cambria Math" charset="0"/>
                        <a:ea typeface="Cambria Math" charset="0"/>
                        <a:cs typeface="Cambria Math" charset="0"/>
                      </a:rPr>
                      <m:t>]</m:t>
                    </m:r>
                  </m:oMath>
                </a14:m>
                <a:r>
                  <a:rPr lang="en-US" dirty="0" smtClean="0">
                    <a:solidFill>
                      <a:schemeClr val="bg1"/>
                    </a:solidFill>
                  </a:rPr>
                  <a:t> is </a:t>
                </a:r>
                <a14:m>
                  <m:oMath xmlns:m="http://schemas.openxmlformats.org/officeDocument/2006/math">
                    <m:r>
                      <a:rPr lang="en-US" i="1" smtClean="0">
                        <a:solidFill>
                          <a:schemeClr val="bg1"/>
                        </a:solidFill>
                        <a:latin typeface="Cambria Math" charset="0"/>
                      </a:rPr>
                      <m:t>𝜈</m:t>
                    </m:r>
                    <m:r>
                      <a:rPr lang="en-US" b="0" i="1" smtClean="0">
                        <a:solidFill>
                          <a:schemeClr val="bg1"/>
                        </a:solidFill>
                        <a:latin typeface="Cambria Math" charset="0"/>
                      </a:rPr>
                      <m:t>≔</m:t>
                    </m:r>
                    <m:sSup>
                      <m:sSupPr>
                        <m:ctrlPr>
                          <a:rPr lang="en-US" b="0" i="1" smtClean="0">
                            <a:solidFill>
                              <a:schemeClr val="bg1"/>
                            </a:solidFill>
                            <a:latin typeface="Cambria Math" charset="0"/>
                          </a:rPr>
                        </m:ctrlPr>
                      </m:sSupPr>
                      <m:e>
                        <m:r>
                          <a:rPr lang="en-US" b="0" i="1" smtClean="0">
                            <a:solidFill>
                              <a:schemeClr val="bg1"/>
                            </a:solidFill>
                            <a:latin typeface="Cambria Math" charset="0"/>
                          </a:rPr>
                          <m:t>𝜈</m:t>
                        </m:r>
                      </m:e>
                      <m:sup>
                        <m:r>
                          <a:rPr lang="en-US" b="0" i="1" smtClean="0">
                            <a:solidFill>
                              <a:schemeClr val="bg1"/>
                            </a:solidFill>
                            <a:latin typeface="Cambria Math" charset="0"/>
                          </a:rPr>
                          <m:t>′</m:t>
                        </m:r>
                      </m:sup>
                    </m:sSup>
                    <m:r>
                      <a:rPr lang="en-US" b="0" i="1" smtClean="0">
                        <a:solidFill>
                          <a:schemeClr val="bg1"/>
                        </a:solidFill>
                        <a:latin typeface="Cambria Math" charset="0"/>
                      </a:rPr>
                      <m:t>/</m:t>
                    </m:r>
                    <m:acc>
                      <m:accPr>
                        <m:chr m:val="̂"/>
                        <m:ctrlPr>
                          <a:rPr lang="en-US" b="1" i="1">
                            <a:solidFill>
                              <a:schemeClr val="bg1"/>
                            </a:solidFill>
                            <a:latin typeface="Cambria Math" charset="0"/>
                            <a:ea typeface="Cambria Math" charset="0"/>
                            <a:cs typeface="Cambria Math" charset="0"/>
                          </a:rPr>
                        </m:ctrlPr>
                      </m:accPr>
                      <m:e>
                        <m:r>
                          <a:rPr lang="en-US" i="1">
                            <a:solidFill>
                              <a:schemeClr val="bg1"/>
                            </a:solidFill>
                            <a:latin typeface="Cambria Math" charset="0"/>
                            <a:ea typeface="Cambria Math" charset="0"/>
                            <a:cs typeface="Cambria Math" charset="0"/>
                          </a:rPr>
                          <m:t>𝐼</m:t>
                        </m:r>
                      </m:e>
                    </m:acc>
                    <m:r>
                      <a:rPr lang="en-US" b="1"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r>
                      <a:rPr lang="en-US" b="1" i="1">
                        <a:solidFill>
                          <a:schemeClr val="bg1"/>
                        </a:solidFill>
                        <a:latin typeface="Cambria Math" charset="0"/>
                        <a:ea typeface="Cambria Math" charset="0"/>
                        <a:cs typeface="Cambria Math" charset="0"/>
                      </a:rPr>
                      <m:t>]</m:t>
                    </m:r>
                  </m:oMath>
                </a14:m>
                <a:r>
                  <a:rPr lang="en-US" dirty="0" smtClean="0">
                    <a:solidFill>
                      <a:schemeClr val="bg1"/>
                    </a:solidFill>
                  </a:rPr>
                  <a:t>-close to </a:t>
                </a:r>
                <a14:m>
                  <m:oMath xmlns:m="http://schemas.openxmlformats.org/officeDocument/2006/math">
                    <m:nary>
                      <m:naryPr>
                        <m:chr m:val="∑"/>
                        <m:ctrlPr>
                          <a:rPr lang="en-US" i="1" smtClean="0">
                            <a:solidFill>
                              <a:schemeClr val="bg1"/>
                            </a:solidFill>
                            <a:latin typeface="Cambria Math" charset="0"/>
                            <a:ea typeface="Cambria Math" charset="0"/>
                            <a:cs typeface="Cambria Math" charset="0"/>
                          </a:rPr>
                        </m:ctrlPr>
                      </m:naryPr>
                      <m:sub>
                        <m:r>
                          <a:rPr lang="en-US" i="1">
                            <a:solidFill>
                              <a:schemeClr val="bg1"/>
                            </a:solidFill>
                            <a:latin typeface="Cambria Math" charset="0"/>
                            <a:ea typeface="Cambria Math" charset="0"/>
                            <a:cs typeface="Cambria Math" charset="0"/>
                          </a:rPr>
                          <m:t>𝑖</m:t>
                        </m:r>
                        <m:r>
                          <a:rPr lang="en-US" i="1">
                            <a:solidFill>
                              <a:schemeClr val="bg1"/>
                            </a:solidFill>
                            <a:latin typeface="Cambria Math" charset="0"/>
                            <a:ea typeface="Cambria Math" charset="0"/>
                            <a:cs typeface="Cambria Math" charset="0"/>
                          </a:rPr>
                          <m:t>=1</m:t>
                        </m:r>
                      </m:sub>
                      <m:sup>
                        <m:r>
                          <a:rPr lang="en-US" i="1">
                            <a:solidFill>
                              <a:schemeClr val="bg1"/>
                            </a:solidFill>
                            <a:latin typeface="Cambria Math" charset="0"/>
                            <a:ea typeface="Cambria Math" charset="0"/>
                            <a:cs typeface="Cambria Math" charset="0"/>
                          </a:rPr>
                          <m:t>𝑘</m:t>
                        </m:r>
                      </m:sup>
                      <m:e>
                        <m:sSub>
                          <m:sSubPr>
                            <m:ctrlPr>
                              <a:rPr lang="en-US" i="1">
                                <a:solidFill>
                                  <a:schemeClr val="bg1"/>
                                </a:solidFill>
                                <a:latin typeface="Cambria Math" charset="0"/>
                                <a:ea typeface="Cambria Math" charset="0"/>
                                <a:cs typeface="Cambria Math" charset="0"/>
                              </a:rPr>
                            </m:ctrlPr>
                          </m:sSubPr>
                          <m:e>
                            <m:r>
                              <a:rPr lang="en-US" i="1">
                                <a:solidFill>
                                  <a:schemeClr val="bg1"/>
                                </a:solidFill>
                                <a:latin typeface="Cambria Math" charset="0"/>
                                <a:ea typeface="Cambria Math" charset="0"/>
                                <a:cs typeface="Cambria Math" charset="0"/>
                              </a:rPr>
                              <m:t>𝜆</m:t>
                            </m:r>
                          </m:e>
                          <m:sub>
                            <m:r>
                              <a:rPr lang="en-US" i="1">
                                <a:solidFill>
                                  <a:schemeClr val="bg1"/>
                                </a:solidFill>
                                <a:latin typeface="Cambria Math" charset="0"/>
                                <a:ea typeface="Cambria Math" charset="0"/>
                                <a:cs typeface="Cambria Math" charset="0"/>
                              </a:rPr>
                              <m:t>𝑖</m:t>
                            </m:r>
                          </m:sub>
                        </m:sSub>
                        <m:func>
                          <m:funcPr>
                            <m:ctrlPr>
                              <a:rPr lang="en-US" i="1">
                                <a:solidFill>
                                  <a:schemeClr val="bg1"/>
                                </a:solidFill>
                                <a:latin typeface="Cambria Math" charset="0"/>
                                <a:ea typeface="Cambria Math" charset="0"/>
                                <a:cs typeface="Cambria Math" charset="0"/>
                              </a:rPr>
                            </m:ctrlPr>
                          </m:funcPr>
                          <m:fName>
                            <m:r>
                              <m:rPr>
                                <m:sty m:val="p"/>
                              </m:rPr>
                              <a:rPr lang="en-US">
                                <a:solidFill>
                                  <a:schemeClr val="bg1"/>
                                </a:solidFill>
                                <a:latin typeface="Cambria Math" charset="0"/>
                                <a:ea typeface="Cambria Math" charset="0"/>
                                <a:cs typeface="Cambria Math" charset="0"/>
                              </a:rPr>
                              <m:t>exp</m:t>
                            </m:r>
                          </m:fName>
                          <m:e>
                            <m:d>
                              <m:dPr>
                                <m:ctrlPr>
                                  <a:rPr lang="en-US" i="1">
                                    <a:solidFill>
                                      <a:schemeClr val="bg1"/>
                                    </a:solidFill>
                                    <a:latin typeface="Cambria Math" charset="0"/>
                                    <a:ea typeface="Cambria Math" charset="0"/>
                                    <a:cs typeface="Cambria Math" charset="0"/>
                                  </a:rPr>
                                </m:ctrlPr>
                              </m:dPr>
                              <m:e>
                                <m:r>
                                  <a:rPr lang="en-US" i="1">
                                    <a:solidFill>
                                      <a:schemeClr val="bg1"/>
                                    </a:solidFill>
                                    <a:latin typeface="Cambria Math" charset="0"/>
                                    <a:ea typeface="Cambria Math" charset="0"/>
                                    <a:cs typeface="Cambria Math" charset="0"/>
                                  </a:rPr>
                                  <m:t>−2</m:t>
                                </m:r>
                                <m:r>
                                  <a:rPr lang="en-US" i="1">
                                    <a:solidFill>
                                      <a:schemeClr val="bg1"/>
                                    </a:solidFill>
                                    <a:latin typeface="Cambria Math" charset="0"/>
                                    <a:ea typeface="Cambria Math" charset="0"/>
                                    <a:cs typeface="Cambria Math" charset="0"/>
                                  </a:rPr>
                                  <m:t>𝜋</m:t>
                                </m:r>
                                <m:r>
                                  <a:rPr lang="en-US" i="1">
                                    <a:solidFill>
                                      <a:schemeClr val="bg1"/>
                                    </a:solidFill>
                                    <a:latin typeface="Cambria Math" charset="0"/>
                                    <a:ea typeface="Cambria Math" charset="0"/>
                                    <a:cs typeface="Cambria Math" charset="0"/>
                                  </a:rPr>
                                  <m:t>𝑖</m:t>
                                </m:r>
                                <m:d>
                                  <m:dPr>
                                    <m:begChr m:val="〈"/>
                                    <m:endChr m:val="〉"/>
                                    <m:ctrlPr>
                                      <a:rPr lang="en-US" i="1">
                                        <a:solidFill>
                                          <a:schemeClr val="bg1"/>
                                        </a:solidFill>
                                        <a:latin typeface="Cambria Math" charset="0"/>
                                        <a:ea typeface="Cambria Math" charset="0"/>
                                        <a:cs typeface="Cambria Math" charset="0"/>
                                      </a:rPr>
                                    </m:ctrlPr>
                                  </m:dPr>
                                  <m:e>
                                    <m:sSub>
                                      <m:sSubPr>
                                        <m:ctrlPr>
                                          <a:rPr lang="en-US" b="1" i="1">
                                            <a:solidFill>
                                              <a:schemeClr val="bg1"/>
                                            </a:solidFill>
                                            <a:latin typeface="Cambria Math" charset="0"/>
                                            <a:ea typeface="Cambria Math" charset="0"/>
                                            <a:cs typeface="Cambria Math" charset="0"/>
                                          </a:rPr>
                                        </m:ctrlPr>
                                      </m:sSubPr>
                                      <m:e>
                                        <m:r>
                                          <a:rPr lang="en-US" b="1" i="1">
                                            <a:solidFill>
                                              <a:schemeClr val="bg1"/>
                                            </a:solidFill>
                                            <a:latin typeface="Cambria Math" charset="0"/>
                                            <a:ea typeface="Cambria Math" charset="0"/>
                                            <a:cs typeface="Cambria Math" charset="0"/>
                                          </a:rPr>
                                          <m:t>𝝁</m:t>
                                        </m:r>
                                      </m:e>
                                      <m:sub>
                                        <m:r>
                                          <a:rPr lang="en-US" b="1" i="1">
                                            <a:solidFill>
                                              <a:schemeClr val="bg1"/>
                                            </a:solidFill>
                                            <a:latin typeface="Cambria Math" charset="0"/>
                                            <a:ea typeface="Cambria Math" charset="0"/>
                                            <a:cs typeface="Cambria Math" charset="0"/>
                                          </a:rPr>
                                          <m:t>𝒊</m:t>
                                        </m:r>
                                      </m:sub>
                                    </m:sSub>
                                    <m:r>
                                      <a:rPr lang="en-US" i="1">
                                        <a:solidFill>
                                          <a:schemeClr val="bg1"/>
                                        </a:solidFill>
                                        <a:latin typeface="Cambria Math" charset="0"/>
                                        <a:ea typeface="Cambria Math" charset="0"/>
                                        <a:cs typeface="Cambria Math" charset="0"/>
                                      </a:rPr>
                                      <m:t>,</m:t>
                                    </m:r>
                                    <m:r>
                                      <a:rPr lang="en-US" b="1" i="1">
                                        <a:solidFill>
                                          <a:schemeClr val="bg1"/>
                                        </a:solidFill>
                                        <a:latin typeface="Cambria Math" charset="0"/>
                                        <a:ea typeface="Cambria Math" charset="0"/>
                                        <a:cs typeface="Cambria Math" charset="0"/>
                                      </a:rPr>
                                      <m:t>𝝎</m:t>
                                    </m:r>
                                  </m:e>
                                </m:d>
                              </m:e>
                            </m:d>
                          </m:e>
                        </m:func>
                      </m:e>
                    </m:nary>
                  </m:oMath>
                </a14:m>
                <a:endParaRPr lang="en-US" dirty="0" smtClean="0">
                  <a:solidFill>
                    <a:schemeClr val="bg1"/>
                  </a:solidFill>
                </a:endParaRPr>
              </a:p>
              <a:p>
                <a:r>
                  <a:rPr lang="en-US" dirty="0" smtClean="0">
                    <a:solidFill>
                      <a:schemeClr val="bg1"/>
                    </a:solidFill>
                  </a:rPr>
                  <a:t>Recall: know </a:t>
                </a:r>
                <a14:m>
                  <m:oMath xmlns:m="http://schemas.openxmlformats.org/officeDocument/2006/math">
                    <m:acc>
                      <m:accPr>
                        <m:chr m:val="̂"/>
                        <m:ctrlPr>
                          <a:rPr lang="en-US" i="1">
                            <a:solidFill>
                              <a:schemeClr val="bg1"/>
                            </a:solidFill>
                            <a:latin typeface="Cambria Math" charset="0"/>
                          </a:rPr>
                        </m:ctrlPr>
                      </m:accPr>
                      <m:e>
                        <m:r>
                          <a:rPr lang="en-US" i="1">
                            <a:solidFill>
                              <a:schemeClr val="bg1"/>
                            </a:solidFill>
                            <a:latin typeface="Cambria Math" charset="0"/>
                          </a:rPr>
                          <m:t>𝐼</m:t>
                        </m:r>
                      </m:e>
                    </m:acc>
                    <m:d>
                      <m:dPr>
                        <m:begChr m:val="["/>
                        <m:endChr m:val="]"/>
                        <m:ctrlPr>
                          <a:rPr lang="en-US" i="1">
                            <a:solidFill>
                              <a:schemeClr val="bg1"/>
                            </a:solidFill>
                            <a:latin typeface="Cambria Math" charset="0"/>
                          </a:rPr>
                        </m:ctrlPr>
                      </m:dPr>
                      <m:e>
                        <m:r>
                          <a:rPr lang="en-US" b="1" i="1">
                            <a:solidFill>
                              <a:schemeClr val="bg1"/>
                            </a:solidFill>
                            <a:latin typeface="Cambria Math" charset="0"/>
                          </a:rPr>
                          <m:t>𝝎</m:t>
                        </m:r>
                      </m:e>
                    </m:d>
                  </m:oMath>
                </a14:m>
                <a:r>
                  <a:rPr lang="en-US" dirty="0" smtClean="0">
                    <a:solidFill>
                      <a:schemeClr val="bg1"/>
                    </a:solidFill>
                  </a:rPr>
                  <a:t> explicitly, supported on the ball of radius </a:t>
                </a:r>
                <a14:m>
                  <m:oMath xmlns:m="http://schemas.openxmlformats.org/officeDocument/2006/math">
                    <m:sSup>
                      <m:sSupPr>
                        <m:ctrlPr>
                          <a:rPr lang="en-US" b="0" i="1" smtClean="0">
                            <a:solidFill>
                              <a:schemeClr val="bg1"/>
                            </a:solidFill>
                            <a:latin typeface="Cambria Math" charset="0"/>
                          </a:rPr>
                        </m:ctrlPr>
                      </m:sSupPr>
                      <m:e>
                        <m:sSub>
                          <m:sSubPr>
                            <m:ctrlPr>
                              <a:rPr lang="en-US" b="0" i="1" smtClean="0">
                                <a:solidFill>
                                  <a:schemeClr val="bg1"/>
                                </a:solidFill>
                                <a:latin typeface="Cambria Math" charset="0"/>
                              </a:rPr>
                            </m:ctrlPr>
                          </m:sSubPr>
                          <m:e>
                            <m:r>
                              <a:rPr lang="en-US" b="0" i="1" smtClean="0">
                                <a:solidFill>
                                  <a:schemeClr val="bg1"/>
                                </a:solidFill>
                                <a:latin typeface="Cambria Math" charset="0"/>
                              </a:rPr>
                              <m:t>𝑓</m:t>
                            </m:r>
                          </m:e>
                          <m:sub>
                            <m:r>
                              <a:rPr lang="en-US" b="0" i="1" smtClean="0">
                                <a:solidFill>
                                  <a:schemeClr val="bg1"/>
                                </a:solidFill>
                                <a:latin typeface="Cambria Math" charset="0"/>
                              </a:rPr>
                              <m:t>𝑐</m:t>
                            </m:r>
                          </m:sub>
                        </m:sSub>
                        <m:r>
                          <a:rPr lang="en-US" b="0" i="1" smtClean="0">
                            <a:solidFill>
                              <a:schemeClr val="bg1"/>
                            </a:solidFill>
                            <a:latin typeface="Cambria Math" charset="0"/>
                          </a:rPr>
                          <m:t>≔</m:t>
                        </m:r>
                        <m:d>
                          <m:dPr>
                            <m:ctrlPr>
                              <a:rPr lang="en-US" b="0" i="1" smtClean="0">
                                <a:solidFill>
                                  <a:schemeClr val="bg1"/>
                                </a:solidFill>
                                <a:latin typeface="Cambria Math" charset="0"/>
                              </a:rPr>
                            </m:ctrlPr>
                          </m:dPr>
                          <m:e>
                            <m:r>
                              <a:rPr lang="en-US" b="0" i="1" smtClean="0">
                                <a:solidFill>
                                  <a:schemeClr val="bg1"/>
                                </a:solidFill>
                                <a:latin typeface="Cambria Math" charset="0"/>
                              </a:rPr>
                              <m:t>𝜋𝜎</m:t>
                            </m:r>
                          </m:e>
                        </m:d>
                      </m:e>
                      <m:sup>
                        <m:r>
                          <a:rPr lang="en-US" b="0" i="1" smtClean="0">
                            <a:solidFill>
                              <a:schemeClr val="bg1"/>
                            </a:solidFill>
                            <a:latin typeface="Cambria Math" charset="0"/>
                          </a:rPr>
                          <m:t>−1</m:t>
                        </m:r>
                      </m:sup>
                    </m:sSup>
                  </m:oMath>
                </a14:m>
                <a:r>
                  <a:rPr lang="en-US" dirty="0" smtClean="0">
                    <a:solidFill>
                      <a:schemeClr val="bg1"/>
                    </a:solidFill>
                  </a:rPr>
                  <a:t>.</a:t>
                </a:r>
              </a:p>
            </p:txBody>
          </p:sp>
        </mc:Choice>
        <mc:Fallback>
          <p:sp>
            <p:nvSpPr>
              <p:cNvPr id="6" name="Content Placeholder 4"/>
              <p:cNvSpPr txBox="1">
                <a:spLocks noGrp="1" noRot="1" noChangeAspect="1" noMove="1" noResize="1" noEditPoints="1" noAdjustHandles="1" noChangeArrowheads="1" noChangeShapeType="1" noTextEdit="1"/>
              </p:cNvSpPr>
              <p:nvPr>
                <p:ph idx="1"/>
              </p:nvPr>
            </p:nvSpPr>
            <p:spPr>
              <a:xfrm>
                <a:off x="838201" y="1825625"/>
                <a:ext cx="10981266" cy="4106765"/>
              </a:xfrm>
              <a:prstGeom prst="rect">
                <a:avLst/>
              </a:prstGeom>
              <a:blipFill rotWithShape="0">
                <a:blip r:embed="rId4"/>
                <a:stretch>
                  <a:fillRect l="-999" t="-2374" b="-3264"/>
                </a:stretch>
              </a:blipFill>
            </p:spPr>
            <p:txBody>
              <a:bodyPr/>
              <a:lstStyle/>
              <a:p>
                <a:r>
                  <a:rPr lang="en-US">
                    <a:noFill/>
                  </a:rPr>
                  <a:t> </a:t>
                </a:r>
              </a:p>
            </p:txBody>
          </p:sp>
        </mc:Fallback>
      </mc:AlternateContent>
    </p:spTree>
    <p:extLst>
      <p:ext uri="{BB962C8B-B14F-4D97-AF65-F5344CB8AC3E}">
        <p14:creationId xmlns:p14="http://schemas.microsoft.com/office/powerpoint/2010/main" val="78621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9087556" y="1"/>
                <a:ext cx="3104444" cy="2178756"/>
              </a:xfrm>
              <a:prstGeom prst="rect">
                <a:avLst/>
              </a:prstGeom>
              <a:solidFill>
                <a:schemeClr val="bg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b="1" dirty="0" smtClean="0"/>
                  <a:t>Sparse Continuous FT</a:t>
                </a:r>
              </a:p>
              <a:p>
                <a:r>
                  <a:rPr lang="en-US" sz="1800" dirty="0"/>
                  <a:t>Relative intensities </a:t>
                </a:r>
                <a14:m>
                  <m:oMath xmlns:m="http://schemas.openxmlformats.org/officeDocument/2006/math">
                    <m:sSub>
                      <m:sSubPr>
                        <m:ctrlPr>
                          <a:rPr lang="en-US" sz="1800" i="1">
                            <a:latin typeface="Cambria Math" charset="0"/>
                          </a:rPr>
                        </m:ctrlPr>
                      </m:sSubPr>
                      <m:e>
                        <m:r>
                          <a:rPr lang="en-US" sz="1800" i="1">
                            <a:latin typeface="Cambria Math" charset="0"/>
                          </a:rPr>
                          <m:t>𝜆</m:t>
                        </m:r>
                      </m:e>
                      <m:sub>
                        <m:r>
                          <a:rPr lang="en-US" sz="1800" i="1">
                            <a:latin typeface="Cambria Math" charset="0"/>
                          </a:rPr>
                          <m:t>1</m:t>
                        </m:r>
                      </m:sub>
                    </m:sSub>
                    <m:r>
                      <a:rPr lang="en-US" sz="1800" i="1">
                        <a:latin typeface="Cambria Math" charset="0"/>
                      </a:rPr>
                      <m:t>,…,</m:t>
                    </m:r>
                    <m:sSub>
                      <m:sSubPr>
                        <m:ctrlPr>
                          <a:rPr lang="en-US" sz="1800" i="1">
                            <a:latin typeface="Cambria Math" charset="0"/>
                          </a:rPr>
                        </m:ctrlPr>
                      </m:sSubPr>
                      <m:e>
                        <m:r>
                          <a:rPr lang="en-US" sz="1800" i="1">
                            <a:latin typeface="Cambria Math" charset="0"/>
                          </a:rPr>
                          <m:t>𝜆</m:t>
                        </m:r>
                      </m:e>
                      <m:sub>
                        <m:r>
                          <a:rPr lang="en-US" sz="1800" i="1">
                            <a:latin typeface="Cambria Math" charset="0"/>
                          </a:rPr>
                          <m:t>𝑘</m:t>
                        </m:r>
                      </m:sub>
                    </m:sSub>
                  </m:oMath>
                </a14:m>
                <a:endParaRPr lang="en-US" sz="1800" dirty="0" smtClean="0"/>
              </a:p>
              <a:p>
                <a:r>
                  <a:rPr lang="en-US" sz="1800" dirty="0" smtClean="0"/>
                  <a:t>Centers </a:t>
                </a:r>
                <a14:m>
                  <m:oMath xmlns:m="http://schemas.openxmlformats.org/officeDocument/2006/math">
                    <m:sSub>
                      <m:sSubPr>
                        <m:ctrlPr>
                          <a:rPr lang="en-US" sz="1800" b="1" i="1" smtClean="0">
                            <a:latin typeface="Cambria Math" charset="0"/>
                          </a:rPr>
                        </m:ctrlPr>
                      </m:sSubPr>
                      <m:e>
                        <m:r>
                          <a:rPr lang="en-US" sz="1800" b="1" i="1" smtClean="0">
                            <a:latin typeface="Cambria Math" charset="0"/>
                          </a:rPr>
                          <m:t>𝝁</m:t>
                        </m:r>
                      </m:e>
                      <m:sub>
                        <m:r>
                          <a:rPr lang="en-US" sz="1800" b="1" i="1" smtClean="0">
                            <a:latin typeface="Cambria Math" charset="0"/>
                          </a:rPr>
                          <m:t>𝟏</m:t>
                        </m:r>
                      </m:sub>
                    </m:sSub>
                    <m:r>
                      <a:rPr lang="en-US" sz="1800" i="1" smtClean="0">
                        <a:latin typeface="Cambria Math" charset="0"/>
                      </a:rPr>
                      <m:t>,…,</m:t>
                    </m:r>
                    <m:sSub>
                      <m:sSubPr>
                        <m:ctrlPr>
                          <a:rPr lang="en-US" sz="1800" b="1" i="1" smtClean="0">
                            <a:latin typeface="Cambria Math" charset="0"/>
                          </a:rPr>
                        </m:ctrlPr>
                      </m:sSubPr>
                      <m:e>
                        <m:r>
                          <a:rPr lang="en-US" sz="1800" b="1" i="1" smtClean="0">
                            <a:latin typeface="Cambria Math" charset="0"/>
                          </a:rPr>
                          <m:t>𝝁</m:t>
                        </m:r>
                      </m:e>
                      <m:sub>
                        <m:r>
                          <a:rPr lang="en-US" sz="1800" b="1" i="1" smtClean="0">
                            <a:latin typeface="Cambria Math" charset="0"/>
                          </a:rPr>
                          <m:t>𝒌</m:t>
                        </m:r>
                      </m:sub>
                    </m:sSub>
                  </m:oMath>
                </a14:m>
                <a:endParaRPr lang="en-US" sz="1800" dirty="0" smtClean="0">
                  <a:ea typeface="Cambria Math" charset="0"/>
                  <a:cs typeface="Cambria Math" charset="0"/>
                </a:endParaRPr>
              </a:p>
              <a:p>
                <a:r>
                  <a:rPr lang="en-US" sz="1800" dirty="0" smtClean="0">
                    <a:ea typeface="Cambria Math" charset="0"/>
                    <a:cs typeface="Cambria Math" charset="0"/>
                  </a:rPr>
                  <a:t>Cutoff frequency </a:t>
                </a:r>
                <a14:m>
                  <m:oMath xmlns:m="http://schemas.openxmlformats.org/officeDocument/2006/math">
                    <m:sSub>
                      <m:sSubPr>
                        <m:ctrlPr>
                          <a:rPr lang="en-US" sz="1800" b="0" i="1" smtClean="0">
                            <a:solidFill>
                              <a:schemeClr val="accent5">
                                <a:lumMod val="75000"/>
                              </a:schemeClr>
                            </a:solidFill>
                            <a:latin typeface="Cambria Math" charset="0"/>
                            <a:ea typeface="Cambria Math" charset="0"/>
                            <a:cs typeface="Cambria Math" charset="0"/>
                          </a:rPr>
                        </m:ctrlPr>
                      </m:sSubPr>
                      <m:e>
                        <m:r>
                          <a:rPr lang="en-US" sz="1800" b="0" i="1" smtClean="0">
                            <a:solidFill>
                              <a:schemeClr val="accent5">
                                <a:lumMod val="75000"/>
                              </a:schemeClr>
                            </a:solidFill>
                            <a:latin typeface="Cambria Math" charset="0"/>
                            <a:ea typeface="Cambria Math" charset="0"/>
                            <a:cs typeface="Cambria Math" charset="0"/>
                          </a:rPr>
                          <m:t>𝑓</m:t>
                        </m:r>
                      </m:e>
                      <m:sub>
                        <m:r>
                          <a:rPr lang="en-US" sz="1800" b="0" i="1" smtClean="0">
                            <a:solidFill>
                              <a:schemeClr val="accent5">
                                <a:lumMod val="75000"/>
                              </a:schemeClr>
                            </a:solidFill>
                            <a:latin typeface="Cambria Math" charset="0"/>
                            <a:ea typeface="Cambria Math" charset="0"/>
                            <a:cs typeface="Cambria Math" charset="0"/>
                          </a:rPr>
                          <m:t>𝑐</m:t>
                        </m:r>
                      </m:sub>
                    </m:sSub>
                    <m:r>
                      <a:rPr lang="en-US" sz="1800" b="0" i="1" smtClean="0">
                        <a:latin typeface="Cambria Math" charset="0"/>
                        <a:ea typeface="Cambria Math" charset="0"/>
                        <a:cs typeface="Cambria Math" charset="0"/>
                      </a:rPr>
                      <m:t>≥0</m:t>
                    </m:r>
                  </m:oMath>
                </a14:m>
                <a:endParaRPr lang="en-US" sz="1800" dirty="0" smtClean="0">
                  <a:ea typeface="Cambria Math" charset="0"/>
                  <a:cs typeface="Cambria Math" charset="0"/>
                </a:endParaRPr>
              </a:p>
              <a:p>
                <a:r>
                  <a:rPr lang="en-US" sz="1800" dirty="0" smtClean="0">
                    <a:ea typeface="Cambria Math" charset="0"/>
                    <a:cs typeface="Cambria Math" charset="0"/>
                  </a:rPr>
                  <a:t>Given </a:t>
                </a:r>
                <a14:m>
                  <m:oMath xmlns:m="http://schemas.openxmlformats.org/officeDocument/2006/math">
                    <m:r>
                      <a:rPr lang="en-US" sz="1800" b="0" i="1" smtClean="0">
                        <a:solidFill>
                          <a:srgbClr val="FF0000"/>
                        </a:solidFill>
                        <a:latin typeface="Cambria Math" charset="0"/>
                        <a:ea typeface="Cambria Math" charset="0"/>
                        <a:cs typeface="Cambria Math" charset="0"/>
                      </a:rPr>
                      <m:t>𝜈</m:t>
                    </m:r>
                  </m:oMath>
                </a14:m>
                <a:r>
                  <a:rPr lang="en-US" sz="1800" dirty="0" smtClean="0">
                    <a:ea typeface="Cambria Math" charset="0"/>
                    <a:cs typeface="Cambria Math" charset="0"/>
                  </a:rPr>
                  <a:t>-noisy access to </a:t>
                </a:r>
                <a14:m>
                  <m:oMath xmlns:m="http://schemas.openxmlformats.org/officeDocument/2006/math">
                    <m:nary>
                      <m:naryPr>
                        <m:chr m:val="∑"/>
                        <m:ctrlPr>
                          <a:rPr lang="en-US" sz="1800" b="0" i="1" smtClean="0">
                            <a:solidFill>
                              <a:schemeClr val="accent6"/>
                            </a:solidFill>
                            <a:latin typeface="Cambria Math" charset="0"/>
                            <a:ea typeface="Cambria Math" charset="0"/>
                            <a:cs typeface="Cambria Math" charset="0"/>
                          </a:rPr>
                        </m:ctrlPr>
                      </m:naryPr>
                      <m:sub>
                        <m:r>
                          <a:rPr lang="en-US" sz="1800" b="0" i="1" smtClean="0">
                            <a:solidFill>
                              <a:schemeClr val="accent6"/>
                            </a:solidFill>
                            <a:latin typeface="Cambria Math" charset="0"/>
                            <a:ea typeface="Cambria Math" charset="0"/>
                            <a:cs typeface="Cambria Math" charset="0"/>
                          </a:rPr>
                          <m:t>𝑖</m:t>
                        </m:r>
                        <m:r>
                          <a:rPr lang="en-US" sz="1800" b="0" i="1" smtClean="0">
                            <a:solidFill>
                              <a:schemeClr val="accent6"/>
                            </a:solidFill>
                            <a:latin typeface="Cambria Math" charset="0"/>
                            <a:ea typeface="Cambria Math" charset="0"/>
                            <a:cs typeface="Cambria Math" charset="0"/>
                          </a:rPr>
                          <m:t>=1</m:t>
                        </m:r>
                      </m:sub>
                      <m:sup>
                        <m:r>
                          <a:rPr lang="en-US" sz="1800" b="0" i="1" smtClean="0">
                            <a:solidFill>
                              <a:schemeClr val="accent6"/>
                            </a:solidFill>
                            <a:latin typeface="Cambria Math" charset="0"/>
                            <a:ea typeface="Cambria Math" charset="0"/>
                            <a:cs typeface="Cambria Math" charset="0"/>
                          </a:rPr>
                          <m:t>𝑘</m:t>
                        </m:r>
                      </m:sup>
                      <m:e>
                        <m:sSub>
                          <m:sSubPr>
                            <m:ctrlPr>
                              <a:rPr lang="en-US" sz="1800" b="0" i="1" smtClean="0">
                                <a:solidFill>
                                  <a:schemeClr val="accent6"/>
                                </a:solidFill>
                                <a:latin typeface="Cambria Math" charset="0"/>
                                <a:ea typeface="Cambria Math" charset="0"/>
                                <a:cs typeface="Cambria Math" charset="0"/>
                              </a:rPr>
                            </m:ctrlPr>
                          </m:sSubPr>
                          <m:e>
                            <m:r>
                              <a:rPr lang="en-US" sz="1800" b="0" i="1" smtClean="0">
                                <a:solidFill>
                                  <a:schemeClr val="accent6"/>
                                </a:solidFill>
                                <a:latin typeface="Cambria Math" charset="0"/>
                                <a:ea typeface="Cambria Math" charset="0"/>
                                <a:cs typeface="Cambria Math" charset="0"/>
                              </a:rPr>
                              <m:t>𝜆</m:t>
                            </m:r>
                          </m:e>
                          <m:sub>
                            <m:r>
                              <a:rPr lang="en-US" sz="1800" b="0" i="1" smtClean="0">
                                <a:solidFill>
                                  <a:schemeClr val="accent6"/>
                                </a:solidFill>
                                <a:latin typeface="Cambria Math" charset="0"/>
                                <a:ea typeface="Cambria Math" charset="0"/>
                                <a:cs typeface="Cambria Math" charset="0"/>
                              </a:rPr>
                              <m:t>𝑖</m:t>
                            </m:r>
                          </m:sub>
                        </m:sSub>
                        <m:func>
                          <m:funcPr>
                            <m:ctrlPr>
                              <a:rPr lang="en-US" sz="1800" b="0" i="1" smtClean="0">
                                <a:solidFill>
                                  <a:schemeClr val="accent6"/>
                                </a:solidFill>
                                <a:latin typeface="Cambria Math" charset="0"/>
                                <a:ea typeface="Cambria Math" charset="0"/>
                                <a:cs typeface="Cambria Math" charset="0"/>
                              </a:rPr>
                            </m:ctrlPr>
                          </m:funcPr>
                          <m:fName>
                            <m:r>
                              <m:rPr>
                                <m:sty m:val="p"/>
                              </m:rPr>
                              <a:rPr lang="en-US" sz="1800" b="0" i="0" smtClean="0">
                                <a:solidFill>
                                  <a:schemeClr val="accent6"/>
                                </a:solidFill>
                                <a:latin typeface="Cambria Math" charset="0"/>
                                <a:ea typeface="Cambria Math" charset="0"/>
                                <a:cs typeface="Cambria Math" charset="0"/>
                              </a:rPr>
                              <m:t>exp</m:t>
                            </m:r>
                          </m:fName>
                          <m:e>
                            <m:d>
                              <m:dPr>
                                <m:ctrlPr>
                                  <a:rPr lang="en-US" sz="1800" b="0" i="1" smtClean="0">
                                    <a:solidFill>
                                      <a:schemeClr val="accent6"/>
                                    </a:solidFill>
                                    <a:latin typeface="Cambria Math" charset="0"/>
                                    <a:ea typeface="Cambria Math" charset="0"/>
                                    <a:cs typeface="Cambria Math" charset="0"/>
                                  </a:rPr>
                                </m:ctrlPr>
                              </m:dPr>
                              <m:e>
                                <m:r>
                                  <a:rPr lang="en-US" sz="1800" b="0" i="1" smtClean="0">
                                    <a:solidFill>
                                      <a:schemeClr val="accent6"/>
                                    </a:solidFill>
                                    <a:latin typeface="Cambria Math" charset="0"/>
                                    <a:ea typeface="Cambria Math" charset="0"/>
                                    <a:cs typeface="Cambria Math" charset="0"/>
                                  </a:rPr>
                                  <m:t>−2</m:t>
                                </m:r>
                                <m:r>
                                  <a:rPr lang="en-US" sz="1800" b="0" i="1" smtClean="0">
                                    <a:solidFill>
                                      <a:schemeClr val="accent6"/>
                                    </a:solidFill>
                                    <a:latin typeface="Cambria Math" charset="0"/>
                                    <a:ea typeface="Cambria Math" charset="0"/>
                                    <a:cs typeface="Cambria Math" charset="0"/>
                                  </a:rPr>
                                  <m:t>𝜋</m:t>
                                </m:r>
                                <m:r>
                                  <a:rPr lang="en-US" sz="1800" b="0" i="1" smtClean="0">
                                    <a:solidFill>
                                      <a:schemeClr val="accent6"/>
                                    </a:solidFill>
                                    <a:latin typeface="Cambria Math" charset="0"/>
                                    <a:ea typeface="Cambria Math" charset="0"/>
                                    <a:cs typeface="Cambria Math" charset="0"/>
                                  </a:rPr>
                                  <m:t>𝑖</m:t>
                                </m:r>
                                <m:d>
                                  <m:dPr>
                                    <m:begChr m:val="〈"/>
                                    <m:endChr m:val="〉"/>
                                    <m:ctrlPr>
                                      <a:rPr lang="en-US" sz="1800" b="0" i="1" smtClean="0">
                                        <a:solidFill>
                                          <a:schemeClr val="accent6"/>
                                        </a:solidFill>
                                        <a:latin typeface="Cambria Math" charset="0"/>
                                        <a:ea typeface="Cambria Math" charset="0"/>
                                        <a:cs typeface="Cambria Math" charset="0"/>
                                      </a:rPr>
                                    </m:ctrlPr>
                                  </m:dPr>
                                  <m:e>
                                    <m:sSub>
                                      <m:sSubPr>
                                        <m:ctrlPr>
                                          <a:rPr lang="en-US" sz="1800" b="1" i="1" smtClean="0">
                                            <a:solidFill>
                                              <a:schemeClr val="accent6"/>
                                            </a:solidFill>
                                            <a:latin typeface="Cambria Math" charset="0"/>
                                            <a:ea typeface="Cambria Math" charset="0"/>
                                            <a:cs typeface="Cambria Math" charset="0"/>
                                          </a:rPr>
                                        </m:ctrlPr>
                                      </m:sSubPr>
                                      <m:e>
                                        <m:r>
                                          <a:rPr lang="en-US" sz="1800" b="1" i="1" smtClean="0">
                                            <a:solidFill>
                                              <a:schemeClr val="accent6"/>
                                            </a:solidFill>
                                            <a:latin typeface="Cambria Math" charset="0"/>
                                            <a:ea typeface="Cambria Math" charset="0"/>
                                            <a:cs typeface="Cambria Math" charset="0"/>
                                          </a:rPr>
                                          <m:t>𝝁</m:t>
                                        </m:r>
                                      </m:e>
                                      <m:sub>
                                        <m:r>
                                          <a:rPr lang="en-US" sz="1800" b="1" i="1" smtClean="0">
                                            <a:solidFill>
                                              <a:schemeClr val="accent6"/>
                                            </a:solidFill>
                                            <a:latin typeface="Cambria Math" charset="0"/>
                                            <a:ea typeface="Cambria Math" charset="0"/>
                                            <a:cs typeface="Cambria Math" charset="0"/>
                                          </a:rPr>
                                          <m:t>𝒊</m:t>
                                        </m:r>
                                      </m:sub>
                                    </m:sSub>
                                    <m:r>
                                      <a:rPr lang="en-US" sz="1800" b="0" i="1" smtClean="0">
                                        <a:solidFill>
                                          <a:schemeClr val="accent6"/>
                                        </a:solidFill>
                                        <a:latin typeface="Cambria Math" charset="0"/>
                                        <a:ea typeface="Cambria Math" charset="0"/>
                                        <a:cs typeface="Cambria Math" charset="0"/>
                                      </a:rPr>
                                      <m:t>,</m:t>
                                    </m:r>
                                    <m:r>
                                      <a:rPr lang="en-US" sz="1800" b="1" i="1" smtClean="0">
                                        <a:solidFill>
                                          <a:schemeClr val="accent6"/>
                                        </a:solidFill>
                                        <a:latin typeface="Cambria Math" charset="0"/>
                                        <a:ea typeface="Cambria Math" charset="0"/>
                                        <a:cs typeface="Cambria Math" charset="0"/>
                                      </a:rPr>
                                      <m:t>𝝎</m:t>
                                    </m:r>
                                  </m:e>
                                </m:d>
                              </m:e>
                            </m:d>
                          </m:e>
                        </m:func>
                      </m:e>
                    </m:nary>
                  </m:oMath>
                </a14:m>
                <a:r>
                  <a:rPr lang="en-US" sz="1800" dirty="0" smtClean="0">
                    <a:ea typeface="Cambria Math" charset="0"/>
                    <a:cs typeface="Cambria Math" charset="0"/>
                  </a:rPr>
                  <a:t>, recover </a:t>
                </a:r>
                <a14:m>
                  <m:oMath xmlns:m="http://schemas.openxmlformats.org/officeDocument/2006/math">
                    <m:d>
                      <m:dPr>
                        <m:begChr m:val="{"/>
                        <m:endChr m:val="}"/>
                        <m:ctrlPr>
                          <a:rPr lang="en-US" sz="1800" i="1">
                            <a:latin typeface="Cambria Math" charset="0"/>
                          </a:rPr>
                        </m:ctrlPr>
                      </m:dPr>
                      <m:e>
                        <m:sSub>
                          <m:sSubPr>
                            <m:ctrlPr>
                              <a:rPr lang="en-US" sz="1800" i="1">
                                <a:latin typeface="Cambria Math" charset="0"/>
                              </a:rPr>
                            </m:ctrlPr>
                          </m:sSubPr>
                          <m:e>
                            <m:r>
                              <a:rPr lang="en-US" sz="1800" i="1">
                                <a:latin typeface="Cambria Math" charset="0"/>
                              </a:rPr>
                              <m:t>𝜆</m:t>
                            </m:r>
                          </m:e>
                          <m:sub>
                            <m:r>
                              <a:rPr lang="en-US" sz="1800" i="1">
                                <a:latin typeface="Cambria Math" charset="0"/>
                              </a:rPr>
                              <m:t>𝑖</m:t>
                            </m:r>
                          </m:sub>
                        </m:sSub>
                      </m:e>
                    </m:d>
                    <m:r>
                      <a:rPr lang="en-US" sz="1800" i="1">
                        <a:latin typeface="Cambria Math" charset="0"/>
                      </a:rPr>
                      <m:t>,</m:t>
                    </m:r>
                    <m:d>
                      <m:dPr>
                        <m:begChr m:val="{"/>
                        <m:endChr m:val="}"/>
                        <m:ctrlPr>
                          <a:rPr lang="en-US" sz="1800" i="1">
                            <a:latin typeface="Cambria Math" charset="0"/>
                          </a:rPr>
                        </m:ctrlPr>
                      </m:dPr>
                      <m:e>
                        <m:sSub>
                          <m:sSubPr>
                            <m:ctrlPr>
                              <a:rPr lang="en-US" sz="1800" b="1" i="1">
                                <a:latin typeface="Cambria Math" charset="0"/>
                              </a:rPr>
                            </m:ctrlPr>
                          </m:sSubPr>
                          <m:e>
                            <m:r>
                              <a:rPr lang="en-US" sz="1800" b="1" i="1">
                                <a:latin typeface="Cambria Math" charset="0"/>
                              </a:rPr>
                              <m:t>𝝁</m:t>
                            </m:r>
                          </m:e>
                          <m:sub>
                            <m:r>
                              <a:rPr lang="en-US" sz="1800" b="1" i="1">
                                <a:latin typeface="Cambria Math" charset="0"/>
                              </a:rPr>
                              <m:t>𝒊</m:t>
                            </m:r>
                          </m:sub>
                        </m:sSub>
                      </m:e>
                    </m:d>
                  </m:oMath>
                </a14:m>
                <a:endParaRPr lang="en-US" sz="1800" b="0" dirty="0" smtClean="0">
                  <a:ea typeface="Cambria Math" charset="0"/>
                  <a:cs typeface="Cambria Math"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9087556" y="1"/>
                <a:ext cx="3104444" cy="2178756"/>
              </a:xfrm>
              <a:prstGeom prst="rect">
                <a:avLst/>
              </a:prstGeom>
              <a:blipFill rotWithShape="0">
                <a:blip r:embed="rId3"/>
                <a:stretch>
                  <a:fillRect l="-2358" t="-2801" b="-140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4"/>
              <p:cNvSpPr txBox="1">
                <a:spLocks noGrp="1"/>
              </p:cNvSpPr>
              <p:nvPr>
                <p:ph idx="1"/>
              </p:nvPr>
            </p:nvSpPr>
            <p:spPr>
              <a:xfrm>
                <a:off x="838201" y="1825625"/>
                <a:ext cx="10981266" cy="4106765"/>
              </a:xfrm>
              <a:prstGeom prst="rect">
                <a:avLst/>
              </a:prstGeom>
              <a:noFill/>
            </p:spPr>
            <p:txBody>
              <a:bodyPr wrap="square" rtlCol="0">
                <a:spAutoFit/>
              </a:bodyPr>
              <a:lstStyle/>
              <a:p>
                <a:r>
                  <a:rPr lang="en-US" dirty="0" smtClean="0"/>
                  <a:t>Let </a:t>
                </a:r>
                <a14:m>
                  <m:oMath xmlns:m="http://schemas.openxmlformats.org/officeDocument/2006/math">
                    <m:sSub>
                      <m:sSubPr>
                        <m:ctrlPr>
                          <a:rPr lang="en-US" b="0" i="1" smtClean="0">
                            <a:latin typeface="Cambria Math" charset="0"/>
                          </a:rPr>
                        </m:ctrlPr>
                      </m:sSubPr>
                      <m:e>
                        <m:r>
                          <a:rPr lang="en-US" b="0" i="1" smtClean="0">
                            <a:latin typeface="Cambria Math" charset="0"/>
                          </a:rPr>
                          <m:t>𝐼</m:t>
                        </m:r>
                      </m:e>
                      <m:sub>
                        <m:r>
                          <a:rPr lang="en-US" b="0" i="1" smtClean="0">
                            <a:latin typeface="Cambria Math" charset="0"/>
                          </a:rPr>
                          <m:t>𝑖</m:t>
                        </m:r>
                      </m:sub>
                    </m:sSub>
                    <m:d>
                      <m:dPr>
                        <m:ctrlPr>
                          <a:rPr lang="en-US" b="0" i="1" smtClean="0">
                            <a:latin typeface="Cambria Math" charset="0"/>
                          </a:rPr>
                        </m:ctrlPr>
                      </m:dPr>
                      <m:e>
                        <m:r>
                          <a:rPr lang="en-US" b="1" i="1" smtClean="0">
                            <a:latin typeface="Cambria Math" charset="0"/>
                          </a:rPr>
                          <m:t>𝒙</m:t>
                        </m:r>
                      </m:e>
                    </m:d>
                    <m:r>
                      <a:rPr lang="en-US" b="0" i="1" smtClean="0">
                        <a:latin typeface="Cambria Math" charset="0"/>
                      </a:rPr>
                      <m:t>≔</m:t>
                    </m:r>
                    <m:r>
                      <a:rPr lang="en-US" b="0" i="1" smtClean="0">
                        <a:latin typeface="Cambria Math" charset="0"/>
                      </a:rPr>
                      <m:t>𝐼</m:t>
                    </m:r>
                    <m:d>
                      <m:dPr>
                        <m:ctrlPr>
                          <a:rPr lang="en-US" b="0" i="1" smtClean="0">
                            <a:latin typeface="Cambria Math" charset="0"/>
                          </a:rPr>
                        </m:ctrlPr>
                      </m:dPr>
                      <m:e>
                        <m:r>
                          <a:rPr lang="en-US" b="1" i="1" smtClean="0">
                            <a:latin typeface="Cambria Math" charset="0"/>
                          </a:rPr>
                          <m:t>𝒙</m:t>
                        </m:r>
                        <m:r>
                          <a:rPr lang="en-US" b="0" i="1" smtClean="0">
                            <a:latin typeface="Cambria Math" charset="0"/>
                          </a:rPr>
                          <m:t> −</m:t>
                        </m:r>
                        <m:sSub>
                          <m:sSubPr>
                            <m:ctrlPr>
                              <a:rPr lang="en-US" b="1" i="1" smtClean="0">
                                <a:latin typeface="Cambria Math" charset="0"/>
                              </a:rPr>
                            </m:ctrlPr>
                          </m:sSubPr>
                          <m:e>
                            <m:r>
                              <a:rPr lang="en-US" b="1" i="1" smtClean="0">
                                <a:latin typeface="Cambria Math" charset="0"/>
                              </a:rPr>
                              <m:t>𝝁</m:t>
                            </m:r>
                          </m:e>
                          <m:sub>
                            <m:r>
                              <a:rPr lang="en-US" b="1" i="1" smtClean="0">
                                <a:latin typeface="Cambria Math" charset="0"/>
                              </a:rPr>
                              <m:t>𝒊</m:t>
                            </m:r>
                          </m:sub>
                        </m:sSub>
                      </m:e>
                    </m:d>
                  </m:oMath>
                </a14:m>
                <a:r>
                  <a:rPr lang="en-US" dirty="0" smtClean="0"/>
                  <a:t>.</a:t>
                </a:r>
              </a:p>
              <a:p>
                <a:r>
                  <a:rPr lang="en-US" dirty="0" smtClean="0"/>
                  <a:t>For any </a:t>
                </a:r>
                <a14:m>
                  <m:oMath xmlns:m="http://schemas.openxmlformats.org/officeDocument/2006/math">
                    <m:r>
                      <a:rPr lang="en-US" b="0" i="1" smtClean="0">
                        <a:latin typeface="Cambria Math" charset="0"/>
                      </a:rPr>
                      <m:t>𝜔</m:t>
                    </m:r>
                    <m:r>
                      <a:rPr lang="en-US" b="0" i="1" smtClean="0">
                        <a:latin typeface="Cambria Math" charset="0"/>
                      </a:rPr>
                      <m:t>∈</m:t>
                    </m:r>
                    <m:sSup>
                      <m:sSupPr>
                        <m:ctrlPr>
                          <a:rPr lang="en-US" i="1">
                            <a:latin typeface="Cambria Math" charset="0"/>
                            <a:ea typeface="Cambria Math" charset="0"/>
                            <a:cs typeface="Cambria Math" charset="0"/>
                          </a:rPr>
                        </m:ctrlPr>
                      </m:sSupPr>
                      <m:e>
                        <m:r>
                          <a:rPr lang="en-US" i="1">
                            <a:latin typeface="Cambria Math" charset="0"/>
                            <a:ea typeface="Cambria Math" charset="0"/>
                            <a:cs typeface="Cambria Math" charset="0"/>
                          </a:rPr>
                          <m:t>ℝ</m:t>
                        </m:r>
                      </m:e>
                      <m:sup>
                        <m:r>
                          <a:rPr lang="en-US" i="1">
                            <a:latin typeface="Cambria Math" charset="0"/>
                            <a:ea typeface="Cambria Math" charset="0"/>
                            <a:cs typeface="Cambria Math" charset="0"/>
                          </a:rPr>
                          <m:t>2</m:t>
                        </m:r>
                      </m:sup>
                    </m:sSup>
                  </m:oMath>
                </a14:m>
                <a:r>
                  <a:rPr lang="en-US" dirty="0" smtClean="0"/>
                  <a:t>, can compute empirical estimate </a:t>
                </a: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𝛽</m:t>
                            </m:r>
                          </m:e>
                        </m:acc>
                      </m:e>
                      <m:sub>
                        <m:r>
                          <a:rPr lang="en-US" b="0" i="1" dirty="0" smtClean="0">
                            <a:latin typeface="Cambria Math" charset="0"/>
                          </a:rPr>
                          <m:t>𝜔</m:t>
                        </m:r>
                      </m:sub>
                    </m:sSub>
                  </m:oMath>
                </a14:m>
                <a:r>
                  <a:rPr lang="en-US" dirty="0" smtClean="0"/>
                  <a:t> of</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𝔼</m:t>
                      </m:r>
                      <m:d>
                        <m:dPr>
                          <m:begChr m:val="["/>
                          <m:endChr m:val="]"/>
                          <m:ctrlPr>
                            <a:rPr lang="en-US" b="0" i="1" smtClean="0">
                              <a:latin typeface="Cambria Math" charset="0"/>
                              <a:ea typeface="Cambria Math" charset="0"/>
                              <a:cs typeface="Cambria Math" charset="0"/>
                            </a:rPr>
                          </m:ctrlPr>
                        </m:dPr>
                        <m:e>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−2</m:t>
                                  </m:r>
                                  <m:r>
                                    <a:rPr lang="en-US" i="1">
                                      <a:latin typeface="Cambria Math" charset="0"/>
                                    </a:rPr>
                                    <m:t>𝜋</m:t>
                                  </m:r>
                                  <m:r>
                                    <a:rPr lang="en-US" i="1">
                                      <a:latin typeface="Cambria Math" charset="0"/>
                                    </a:rPr>
                                    <m:t>𝑖</m:t>
                                  </m:r>
                                  <m:d>
                                    <m:dPr>
                                      <m:begChr m:val="〈"/>
                                      <m:endChr m:val="〉"/>
                                      <m:ctrlPr>
                                        <a:rPr lang="en-US" i="1">
                                          <a:latin typeface="Cambria Math" charset="0"/>
                                        </a:rPr>
                                      </m:ctrlPr>
                                    </m:dPr>
                                    <m:e>
                                      <m:r>
                                        <a:rPr lang="en-US" b="1" i="1">
                                          <a:latin typeface="Cambria Math" charset="0"/>
                                        </a:rPr>
                                        <m:t>𝒙</m:t>
                                      </m:r>
                                      <m:r>
                                        <a:rPr lang="en-US" i="1">
                                          <a:latin typeface="Cambria Math" charset="0"/>
                                          <a:ea typeface="Cambria Math" charset="0"/>
                                          <a:cs typeface="Cambria Math" charset="0"/>
                                        </a:rPr>
                                        <m:t>,</m:t>
                                      </m:r>
                                      <m:r>
                                        <a:rPr lang="en-US" b="1" i="1">
                                          <a:latin typeface="Cambria Math" charset="0"/>
                                          <a:ea typeface="Cambria Math" charset="0"/>
                                          <a:cs typeface="Cambria Math" charset="0"/>
                                        </a:rPr>
                                        <m:t>𝝎</m:t>
                                      </m:r>
                                    </m:e>
                                  </m:d>
                                </m:e>
                              </m:d>
                            </m:e>
                          </m:func>
                        </m:e>
                      </m:d>
                      <m:r>
                        <a:rPr lang="en-US" b="0" i="1" smtClean="0">
                          <a:latin typeface="Cambria Math" charset="0"/>
                          <a:ea typeface="Cambria Math" charset="0"/>
                          <a:cs typeface="Cambria Math" charset="0"/>
                        </a:rPr>
                        <m:t>=</m:t>
                      </m:r>
                      <m:nary>
                        <m:naryPr>
                          <m:chr m:val="∑"/>
                          <m:ctrlPr>
                            <a:rPr lang="en-US" i="1">
                              <a:latin typeface="Cambria Math" charset="0"/>
                            </a:rPr>
                          </m:ctrlPr>
                        </m:naryPr>
                        <m:sub>
                          <m:r>
                            <a:rPr lang="en-US" i="1">
                              <a:latin typeface="Cambria Math" charset="0"/>
                            </a:rPr>
                            <m:t>𝑖</m:t>
                          </m:r>
                          <m:r>
                            <a:rPr lang="en-US" i="1">
                              <a:latin typeface="Cambria Math" charset="0"/>
                            </a:rPr>
                            <m:t>=1</m:t>
                          </m:r>
                        </m:sub>
                        <m:sup>
                          <m:r>
                            <a:rPr lang="en-US" i="1">
                              <a:latin typeface="Cambria Math" charset="0"/>
                            </a:rPr>
                            <m:t>𝑘</m:t>
                          </m:r>
                        </m:sup>
                        <m:e>
                          <m:sSub>
                            <m:sSubPr>
                              <m:ctrlPr>
                                <a:rPr lang="en-US" b="0" i="1" smtClean="0">
                                  <a:latin typeface="Cambria Math" charset="0"/>
                                </a:rPr>
                              </m:ctrlPr>
                            </m:sSubPr>
                            <m:e>
                              <m:r>
                                <a:rPr lang="en-US" b="0" i="1" smtClean="0">
                                  <a:latin typeface="Cambria Math" charset="0"/>
                                </a:rPr>
                                <m:t>𝜆</m:t>
                              </m:r>
                            </m:e>
                            <m:sub>
                              <m:r>
                                <a:rPr lang="en-US" b="0" i="1" smtClean="0">
                                  <a:latin typeface="Cambria Math" charset="0"/>
                                </a:rPr>
                                <m:t>𝑖</m:t>
                              </m:r>
                            </m:sub>
                          </m:sSub>
                          <m:acc>
                            <m:accPr>
                              <m:chr m:val="̂"/>
                              <m:ctrlPr>
                                <a:rPr lang="en-US" b="0" i="1" smtClean="0">
                                  <a:latin typeface="Cambria Math" charset="0"/>
                                </a:rPr>
                              </m:ctrlPr>
                            </m:accPr>
                            <m:e>
                              <m:sSub>
                                <m:sSubPr>
                                  <m:ctrlPr>
                                    <a:rPr lang="en-US" b="0" i="1" smtClean="0">
                                      <a:latin typeface="Cambria Math" charset="0"/>
                                    </a:rPr>
                                  </m:ctrlPr>
                                </m:sSubPr>
                                <m:e>
                                  <m:r>
                                    <a:rPr lang="en-US" b="0" i="1" smtClean="0">
                                      <a:latin typeface="Cambria Math" charset="0"/>
                                    </a:rPr>
                                    <m:t>𝐼</m:t>
                                  </m:r>
                                </m:e>
                                <m:sub>
                                  <m:r>
                                    <a:rPr lang="en-US" b="0" i="1" smtClean="0">
                                      <a:latin typeface="Cambria Math" charset="0"/>
                                    </a:rPr>
                                    <m:t>𝑖</m:t>
                                  </m:r>
                                </m:sub>
                              </m:sSub>
                            </m:e>
                          </m:acc>
                          <m:r>
                            <a:rPr lang="en-US" b="0" i="1" dirty="0" smtClean="0">
                              <a:latin typeface="Cambria Math" charset="0"/>
                            </a:rPr>
                            <m:t>[</m:t>
                          </m:r>
                          <m:r>
                            <a:rPr lang="en-US" b="1" i="1" dirty="0" smtClean="0">
                              <a:latin typeface="Cambria Math" charset="0"/>
                            </a:rPr>
                            <m:t>𝝎</m:t>
                          </m:r>
                          <m:r>
                            <a:rPr lang="en-US" b="0" i="1" dirty="0" smtClean="0">
                              <a:latin typeface="Cambria Math" charset="0"/>
                            </a:rPr>
                            <m:t>]</m:t>
                          </m:r>
                        </m:e>
                      </m:nary>
                      <m:r>
                        <a:rPr lang="en-US" b="0" i="1" smtClean="0">
                          <a:latin typeface="Cambria Math" charset="0"/>
                        </a:rPr>
                        <m:t>=</m:t>
                      </m:r>
                      <m:d>
                        <m:dPr>
                          <m:ctrlPr>
                            <a:rPr lang="en-US" b="0" i="1" smtClean="0">
                              <a:latin typeface="Cambria Math" charset="0"/>
                            </a:rPr>
                          </m:ctrlPr>
                        </m:dPr>
                        <m:e>
                          <m:nary>
                            <m:naryPr>
                              <m:chr m:val="∑"/>
                              <m:ctrlPr>
                                <a:rPr lang="en-US" i="1">
                                  <a:latin typeface="Cambria Math" charset="0"/>
                                </a:rPr>
                              </m:ctrlPr>
                            </m:naryPr>
                            <m:sub>
                              <m:r>
                                <a:rPr lang="en-US" i="1">
                                  <a:latin typeface="Cambria Math" charset="0"/>
                                </a:rPr>
                                <m:t>𝑖</m:t>
                              </m:r>
                              <m:r>
                                <a:rPr lang="en-US" i="1">
                                  <a:latin typeface="Cambria Math" charset="0"/>
                                </a:rPr>
                                <m:t>=1</m:t>
                              </m:r>
                            </m:sub>
                            <m:sup>
                              <m:r>
                                <a:rPr lang="en-US" i="1">
                                  <a:latin typeface="Cambria Math" charset="0"/>
                                </a:rPr>
                                <m:t>𝑘</m:t>
                              </m:r>
                            </m:sup>
                            <m:e>
                              <m:sSub>
                                <m:sSubPr>
                                  <m:ctrlPr>
                                    <a:rPr lang="en-US" i="1">
                                      <a:latin typeface="Cambria Math" charset="0"/>
                                    </a:rPr>
                                  </m:ctrlPr>
                                </m:sSubPr>
                                <m:e>
                                  <m:r>
                                    <a:rPr lang="en-US" i="1">
                                      <a:latin typeface="Cambria Math" charset="0"/>
                                    </a:rPr>
                                    <m:t>𝜆</m:t>
                                  </m:r>
                                </m:e>
                                <m:sub>
                                  <m:r>
                                    <a:rPr lang="en-US" i="1">
                                      <a:latin typeface="Cambria Math" charset="0"/>
                                    </a:rPr>
                                    <m:t>𝑖</m:t>
                                  </m:r>
                                </m:sub>
                              </m:sSub>
                            </m:e>
                          </m:nary>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−2</m:t>
                                  </m:r>
                                  <m:r>
                                    <a:rPr lang="en-US" i="1">
                                      <a:latin typeface="Cambria Math" charset="0"/>
                                    </a:rPr>
                                    <m:t>𝜋</m:t>
                                  </m:r>
                                  <m:r>
                                    <a:rPr lang="en-US" i="1">
                                      <a:latin typeface="Cambria Math" charset="0"/>
                                    </a:rPr>
                                    <m:t>𝑖</m:t>
                                  </m:r>
                                  <m:d>
                                    <m:dPr>
                                      <m:begChr m:val="〈"/>
                                      <m:endChr m:val="〉"/>
                                      <m:ctrlPr>
                                        <a:rPr lang="en-US" i="1">
                                          <a:latin typeface="Cambria Math" charset="0"/>
                                        </a:rPr>
                                      </m:ctrlPr>
                                    </m:dPr>
                                    <m:e>
                                      <m:sSub>
                                        <m:sSubPr>
                                          <m:ctrlPr>
                                            <a:rPr lang="en-US" b="1" i="1">
                                              <a:latin typeface="Cambria Math" charset="0"/>
                                            </a:rPr>
                                          </m:ctrlPr>
                                        </m:sSubPr>
                                        <m:e>
                                          <m:r>
                                            <a:rPr lang="en-US" b="1" i="1">
                                              <a:latin typeface="Cambria Math" charset="0"/>
                                            </a:rPr>
                                            <m:t>𝝁</m:t>
                                          </m:r>
                                        </m:e>
                                        <m:sub>
                                          <m:r>
                                            <a:rPr lang="en-US" b="1" i="1">
                                              <a:latin typeface="Cambria Math" charset="0"/>
                                            </a:rPr>
                                            <m:t>𝒊</m:t>
                                          </m:r>
                                        </m:sub>
                                      </m:sSub>
                                      <m:r>
                                        <a:rPr lang="en-US" i="1">
                                          <a:latin typeface="Cambria Math" charset="0"/>
                                          <a:ea typeface="Cambria Math" charset="0"/>
                                          <a:cs typeface="Cambria Math" charset="0"/>
                                        </a:rPr>
                                        <m:t>,</m:t>
                                      </m:r>
                                      <m:r>
                                        <a:rPr lang="en-US" b="1" i="1">
                                          <a:latin typeface="Cambria Math" charset="0"/>
                                          <a:ea typeface="Cambria Math" charset="0"/>
                                          <a:cs typeface="Cambria Math" charset="0"/>
                                        </a:rPr>
                                        <m:t>𝝎</m:t>
                                      </m:r>
                                    </m:e>
                                  </m:d>
                                </m:e>
                              </m:d>
                            </m:e>
                          </m:func>
                        </m:e>
                      </m:d>
                      <m:r>
                        <a:rPr lang="en-US" b="1" i="1">
                          <a:latin typeface="Cambria Math" charset="0"/>
                          <a:ea typeface="Cambria Math" charset="0"/>
                          <a:cs typeface="Cambria Math" charset="0"/>
                        </a:rPr>
                        <m:t>⋅</m:t>
                      </m:r>
                      <m:acc>
                        <m:accPr>
                          <m:chr m:val="̂"/>
                          <m:ctrlPr>
                            <a:rPr lang="en-US" b="1" i="1">
                              <a:latin typeface="Cambria Math" charset="0"/>
                              <a:ea typeface="Cambria Math" charset="0"/>
                              <a:cs typeface="Cambria Math" charset="0"/>
                            </a:rPr>
                          </m:ctrlPr>
                        </m:accPr>
                        <m:e>
                          <m:r>
                            <a:rPr lang="en-US" i="1">
                              <a:latin typeface="Cambria Math" charset="0"/>
                              <a:ea typeface="Cambria Math" charset="0"/>
                              <a:cs typeface="Cambria Math" charset="0"/>
                            </a:rPr>
                            <m:t>𝐼</m:t>
                          </m:r>
                        </m:e>
                      </m:acc>
                      <m:r>
                        <a:rPr lang="en-US" b="1" i="1">
                          <a:latin typeface="Cambria Math" charset="0"/>
                          <a:ea typeface="Cambria Math" charset="0"/>
                          <a:cs typeface="Cambria Math" charset="0"/>
                        </a:rPr>
                        <m:t>[</m:t>
                      </m:r>
                      <m:r>
                        <a:rPr lang="en-US" b="1" i="1">
                          <a:latin typeface="Cambria Math" charset="0"/>
                          <a:ea typeface="Cambria Math" charset="0"/>
                          <a:cs typeface="Cambria Math" charset="0"/>
                        </a:rPr>
                        <m:t>𝝎</m:t>
                      </m:r>
                      <m:r>
                        <a:rPr lang="en-US" b="1" i="1">
                          <a:latin typeface="Cambria Math" charset="0"/>
                          <a:ea typeface="Cambria Math" charset="0"/>
                          <a:cs typeface="Cambria Math" charset="0"/>
                        </a:rPr>
                        <m:t>]</m:t>
                      </m:r>
                    </m:oMath>
                  </m:oMathPara>
                </a14:m>
                <a:endParaRPr lang="en-US" dirty="0" smtClean="0"/>
              </a:p>
              <a:p>
                <a:r>
                  <a:rPr lang="en-US" dirty="0" smtClean="0"/>
                  <a:t>If </a:t>
                </a:r>
                <a14:m>
                  <m:oMath xmlns:m="http://schemas.openxmlformats.org/officeDocument/2006/math">
                    <m:acc>
                      <m:accPr>
                        <m:chr m:val="̂"/>
                        <m:ctrlPr>
                          <a:rPr lang="en-US" b="1" i="1">
                            <a:latin typeface="Cambria Math" charset="0"/>
                            <a:ea typeface="Cambria Math" charset="0"/>
                            <a:cs typeface="Cambria Math" charset="0"/>
                          </a:rPr>
                        </m:ctrlPr>
                      </m:accPr>
                      <m:e>
                        <m:r>
                          <a:rPr lang="en-US" i="1">
                            <a:latin typeface="Cambria Math" charset="0"/>
                            <a:ea typeface="Cambria Math" charset="0"/>
                            <a:cs typeface="Cambria Math" charset="0"/>
                          </a:rPr>
                          <m:t>𝐼</m:t>
                        </m:r>
                      </m:e>
                    </m:acc>
                    <m:d>
                      <m:dPr>
                        <m:begChr m:val="["/>
                        <m:endChr m:val="]"/>
                        <m:ctrlPr>
                          <a:rPr lang="en-US" b="1" i="1">
                            <a:latin typeface="Cambria Math" charset="0"/>
                            <a:ea typeface="Cambria Math" charset="0"/>
                            <a:cs typeface="Cambria Math" charset="0"/>
                          </a:rPr>
                        </m:ctrlPr>
                      </m:dPr>
                      <m:e>
                        <m:r>
                          <a:rPr lang="en-US" b="1" i="1">
                            <a:latin typeface="Cambria Math" charset="0"/>
                            <a:ea typeface="Cambria Math" charset="0"/>
                            <a:cs typeface="Cambria Math" charset="0"/>
                          </a:rPr>
                          <m:t>𝝎</m:t>
                        </m:r>
                      </m:e>
                    </m:d>
                    <m:r>
                      <a:rPr lang="en-US" b="0" i="1" smtClean="0">
                        <a:latin typeface="Cambria Math" charset="0"/>
                        <a:ea typeface="Cambria Math" charset="0"/>
                        <a:cs typeface="Cambria Math" charset="0"/>
                      </a:rPr>
                      <m:t>≠0</m:t>
                    </m:r>
                  </m:oMath>
                </a14:m>
                <a:r>
                  <a:rPr lang="en-US" dirty="0" smtClean="0"/>
                  <a:t> and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𝛽</m:t>
                            </m:r>
                          </m:e>
                        </m:acc>
                      </m:e>
                      <m:sub>
                        <m:r>
                          <a:rPr lang="en-US" b="1" i="1" dirty="0">
                            <a:latin typeface="Cambria Math" charset="0"/>
                          </a:rPr>
                          <m:t>𝝎</m:t>
                        </m:r>
                      </m:sub>
                    </m:sSub>
                  </m:oMath>
                </a14:m>
                <a:r>
                  <a:rPr lang="en-US" dirty="0" smtClean="0"/>
                  <a:t> is </a:t>
                </a:r>
                <a14:m>
                  <m:oMath xmlns:m="http://schemas.openxmlformats.org/officeDocument/2006/math">
                    <m:r>
                      <a:rPr lang="en-US" b="0" i="1" smtClean="0">
                        <a:latin typeface="Cambria Math" charset="0"/>
                      </a:rPr>
                      <m:t>𝜈</m:t>
                    </m:r>
                    <m:r>
                      <a:rPr lang="en-US" b="0" i="1" smtClean="0">
                        <a:latin typeface="Cambria Math" charset="0"/>
                      </a:rPr>
                      <m:t>′</m:t>
                    </m:r>
                  </m:oMath>
                </a14:m>
                <a:r>
                  <a:rPr lang="en-US" dirty="0" smtClean="0"/>
                  <a:t>-close to </a:t>
                </a:r>
                <a14:m>
                  <m:oMath xmlns:m="http://schemas.openxmlformats.org/officeDocument/2006/math">
                    <m:r>
                      <a:rPr lang="en-US" i="1">
                        <a:latin typeface="Cambria Math" charset="0"/>
                        <a:ea typeface="Cambria Math" charset="0"/>
                        <a:cs typeface="Cambria Math" charset="0"/>
                      </a:rPr>
                      <m:t>𝔼</m:t>
                    </m:r>
                    <m:d>
                      <m:dPr>
                        <m:begChr m:val="["/>
                        <m:endChr m:val="]"/>
                        <m:ctrlPr>
                          <a:rPr lang="en-US" i="1">
                            <a:latin typeface="Cambria Math" charset="0"/>
                            <a:ea typeface="Cambria Math" charset="0"/>
                            <a:cs typeface="Cambria Math" charset="0"/>
                          </a:rPr>
                        </m:ctrlPr>
                      </m:dPr>
                      <m:e>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−2</m:t>
                                </m:r>
                                <m:r>
                                  <a:rPr lang="en-US" i="1">
                                    <a:latin typeface="Cambria Math" charset="0"/>
                                  </a:rPr>
                                  <m:t>𝜋</m:t>
                                </m:r>
                                <m:r>
                                  <a:rPr lang="en-US" i="1">
                                    <a:latin typeface="Cambria Math" charset="0"/>
                                  </a:rPr>
                                  <m:t>𝑖</m:t>
                                </m:r>
                                <m:d>
                                  <m:dPr>
                                    <m:begChr m:val="〈"/>
                                    <m:endChr m:val="〉"/>
                                    <m:ctrlPr>
                                      <a:rPr lang="en-US" i="1">
                                        <a:latin typeface="Cambria Math" charset="0"/>
                                      </a:rPr>
                                    </m:ctrlPr>
                                  </m:dPr>
                                  <m:e>
                                    <m:r>
                                      <a:rPr lang="en-US" b="1" i="1">
                                        <a:latin typeface="Cambria Math" charset="0"/>
                                      </a:rPr>
                                      <m:t>𝒙</m:t>
                                    </m:r>
                                    <m:r>
                                      <a:rPr lang="en-US" i="1">
                                        <a:latin typeface="Cambria Math" charset="0"/>
                                        <a:ea typeface="Cambria Math" charset="0"/>
                                        <a:cs typeface="Cambria Math" charset="0"/>
                                      </a:rPr>
                                      <m:t>,</m:t>
                                    </m:r>
                                    <m:r>
                                      <a:rPr lang="en-US" b="1" i="1">
                                        <a:latin typeface="Cambria Math" charset="0"/>
                                        <a:ea typeface="Cambria Math" charset="0"/>
                                        <a:cs typeface="Cambria Math" charset="0"/>
                                      </a:rPr>
                                      <m:t>𝝎</m:t>
                                    </m:r>
                                  </m:e>
                                </m:d>
                              </m:e>
                            </m:d>
                          </m:e>
                        </m:func>
                      </m:e>
                    </m:d>
                  </m:oMath>
                </a14:m>
                <a:r>
                  <a:rPr lang="en-US" dirty="0" smtClean="0"/>
                  <a:t>, then</a:t>
                </a:r>
              </a:p>
              <a:p>
                <a:pPr marL="0" indent="0">
                  <a:buNone/>
                </a:pPr>
                <a:r>
                  <a:rPr lang="en-US" dirty="0" smtClean="0"/>
                  <a:t>   </a:t>
                </a:r>
                <a14:m>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charset="0"/>
                              </a:rPr>
                              <m:t>𝛽</m:t>
                            </m:r>
                          </m:e>
                        </m:acc>
                      </m:e>
                      <m:sub>
                        <m:r>
                          <a:rPr lang="en-US" b="1" i="1" dirty="0">
                            <a:latin typeface="Cambria Math" charset="0"/>
                          </a:rPr>
                          <m:t>𝝎</m:t>
                        </m:r>
                      </m:sub>
                    </m:sSub>
                    <m:r>
                      <a:rPr lang="en-US" b="1" i="1" dirty="0" smtClean="0">
                        <a:latin typeface="Cambria Math" charset="0"/>
                      </a:rPr>
                      <m:t>/</m:t>
                    </m:r>
                    <m:acc>
                      <m:accPr>
                        <m:chr m:val="̂"/>
                        <m:ctrlPr>
                          <a:rPr lang="en-US" b="1" i="1">
                            <a:latin typeface="Cambria Math" charset="0"/>
                            <a:ea typeface="Cambria Math" charset="0"/>
                            <a:cs typeface="Cambria Math" charset="0"/>
                          </a:rPr>
                        </m:ctrlPr>
                      </m:accPr>
                      <m:e>
                        <m:r>
                          <a:rPr lang="en-US" i="1">
                            <a:latin typeface="Cambria Math" charset="0"/>
                            <a:ea typeface="Cambria Math" charset="0"/>
                            <a:cs typeface="Cambria Math" charset="0"/>
                          </a:rPr>
                          <m:t>𝐼</m:t>
                        </m:r>
                      </m:e>
                    </m:acc>
                    <m:r>
                      <a:rPr lang="en-US" b="1" i="1">
                        <a:latin typeface="Cambria Math" charset="0"/>
                        <a:ea typeface="Cambria Math" charset="0"/>
                        <a:cs typeface="Cambria Math" charset="0"/>
                      </a:rPr>
                      <m:t>[</m:t>
                    </m:r>
                    <m:r>
                      <a:rPr lang="en-US" b="1" i="1">
                        <a:latin typeface="Cambria Math" charset="0"/>
                        <a:ea typeface="Cambria Math" charset="0"/>
                        <a:cs typeface="Cambria Math" charset="0"/>
                      </a:rPr>
                      <m:t>𝝎</m:t>
                    </m:r>
                    <m:r>
                      <a:rPr lang="en-US" b="1" i="1">
                        <a:latin typeface="Cambria Math" charset="0"/>
                        <a:ea typeface="Cambria Math" charset="0"/>
                        <a:cs typeface="Cambria Math" charset="0"/>
                      </a:rPr>
                      <m:t>]</m:t>
                    </m:r>
                  </m:oMath>
                </a14:m>
                <a:r>
                  <a:rPr lang="en-US" dirty="0" smtClean="0"/>
                  <a:t> is </a:t>
                </a:r>
                <a14:m>
                  <m:oMath xmlns:m="http://schemas.openxmlformats.org/officeDocument/2006/math">
                    <m:r>
                      <a:rPr lang="en-US" i="1" smtClean="0">
                        <a:solidFill>
                          <a:srgbClr val="FF0000"/>
                        </a:solidFill>
                        <a:latin typeface="Cambria Math" charset="0"/>
                      </a:rPr>
                      <m:t>𝜈</m:t>
                    </m:r>
                    <m:r>
                      <a:rPr lang="en-US" b="0" i="1" smtClean="0">
                        <a:latin typeface="Cambria Math" charset="0"/>
                      </a:rPr>
                      <m:t>≔</m:t>
                    </m:r>
                    <m:sSup>
                      <m:sSupPr>
                        <m:ctrlPr>
                          <a:rPr lang="en-US" b="0" i="1" smtClean="0">
                            <a:latin typeface="Cambria Math" charset="0"/>
                          </a:rPr>
                        </m:ctrlPr>
                      </m:sSupPr>
                      <m:e>
                        <m:r>
                          <a:rPr lang="en-US" b="0" i="1" smtClean="0">
                            <a:latin typeface="Cambria Math" charset="0"/>
                          </a:rPr>
                          <m:t>𝜈</m:t>
                        </m:r>
                      </m:e>
                      <m:sup>
                        <m:r>
                          <a:rPr lang="en-US" b="0" i="1" smtClean="0">
                            <a:latin typeface="Cambria Math" charset="0"/>
                          </a:rPr>
                          <m:t>′</m:t>
                        </m:r>
                      </m:sup>
                    </m:sSup>
                    <m:r>
                      <a:rPr lang="en-US" b="0" i="1" smtClean="0">
                        <a:latin typeface="Cambria Math" charset="0"/>
                      </a:rPr>
                      <m:t>/</m:t>
                    </m:r>
                    <m:acc>
                      <m:accPr>
                        <m:chr m:val="̂"/>
                        <m:ctrlPr>
                          <a:rPr lang="en-US" b="1" i="1">
                            <a:latin typeface="Cambria Math" charset="0"/>
                            <a:ea typeface="Cambria Math" charset="0"/>
                            <a:cs typeface="Cambria Math" charset="0"/>
                          </a:rPr>
                        </m:ctrlPr>
                      </m:accPr>
                      <m:e>
                        <m:r>
                          <a:rPr lang="en-US" i="1">
                            <a:latin typeface="Cambria Math" charset="0"/>
                            <a:ea typeface="Cambria Math" charset="0"/>
                            <a:cs typeface="Cambria Math" charset="0"/>
                          </a:rPr>
                          <m:t>𝐼</m:t>
                        </m:r>
                      </m:e>
                    </m:acc>
                    <m:r>
                      <a:rPr lang="en-US" b="1" i="1">
                        <a:latin typeface="Cambria Math" charset="0"/>
                        <a:ea typeface="Cambria Math" charset="0"/>
                        <a:cs typeface="Cambria Math" charset="0"/>
                      </a:rPr>
                      <m:t>[</m:t>
                    </m:r>
                    <m:r>
                      <a:rPr lang="en-US" b="1" i="1">
                        <a:latin typeface="Cambria Math" charset="0"/>
                        <a:ea typeface="Cambria Math" charset="0"/>
                        <a:cs typeface="Cambria Math" charset="0"/>
                      </a:rPr>
                      <m:t>𝝎</m:t>
                    </m:r>
                    <m:r>
                      <a:rPr lang="en-US" b="1" i="1">
                        <a:latin typeface="Cambria Math" charset="0"/>
                        <a:ea typeface="Cambria Math" charset="0"/>
                        <a:cs typeface="Cambria Math" charset="0"/>
                      </a:rPr>
                      <m:t>]</m:t>
                    </m:r>
                  </m:oMath>
                </a14:m>
                <a:r>
                  <a:rPr lang="en-US" dirty="0" smtClean="0"/>
                  <a:t>-close to </a:t>
                </a:r>
                <a14:m>
                  <m:oMath xmlns:m="http://schemas.openxmlformats.org/officeDocument/2006/math">
                    <m:nary>
                      <m:naryPr>
                        <m:chr m:val="∑"/>
                        <m:ctrlPr>
                          <a:rPr lang="en-US" i="1" smtClean="0">
                            <a:solidFill>
                              <a:schemeClr val="accent6"/>
                            </a:solidFill>
                            <a:latin typeface="Cambria Math" charset="0"/>
                            <a:ea typeface="Cambria Math" charset="0"/>
                            <a:cs typeface="Cambria Math" charset="0"/>
                          </a:rPr>
                        </m:ctrlPr>
                      </m:naryPr>
                      <m:sub>
                        <m:r>
                          <a:rPr lang="en-US" i="1">
                            <a:solidFill>
                              <a:schemeClr val="accent6"/>
                            </a:solidFill>
                            <a:latin typeface="Cambria Math" charset="0"/>
                            <a:ea typeface="Cambria Math" charset="0"/>
                            <a:cs typeface="Cambria Math" charset="0"/>
                          </a:rPr>
                          <m:t>𝑖</m:t>
                        </m:r>
                        <m:r>
                          <a:rPr lang="en-US" i="1">
                            <a:solidFill>
                              <a:schemeClr val="accent6"/>
                            </a:solidFill>
                            <a:latin typeface="Cambria Math" charset="0"/>
                            <a:ea typeface="Cambria Math" charset="0"/>
                            <a:cs typeface="Cambria Math" charset="0"/>
                          </a:rPr>
                          <m:t>=1</m:t>
                        </m:r>
                      </m:sub>
                      <m:sup>
                        <m:r>
                          <a:rPr lang="en-US" i="1">
                            <a:solidFill>
                              <a:schemeClr val="accent6"/>
                            </a:solidFill>
                            <a:latin typeface="Cambria Math" charset="0"/>
                            <a:ea typeface="Cambria Math" charset="0"/>
                            <a:cs typeface="Cambria Math" charset="0"/>
                          </a:rPr>
                          <m:t>𝑘</m:t>
                        </m:r>
                      </m:sup>
                      <m:e>
                        <m:sSub>
                          <m:sSubPr>
                            <m:ctrlPr>
                              <a:rPr lang="en-US" i="1">
                                <a:solidFill>
                                  <a:schemeClr val="accent6"/>
                                </a:solidFill>
                                <a:latin typeface="Cambria Math" charset="0"/>
                                <a:ea typeface="Cambria Math" charset="0"/>
                                <a:cs typeface="Cambria Math" charset="0"/>
                              </a:rPr>
                            </m:ctrlPr>
                          </m:sSubPr>
                          <m:e>
                            <m:r>
                              <a:rPr lang="en-US" i="1">
                                <a:solidFill>
                                  <a:schemeClr val="accent6"/>
                                </a:solidFill>
                                <a:latin typeface="Cambria Math" charset="0"/>
                                <a:ea typeface="Cambria Math" charset="0"/>
                                <a:cs typeface="Cambria Math" charset="0"/>
                              </a:rPr>
                              <m:t>𝜆</m:t>
                            </m:r>
                          </m:e>
                          <m:sub>
                            <m:r>
                              <a:rPr lang="en-US" i="1">
                                <a:solidFill>
                                  <a:schemeClr val="accent6"/>
                                </a:solidFill>
                                <a:latin typeface="Cambria Math" charset="0"/>
                                <a:ea typeface="Cambria Math" charset="0"/>
                                <a:cs typeface="Cambria Math" charset="0"/>
                              </a:rPr>
                              <m:t>𝑖</m:t>
                            </m:r>
                          </m:sub>
                        </m:sSub>
                        <m:func>
                          <m:funcPr>
                            <m:ctrlPr>
                              <a:rPr lang="en-US" i="1">
                                <a:solidFill>
                                  <a:schemeClr val="accent6"/>
                                </a:solidFill>
                                <a:latin typeface="Cambria Math" charset="0"/>
                                <a:ea typeface="Cambria Math" charset="0"/>
                                <a:cs typeface="Cambria Math" charset="0"/>
                              </a:rPr>
                            </m:ctrlPr>
                          </m:funcPr>
                          <m:fName>
                            <m:r>
                              <m:rPr>
                                <m:sty m:val="p"/>
                              </m:rPr>
                              <a:rPr lang="en-US">
                                <a:solidFill>
                                  <a:schemeClr val="accent6"/>
                                </a:solidFill>
                                <a:latin typeface="Cambria Math" charset="0"/>
                                <a:ea typeface="Cambria Math" charset="0"/>
                                <a:cs typeface="Cambria Math" charset="0"/>
                              </a:rPr>
                              <m:t>exp</m:t>
                            </m:r>
                          </m:fName>
                          <m:e>
                            <m:d>
                              <m:dPr>
                                <m:ctrlPr>
                                  <a:rPr lang="en-US" i="1">
                                    <a:solidFill>
                                      <a:schemeClr val="accent6"/>
                                    </a:solidFill>
                                    <a:latin typeface="Cambria Math" charset="0"/>
                                    <a:ea typeface="Cambria Math" charset="0"/>
                                    <a:cs typeface="Cambria Math" charset="0"/>
                                  </a:rPr>
                                </m:ctrlPr>
                              </m:dPr>
                              <m:e>
                                <m:r>
                                  <a:rPr lang="en-US" i="1">
                                    <a:solidFill>
                                      <a:schemeClr val="accent6"/>
                                    </a:solidFill>
                                    <a:latin typeface="Cambria Math" charset="0"/>
                                    <a:ea typeface="Cambria Math" charset="0"/>
                                    <a:cs typeface="Cambria Math" charset="0"/>
                                  </a:rPr>
                                  <m:t>−2</m:t>
                                </m:r>
                                <m:r>
                                  <a:rPr lang="en-US" i="1">
                                    <a:solidFill>
                                      <a:schemeClr val="accent6"/>
                                    </a:solidFill>
                                    <a:latin typeface="Cambria Math" charset="0"/>
                                    <a:ea typeface="Cambria Math" charset="0"/>
                                    <a:cs typeface="Cambria Math" charset="0"/>
                                  </a:rPr>
                                  <m:t>𝜋</m:t>
                                </m:r>
                                <m:r>
                                  <a:rPr lang="en-US" i="1">
                                    <a:solidFill>
                                      <a:schemeClr val="accent6"/>
                                    </a:solidFill>
                                    <a:latin typeface="Cambria Math" charset="0"/>
                                    <a:ea typeface="Cambria Math" charset="0"/>
                                    <a:cs typeface="Cambria Math" charset="0"/>
                                  </a:rPr>
                                  <m:t>𝑖</m:t>
                                </m:r>
                                <m:d>
                                  <m:dPr>
                                    <m:begChr m:val="〈"/>
                                    <m:endChr m:val="〉"/>
                                    <m:ctrlPr>
                                      <a:rPr lang="en-US" i="1">
                                        <a:solidFill>
                                          <a:schemeClr val="accent6"/>
                                        </a:solidFill>
                                        <a:latin typeface="Cambria Math" charset="0"/>
                                        <a:ea typeface="Cambria Math" charset="0"/>
                                        <a:cs typeface="Cambria Math" charset="0"/>
                                      </a:rPr>
                                    </m:ctrlPr>
                                  </m:dPr>
                                  <m:e>
                                    <m:sSub>
                                      <m:sSubPr>
                                        <m:ctrlPr>
                                          <a:rPr lang="en-US" b="1" i="1">
                                            <a:solidFill>
                                              <a:schemeClr val="accent6"/>
                                            </a:solidFill>
                                            <a:latin typeface="Cambria Math" charset="0"/>
                                            <a:ea typeface="Cambria Math" charset="0"/>
                                            <a:cs typeface="Cambria Math" charset="0"/>
                                          </a:rPr>
                                        </m:ctrlPr>
                                      </m:sSubPr>
                                      <m:e>
                                        <m:r>
                                          <a:rPr lang="en-US" b="1" i="1">
                                            <a:solidFill>
                                              <a:schemeClr val="accent6"/>
                                            </a:solidFill>
                                            <a:latin typeface="Cambria Math" charset="0"/>
                                            <a:ea typeface="Cambria Math" charset="0"/>
                                            <a:cs typeface="Cambria Math" charset="0"/>
                                          </a:rPr>
                                          <m:t>𝝁</m:t>
                                        </m:r>
                                      </m:e>
                                      <m:sub>
                                        <m:r>
                                          <a:rPr lang="en-US" b="1" i="1">
                                            <a:solidFill>
                                              <a:schemeClr val="accent6"/>
                                            </a:solidFill>
                                            <a:latin typeface="Cambria Math" charset="0"/>
                                            <a:ea typeface="Cambria Math" charset="0"/>
                                            <a:cs typeface="Cambria Math" charset="0"/>
                                          </a:rPr>
                                          <m:t>𝒊</m:t>
                                        </m:r>
                                      </m:sub>
                                    </m:sSub>
                                    <m:r>
                                      <a:rPr lang="en-US" i="1">
                                        <a:solidFill>
                                          <a:schemeClr val="accent6"/>
                                        </a:solidFill>
                                        <a:latin typeface="Cambria Math" charset="0"/>
                                        <a:ea typeface="Cambria Math" charset="0"/>
                                        <a:cs typeface="Cambria Math" charset="0"/>
                                      </a:rPr>
                                      <m:t>,</m:t>
                                    </m:r>
                                    <m:r>
                                      <a:rPr lang="en-US" b="1" i="1">
                                        <a:solidFill>
                                          <a:schemeClr val="accent6"/>
                                        </a:solidFill>
                                        <a:latin typeface="Cambria Math" charset="0"/>
                                        <a:ea typeface="Cambria Math" charset="0"/>
                                        <a:cs typeface="Cambria Math" charset="0"/>
                                      </a:rPr>
                                      <m:t>𝝎</m:t>
                                    </m:r>
                                  </m:e>
                                </m:d>
                              </m:e>
                            </m:d>
                          </m:e>
                        </m:func>
                      </m:e>
                    </m:nary>
                  </m:oMath>
                </a14:m>
                <a:endParaRPr lang="en-US" dirty="0" smtClean="0"/>
              </a:p>
              <a:p>
                <a:r>
                  <a:rPr lang="en-US" dirty="0" smtClean="0"/>
                  <a:t>Recall: know </a:t>
                </a:r>
                <a14:m>
                  <m:oMath xmlns:m="http://schemas.openxmlformats.org/officeDocument/2006/math">
                    <m:acc>
                      <m:accPr>
                        <m:chr m:val="̂"/>
                        <m:ctrlPr>
                          <a:rPr lang="en-US" i="1">
                            <a:latin typeface="Cambria Math" charset="0"/>
                          </a:rPr>
                        </m:ctrlPr>
                      </m:accPr>
                      <m:e>
                        <m:r>
                          <a:rPr lang="en-US" i="1">
                            <a:latin typeface="Cambria Math" charset="0"/>
                          </a:rPr>
                          <m:t>𝐼</m:t>
                        </m:r>
                      </m:e>
                    </m:acc>
                    <m:d>
                      <m:dPr>
                        <m:begChr m:val="["/>
                        <m:endChr m:val="]"/>
                        <m:ctrlPr>
                          <a:rPr lang="en-US" i="1">
                            <a:latin typeface="Cambria Math" charset="0"/>
                          </a:rPr>
                        </m:ctrlPr>
                      </m:dPr>
                      <m:e>
                        <m:r>
                          <a:rPr lang="en-US" b="1" i="1">
                            <a:latin typeface="Cambria Math" charset="0"/>
                          </a:rPr>
                          <m:t>𝝎</m:t>
                        </m:r>
                      </m:e>
                    </m:d>
                  </m:oMath>
                </a14:m>
                <a:r>
                  <a:rPr lang="en-US" dirty="0" smtClean="0"/>
                  <a:t> explicitly, supported on the ball of radius </a:t>
                </a:r>
                <a14:m>
                  <m:oMath xmlns:m="http://schemas.openxmlformats.org/officeDocument/2006/math">
                    <m:sSup>
                      <m:sSupPr>
                        <m:ctrlPr>
                          <a:rPr lang="en-US" b="0" i="1" smtClean="0">
                            <a:latin typeface="Cambria Math" charset="0"/>
                          </a:rPr>
                        </m:ctrlPr>
                      </m:sSupPr>
                      <m:e>
                        <m:sSub>
                          <m:sSubPr>
                            <m:ctrlPr>
                              <a:rPr lang="en-US" b="0" i="1" smtClean="0">
                                <a:solidFill>
                                  <a:schemeClr val="accent5">
                                    <a:lumMod val="75000"/>
                                  </a:schemeClr>
                                </a:solidFill>
                                <a:latin typeface="Cambria Math" charset="0"/>
                              </a:rPr>
                            </m:ctrlPr>
                          </m:sSubPr>
                          <m:e>
                            <m:r>
                              <a:rPr lang="en-US" b="0" i="1" smtClean="0">
                                <a:solidFill>
                                  <a:schemeClr val="accent5">
                                    <a:lumMod val="75000"/>
                                  </a:schemeClr>
                                </a:solidFill>
                                <a:latin typeface="Cambria Math" charset="0"/>
                              </a:rPr>
                              <m:t>𝑓</m:t>
                            </m:r>
                          </m:e>
                          <m:sub>
                            <m:r>
                              <a:rPr lang="en-US" b="0" i="1" smtClean="0">
                                <a:solidFill>
                                  <a:schemeClr val="accent5">
                                    <a:lumMod val="75000"/>
                                  </a:schemeClr>
                                </a:solidFill>
                                <a:latin typeface="Cambria Math" charset="0"/>
                              </a:rPr>
                              <m:t>𝑐</m:t>
                            </m:r>
                          </m:sub>
                        </m:sSub>
                        <m:r>
                          <a:rPr lang="en-US" b="0" i="1" smtClean="0">
                            <a:latin typeface="Cambria Math" charset="0"/>
                          </a:rPr>
                          <m:t>≔</m:t>
                        </m:r>
                        <m:d>
                          <m:dPr>
                            <m:ctrlPr>
                              <a:rPr lang="en-US" b="0" i="1" smtClean="0">
                                <a:latin typeface="Cambria Math" charset="0"/>
                              </a:rPr>
                            </m:ctrlPr>
                          </m:dPr>
                          <m:e>
                            <m:r>
                              <a:rPr lang="en-US" b="0" i="1" smtClean="0">
                                <a:latin typeface="Cambria Math" charset="0"/>
                              </a:rPr>
                              <m:t>𝜋𝜎</m:t>
                            </m:r>
                          </m:e>
                        </m:d>
                      </m:e>
                      <m:sup>
                        <m:r>
                          <a:rPr lang="en-US" b="0" i="1" smtClean="0">
                            <a:latin typeface="Cambria Math" charset="0"/>
                          </a:rPr>
                          <m:t>−1</m:t>
                        </m:r>
                      </m:sup>
                    </m:sSup>
                  </m:oMath>
                </a14:m>
                <a:r>
                  <a:rPr lang="en-US" dirty="0" smtClean="0"/>
                  <a:t>.</a:t>
                </a:r>
              </a:p>
            </p:txBody>
          </p:sp>
        </mc:Choice>
        <mc:Fallback>
          <p:sp>
            <p:nvSpPr>
              <p:cNvPr id="6" name="Content Placeholder 4"/>
              <p:cNvSpPr txBox="1">
                <a:spLocks noGrp="1" noRot="1" noChangeAspect="1" noMove="1" noResize="1" noEditPoints="1" noAdjustHandles="1" noChangeArrowheads="1" noChangeShapeType="1" noTextEdit="1"/>
              </p:cNvSpPr>
              <p:nvPr>
                <p:ph idx="1"/>
              </p:nvPr>
            </p:nvSpPr>
            <p:spPr>
              <a:xfrm>
                <a:off x="838201" y="1825625"/>
                <a:ext cx="10981266" cy="4106765"/>
              </a:xfrm>
              <a:prstGeom prst="rect">
                <a:avLst/>
              </a:prstGeom>
              <a:blipFill rotWithShape="0">
                <a:blip r:embed="rId4"/>
                <a:stretch>
                  <a:fillRect l="-999" t="-2374" b="-3264"/>
                </a:stretch>
              </a:blipFill>
            </p:spPr>
            <p:txBody>
              <a:bodyPr/>
              <a:lstStyle/>
              <a:p>
                <a:r>
                  <a:rPr lang="en-US">
                    <a:noFill/>
                  </a:rPr>
                  <a:t> </a:t>
                </a:r>
              </a:p>
            </p:txBody>
          </p:sp>
        </mc:Fallback>
      </mc:AlternateContent>
    </p:spTree>
    <p:extLst>
      <p:ext uri="{BB962C8B-B14F-4D97-AF65-F5344CB8AC3E}">
        <p14:creationId xmlns:p14="http://schemas.microsoft.com/office/powerpoint/2010/main" val="11115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p>
          <a:p>
            <a:pPr lvl="1"/>
            <a:r>
              <a:rPr lang="en-US" dirty="0" smtClean="0"/>
              <a:t>Definition and Reduction</a:t>
            </a:r>
          </a:p>
          <a:p>
            <a:pPr lvl="1"/>
            <a:r>
              <a:rPr lang="en-US" b="1" dirty="0" smtClean="0">
                <a:solidFill>
                  <a:schemeClr val="accent5">
                    <a:lumMod val="75000"/>
                  </a:schemeClr>
                </a:solidFill>
              </a:rPr>
              <a:t>1D case: Matrix Pencil Method</a:t>
            </a:r>
          </a:p>
        </p:txBody>
      </p:sp>
      <p:sp>
        <p:nvSpPr>
          <p:cNvPr id="5" name="TextBox 4"/>
          <p:cNvSpPr txBox="1"/>
          <p:nvPr/>
        </p:nvSpPr>
        <p:spPr>
          <a:xfrm>
            <a:off x="6141720" y="1825624"/>
            <a:ext cx="5029200" cy="3153684"/>
          </a:xfrm>
          <a:prstGeom prst="rect">
            <a:avLst/>
          </a:prstGeom>
          <a:noFill/>
        </p:spPr>
        <p:txBody>
          <a:bodyPr wrap="square" rtlCol="0">
            <a:spAutoFit/>
          </a:bodyPr>
          <a:lstStyle/>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Learning in Two Dimensions</a:t>
            </a:r>
          </a:p>
          <a:p>
            <a:pPr marL="685800" lvl="1" indent="-228600">
              <a:lnSpc>
                <a:spcPct val="90000"/>
              </a:lnSpc>
              <a:spcBef>
                <a:spcPts val="500"/>
              </a:spcBef>
              <a:buFont typeface="Arial"/>
              <a:buChar char="•"/>
            </a:pPr>
            <a:r>
              <a:rPr lang="en-US" sz="2400" dirty="0">
                <a:solidFill>
                  <a:prstClr val="black"/>
                </a:solidFill>
              </a:rPr>
              <a:t>Learning Without </a:t>
            </a:r>
            <a:r>
              <a:rPr lang="en-US" sz="2400" dirty="0" smtClean="0">
                <a:solidFill>
                  <a:prstClr val="black"/>
                </a:solidFill>
              </a:rPr>
              <a:t>Separation</a:t>
            </a:r>
          </a:p>
          <a:p>
            <a:pPr marL="685800" lvl="1" indent="-228600">
              <a:lnSpc>
                <a:spcPct val="90000"/>
              </a:lnSpc>
              <a:spcBef>
                <a:spcPts val="500"/>
              </a:spcBef>
              <a:buFont typeface="Arial"/>
              <a:buChar char="•"/>
            </a:pPr>
            <a:r>
              <a:rPr lang="en-US" sz="2400" dirty="0" smtClean="0">
                <a:solidFill>
                  <a:prstClr val="black"/>
                </a:solidFill>
              </a:rPr>
              <a:t>Tensor Decomposition</a:t>
            </a:r>
          </a:p>
          <a:p>
            <a:pPr marL="514350" lvl="0" indent="-514350">
              <a:lnSpc>
                <a:spcPct val="90000"/>
              </a:lnSpc>
              <a:spcBef>
                <a:spcPts val="1000"/>
              </a:spcBef>
              <a:buFont typeface="+mj-lt"/>
              <a:buAutoNum type="arabicPeriod" startAt="3"/>
            </a:pPr>
            <a:r>
              <a:rPr lang="en-US" sz="2800" b="1" dirty="0" smtClean="0">
                <a:solidFill>
                  <a:schemeClr val="accent6">
                    <a:lumMod val="75000"/>
                  </a:schemeClr>
                </a:solidFill>
              </a:rPr>
              <a:t>Lower </a:t>
            </a:r>
            <a:r>
              <a:rPr lang="en-US" sz="2800" b="1" dirty="0">
                <a:solidFill>
                  <a:schemeClr val="accent6">
                    <a:lumMod val="75000"/>
                  </a:schemeClr>
                </a:solidFill>
              </a:rPr>
              <a:t>Bound</a:t>
            </a:r>
          </a:p>
          <a:p>
            <a:pPr marL="685800" lvl="1" indent="-228600">
              <a:lnSpc>
                <a:spcPct val="90000"/>
              </a:lnSpc>
              <a:spcBef>
                <a:spcPts val="500"/>
              </a:spcBef>
              <a:buFont typeface="Arial"/>
              <a:buChar char="•"/>
            </a:pPr>
            <a:r>
              <a:rPr lang="en-US" sz="2400" dirty="0">
                <a:solidFill>
                  <a:prstClr val="black"/>
                </a:solidFill>
              </a:rPr>
              <a:t>Proof </a:t>
            </a:r>
            <a:r>
              <a:rPr lang="en-US" sz="2400" dirty="0" smtClean="0">
                <a:solidFill>
                  <a:prstClr val="black"/>
                </a:solidFill>
              </a:rPr>
              <a:t>Sketch</a:t>
            </a:r>
          </a:p>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Open Questions</a:t>
            </a:r>
            <a:endParaRPr lang="en-US" sz="2800" b="1" dirty="0">
              <a:solidFill>
                <a:schemeClr val="accent6">
                  <a:lumMod val="75000"/>
                </a:schemeClr>
              </a:solidFill>
            </a:endParaRPr>
          </a:p>
          <a:p>
            <a:pPr marL="685800" lvl="1" indent="-228600">
              <a:lnSpc>
                <a:spcPct val="90000"/>
              </a:lnSpc>
              <a:spcBef>
                <a:spcPts val="500"/>
              </a:spcBef>
              <a:buFont typeface="Arial"/>
              <a:buChar char="•"/>
            </a:pPr>
            <a:endParaRPr lang="en-US" sz="2800" b="1" dirty="0">
              <a:solidFill>
                <a:srgbClr val="4472C4">
                  <a:lumMod val="75000"/>
                </a:srgbClr>
              </a:solidFill>
            </a:endParaRPr>
          </a:p>
        </p:txBody>
      </p:sp>
    </p:spTree>
    <p:extLst>
      <p:ext uri="{BB962C8B-B14F-4D97-AF65-F5344CB8AC3E}">
        <p14:creationId xmlns:p14="http://schemas.microsoft.com/office/powerpoint/2010/main" val="214452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31499"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r>
              <a:rPr lang="en-US" b="1" dirty="0" smtClean="0">
                <a:solidFill>
                  <a:schemeClr val="accent6">
                    <a:lumMod val="75000"/>
                  </a:schemeClr>
                </a:solidFill>
              </a:rPr>
              <a:t>)</a:t>
            </a:r>
          </a:p>
          <a:p>
            <a:pPr lvl="1"/>
            <a:r>
              <a:rPr lang="en-US" dirty="0"/>
              <a:t>Definition and Reduction</a:t>
            </a:r>
          </a:p>
          <a:p>
            <a:pPr lvl="1"/>
            <a:r>
              <a:rPr lang="en-US" b="1" dirty="0">
                <a:solidFill>
                  <a:schemeClr val="accent5"/>
                </a:solidFill>
              </a:rPr>
              <a:t>1D case: Matrix Pencil </a:t>
            </a:r>
            <a:r>
              <a:rPr lang="en-US" b="1" dirty="0" smtClean="0">
                <a:solidFill>
                  <a:schemeClr val="accent5"/>
                </a:solidFill>
              </a:rPr>
              <a:t>Method</a:t>
            </a:r>
            <a:endParaRPr lang="en-US" b="1" dirty="0" smtClean="0">
              <a:solidFill>
                <a:schemeClr val="accent5"/>
              </a:solidFill>
            </a:endParaRPr>
          </a:p>
          <a:p>
            <a:pPr marL="0" lvl="0" indent="0">
              <a:buNone/>
            </a:pPr>
            <a:r>
              <a:rPr lang="en-US" b="1" dirty="0">
                <a:solidFill>
                  <a:schemeClr val="accent6">
                    <a:lumMod val="75000"/>
                  </a:schemeClr>
                </a:solidFill>
              </a:rPr>
              <a:t>3.  Learning in Two Dimensions</a:t>
            </a:r>
          </a:p>
          <a:p>
            <a:pPr lvl="1"/>
            <a:r>
              <a:rPr lang="en-US" dirty="0" smtClean="0">
                <a:solidFill>
                  <a:prstClr val="black"/>
                </a:solidFill>
              </a:rPr>
              <a:t>Learning </a:t>
            </a:r>
            <a:r>
              <a:rPr lang="en-US" dirty="0">
                <a:solidFill>
                  <a:prstClr val="black"/>
                </a:solidFill>
              </a:rPr>
              <a:t>Without Separation</a:t>
            </a:r>
          </a:p>
          <a:p>
            <a:pPr marL="514350" lvl="0" indent="-514350">
              <a:buFont typeface="+mj-lt"/>
              <a:buAutoNum type="arabicPeriod" startAt="4"/>
            </a:pPr>
            <a:r>
              <a:rPr lang="en-US" b="1" dirty="0">
                <a:solidFill>
                  <a:schemeClr val="accent6">
                    <a:lumMod val="75000"/>
                  </a:schemeClr>
                </a:solidFill>
              </a:rPr>
              <a:t>Open Questions</a:t>
            </a:r>
          </a:p>
          <a:p>
            <a:pPr lvl="1"/>
            <a:endParaRPr lang="en-US" sz="2800" b="1" dirty="0">
              <a:solidFill>
                <a:srgbClr val="4472C4">
                  <a:lumMod val="75000"/>
                </a:srgbClr>
              </a:solidFill>
            </a:endParaRPr>
          </a:p>
          <a:p>
            <a:pPr lvl="1"/>
            <a:endParaRPr lang="en-US" b="1" dirty="0" smtClean="0">
              <a:solidFill>
                <a:schemeClr val="accent5">
                  <a:lumMod val="75000"/>
                </a:schemeClr>
              </a:solidFill>
            </a:endParaRPr>
          </a:p>
        </p:txBody>
      </p:sp>
    </p:spTree>
    <p:extLst>
      <p:ext uri="{BB962C8B-B14F-4D97-AF65-F5344CB8AC3E}">
        <p14:creationId xmlns:p14="http://schemas.microsoft.com/office/powerpoint/2010/main" val="92174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One-Dimensional Sparse FT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755798"/>
              </a:xfrm>
            </p:spPr>
            <p:txBody>
              <a:bodyPr>
                <a:normAutofit lnSpcReduction="10000"/>
              </a:bodyPr>
              <a:lstStyle/>
              <a:p>
                <a:r>
                  <a:rPr lang="en-US" sz="2400" dirty="0" smtClean="0"/>
                  <a:t>Without noise, any number of algorithms work</a:t>
                </a:r>
              </a:p>
              <a:p>
                <a:pPr marL="0" indent="0">
                  <a:buNone/>
                </a:pPr>
                <a:r>
                  <a:rPr lang="en-US" sz="2400" dirty="0" smtClean="0"/>
                  <a:t>   (e.g. </a:t>
                </a:r>
                <a:r>
                  <a:rPr lang="en-US" sz="2400" dirty="0" err="1" smtClean="0"/>
                  <a:t>Prony’s</a:t>
                </a:r>
                <a:r>
                  <a:rPr lang="en-US" sz="2400" dirty="0" smtClean="0"/>
                  <a:t> method, L1 minimization, MUSIC/matrix pencil method)</a:t>
                </a:r>
              </a:p>
              <a:p>
                <a:r>
                  <a:rPr lang="en-US" sz="2400" b="1" dirty="0" smtClean="0"/>
                  <a:t>Matrix pencil method</a:t>
                </a:r>
                <a:r>
                  <a:rPr lang="en-US" sz="2400" dirty="0" smtClean="0"/>
                  <a:t> robust to noise for wide range of parameters</a:t>
                </a:r>
              </a:p>
              <a:p>
                <a:pPr marL="0" indent="0">
                  <a:buNone/>
                </a:pPr>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i="1">
                          <a:latin typeface="Cambria Math" charset="0"/>
                        </a:rPr>
                        <m:t>𝐴</m:t>
                      </m:r>
                      <m:r>
                        <a:rPr lang="en-US" sz="2400" i="1">
                          <a:latin typeface="Cambria Math" charset="0"/>
                        </a:rPr>
                        <m:t>≔</m:t>
                      </m:r>
                      <m:d>
                        <m:dPr>
                          <m:ctrlPr>
                            <a:rPr lang="en-US" sz="2400" b="0" i="1" smtClean="0">
                              <a:latin typeface="Cambria Math" charset="0"/>
                            </a:rPr>
                          </m:ctrlPr>
                        </m:dPr>
                        <m:e>
                          <m:m>
                            <m:mPr>
                              <m:mcs>
                                <m:mc>
                                  <m:mcPr>
                                    <m:count m:val="4"/>
                                    <m:mcJc m:val="center"/>
                                  </m:mcPr>
                                </m:mc>
                              </m:mcs>
                              <m:ctrlPr>
                                <a:rPr lang="en-US" sz="2400" i="1">
                                  <a:latin typeface="Cambria Math" charset="0"/>
                                </a:rPr>
                              </m:ctrlPr>
                            </m:mPr>
                            <m:mr>
                              <m:e>
                                <m:sSub>
                                  <m:sSubPr>
                                    <m:ctrlPr>
                                      <a:rPr lang="en-US" sz="2400" i="1">
                                        <a:latin typeface="Cambria Math" charset="0"/>
                                      </a:rPr>
                                    </m:ctrlPr>
                                  </m:sSubPr>
                                  <m:e>
                                    <m:r>
                                      <a:rPr lang="en-US" sz="2400" i="1">
                                        <a:latin typeface="Cambria Math" charset="0"/>
                                      </a:rPr>
                                      <m:t>𝛽</m:t>
                                    </m:r>
                                  </m:e>
                                  <m:sub>
                                    <m:r>
                                      <a:rPr lang="en-US" sz="2400" i="1">
                                        <a:latin typeface="Cambria Math" charset="0"/>
                                      </a:rPr>
                                      <m:t>0</m:t>
                                    </m:r>
                                  </m:sub>
                                </m:sSub>
                              </m:e>
                              <m:e>
                                <m:sSub>
                                  <m:sSubPr>
                                    <m:ctrlPr>
                                      <a:rPr lang="en-US" sz="2400" i="1">
                                        <a:latin typeface="Cambria Math" charset="0"/>
                                      </a:rPr>
                                    </m:ctrlPr>
                                  </m:sSubPr>
                                  <m:e>
                                    <m:r>
                                      <a:rPr lang="en-US" sz="2400" i="1">
                                        <a:latin typeface="Cambria Math" charset="0"/>
                                      </a:rPr>
                                      <m:t>𝛽</m:t>
                                    </m:r>
                                  </m:e>
                                  <m:sub>
                                    <m:r>
                                      <a:rPr lang="en-US" sz="2400" i="1">
                                        <a:latin typeface="Cambria Math" charset="0"/>
                                      </a:rPr>
                                      <m:t>1</m:t>
                                    </m:r>
                                  </m:sub>
                                </m:sSub>
                              </m:e>
                              <m:e>
                                <m:r>
                                  <a:rPr lang="en-US" sz="2400" i="1">
                                    <a:latin typeface="Cambria Math" charset="0"/>
                                  </a:rPr>
                                  <m:t>⋯</m:t>
                                </m:r>
                              </m:e>
                              <m:e>
                                <m:sSub>
                                  <m:sSubPr>
                                    <m:ctrlPr>
                                      <a:rPr lang="en-US" sz="2400" i="1">
                                        <a:latin typeface="Cambria Math" charset="0"/>
                                      </a:rPr>
                                    </m:ctrlPr>
                                  </m:sSubPr>
                                  <m:e>
                                    <m:r>
                                      <a:rPr lang="en-US" sz="2400" i="1">
                                        <a:latin typeface="Cambria Math" charset="0"/>
                                      </a:rPr>
                                      <m:t>𝛽</m:t>
                                    </m:r>
                                  </m:e>
                                  <m:sub>
                                    <m:r>
                                      <a:rPr lang="en-US" sz="2400" i="1">
                                        <a:latin typeface="Cambria Math" charset="0"/>
                                      </a:rPr>
                                      <m:t>𝑘</m:t>
                                    </m:r>
                                    <m:r>
                                      <a:rPr lang="en-US" sz="2400" i="1">
                                        <a:latin typeface="Cambria Math" charset="0"/>
                                      </a:rPr>
                                      <m:t>−1</m:t>
                                    </m:r>
                                  </m:sub>
                                </m:sSub>
                              </m:e>
                            </m:mr>
                            <m:mr>
                              <m:e>
                                <m:sSub>
                                  <m:sSubPr>
                                    <m:ctrlPr>
                                      <a:rPr lang="en-US" sz="2400" i="1">
                                        <a:latin typeface="Cambria Math" charset="0"/>
                                      </a:rPr>
                                    </m:ctrlPr>
                                  </m:sSubPr>
                                  <m:e>
                                    <m:r>
                                      <a:rPr lang="en-US" sz="2400" i="1">
                                        <a:latin typeface="Cambria Math" charset="0"/>
                                      </a:rPr>
                                      <m:t>𝛽</m:t>
                                    </m:r>
                                  </m:e>
                                  <m:sub>
                                    <m:r>
                                      <a:rPr lang="en-US" sz="2400" i="1">
                                        <a:latin typeface="Cambria Math" charset="0"/>
                                      </a:rPr>
                                      <m:t>1</m:t>
                                    </m:r>
                                  </m:sub>
                                </m:sSub>
                              </m:e>
                              <m:e>
                                <m:sSub>
                                  <m:sSubPr>
                                    <m:ctrlPr>
                                      <a:rPr lang="en-US" sz="2400" i="1">
                                        <a:latin typeface="Cambria Math" charset="0"/>
                                      </a:rPr>
                                    </m:ctrlPr>
                                  </m:sSubPr>
                                  <m:e>
                                    <m:r>
                                      <a:rPr lang="en-US" sz="2400" i="1">
                                        <a:latin typeface="Cambria Math" charset="0"/>
                                      </a:rPr>
                                      <m:t>𝛽</m:t>
                                    </m:r>
                                  </m:e>
                                  <m:sub>
                                    <m:r>
                                      <a:rPr lang="en-US" sz="2400" i="1">
                                        <a:latin typeface="Cambria Math" charset="0"/>
                                      </a:rPr>
                                      <m:t>2</m:t>
                                    </m:r>
                                  </m:sub>
                                </m:sSub>
                              </m:e>
                              <m:e>
                                <m:r>
                                  <a:rPr lang="en-US" sz="2400" i="1">
                                    <a:latin typeface="Cambria Math" charset="0"/>
                                  </a:rPr>
                                  <m:t>⋯</m:t>
                                </m:r>
                              </m:e>
                              <m:e>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𝑘</m:t>
                                    </m:r>
                                  </m:sub>
                                </m:sSub>
                              </m:e>
                            </m:mr>
                            <m:mr>
                              <m:e>
                                <m:r>
                                  <a:rPr lang="en-US" sz="2400" b="0" i="1" smtClean="0">
                                    <a:latin typeface="Cambria Math" charset="0"/>
                                  </a:rPr>
                                  <m:t>⋮</m:t>
                                </m:r>
                              </m:e>
                              <m:e>
                                <m:r>
                                  <a:rPr lang="en-US" sz="2400" b="0" i="1" smtClean="0">
                                    <a:latin typeface="Cambria Math" charset="0"/>
                                  </a:rPr>
                                  <m:t>⋮</m:t>
                                </m:r>
                              </m:e>
                              <m:e>
                                <m:r>
                                  <a:rPr lang="en-US" sz="2400" i="1">
                                    <a:latin typeface="Cambria Math" charset="0"/>
                                  </a:rPr>
                                  <m:t>⋱</m:t>
                                </m:r>
                              </m:e>
                              <m:e>
                                <m:r>
                                  <a:rPr lang="en-US" sz="2400" b="0" i="1" smtClean="0">
                                    <a:latin typeface="Cambria Math" charset="0"/>
                                  </a:rPr>
                                  <m:t>⋮</m:t>
                                </m:r>
                              </m:e>
                            </m:mr>
                            <m:mr>
                              <m:e>
                                <m:sSub>
                                  <m:sSubPr>
                                    <m:ctrlPr>
                                      <a:rPr lang="en-US" sz="2400" i="1">
                                        <a:latin typeface="Cambria Math" charset="0"/>
                                      </a:rPr>
                                    </m:ctrlPr>
                                  </m:sSubPr>
                                  <m:e>
                                    <m:r>
                                      <a:rPr lang="en-US" sz="2400" i="1">
                                        <a:latin typeface="Cambria Math" charset="0"/>
                                      </a:rPr>
                                      <m:t>𝛽</m:t>
                                    </m:r>
                                  </m:e>
                                  <m:sub>
                                    <m:r>
                                      <a:rPr lang="en-US" sz="2400" i="1">
                                        <a:latin typeface="Cambria Math" charset="0"/>
                                      </a:rPr>
                                      <m:t>𝑘</m:t>
                                    </m:r>
                                    <m:r>
                                      <a:rPr lang="en-US" sz="2400" i="1">
                                        <a:latin typeface="Cambria Math" charset="0"/>
                                      </a:rPr>
                                      <m:t>−1</m:t>
                                    </m:r>
                                  </m:sub>
                                </m:sSub>
                              </m:e>
                              <m:e>
                                <m:sSub>
                                  <m:sSubPr>
                                    <m:ctrlPr>
                                      <a:rPr lang="en-US" sz="2400" i="1">
                                        <a:latin typeface="Cambria Math" charset="0"/>
                                      </a:rPr>
                                    </m:ctrlPr>
                                  </m:sSubPr>
                                  <m:e>
                                    <m:r>
                                      <a:rPr lang="en-US" sz="2400" i="1">
                                        <a:latin typeface="Cambria Math" charset="0"/>
                                      </a:rPr>
                                      <m:t>𝛽</m:t>
                                    </m:r>
                                  </m:e>
                                  <m:sub>
                                    <m:r>
                                      <a:rPr lang="en-US" sz="2400" i="1">
                                        <a:latin typeface="Cambria Math" charset="0"/>
                                      </a:rPr>
                                      <m:t>𝑘</m:t>
                                    </m:r>
                                  </m:sub>
                                </m:sSub>
                              </m:e>
                              <m:e>
                                <m:r>
                                  <a:rPr lang="en-US" sz="2400" b="0" i="1" smtClean="0">
                                    <a:latin typeface="Cambria Math" charset="0"/>
                                  </a:rPr>
                                  <m:t>⋯</m:t>
                                </m:r>
                              </m:e>
                              <m:e>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2</m:t>
                                    </m:r>
                                    <m:r>
                                      <a:rPr lang="en-US" sz="2400" b="0" i="1" smtClean="0">
                                        <a:latin typeface="Cambria Math" charset="0"/>
                                      </a:rPr>
                                      <m:t>𝑘</m:t>
                                    </m:r>
                                    <m:r>
                                      <a:rPr lang="en-US" sz="2400" b="0" i="1" smtClean="0">
                                        <a:latin typeface="Cambria Math" charset="0"/>
                                      </a:rPr>
                                      <m:t>−2</m:t>
                                    </m:r>
                                  </m:sub>
                                </m:sSub>
                              </m:e>
                            </m:mr>
                          </m:m>
                        </m:e>
                      </m:d>
                      <m:r>
                        <a:rPr lang="en-US" sz="2400" b="0" i="1" smtClean="0">
                          <a:latin typeface="Cambria Math" charset="0"/>
                        </a:rPr>
                        <m:t>           </m:t>
                      </m:r>
                      <m:r>
                        <a:rPr lang="en-US" sz="2400" b="0" i="1" smtClean="0">
                          <a:latin typeface="Cambria Math" charset="0"/>
                        </a:rPr>
                        <m:t>𝐵</m:t>
                      </m:r>
                      <m:r>
                        <a:rPr lang="en-US" sz="2400" i="1">
                          <a:latin typeface="Cambria Math" charset="0"/>
                        </a:rPr>
                        <m:t>≔</m:t>
                      </m:r>
                      <m:d>
                        <m:dPr>
                          <m:ctrlPr>
                            <a:rPr lang="en-US" sz="2400" b="0" i="1" smtClean="0">
                              <a:latin typeface="Cambria Math" charset="0"/>
                            </a:rPr>
                          </m:ctrlPr>
                        </m:dPr>
                        <m:e>
                          <m:m>
                            <m:mPr>
                              <m:mcs>
                                <m:mc>
                                  <m:mcPr>
                                    <m:count m:val="4"/>
                                    <m:mcJc m:val="center"/>
                                  </m:mcPr>
                                </m:mc>
                              </m:mcs>
                              <m:ctrlPr>
                                <a:rPr lang="en-US" sz="2400" i="1">
                                  <a:latin typeface="Cambria Math" charset="0"/>
                                </a:rPr>
                              </m:ctrlPr>
                            </m:mPr>
                            <m:mr>
                              <m:e>
                                <m:sSub>
                                  <m:sSubPr>
                                    <m:ctrlPr>
                                      <a:rPr lang="en-US" sz="2400" i="1">
                                        <a:latin typeface="Cambria Math" charset="0"/>
                                      </a:rPr>
                                    </m:ctrlPr>
                                  </m:sSubPr>
                                  <m:e>
                                    <m:r>
                                      <a:rPr lang="en-US" sz="2400" i="1">
                                        <a:latin typeface="Cambria Math" charset="0"/>
                                      </a:rPr>
                                      <m:t>𝛽</m:t>
                                    </m:r>
                                  </m:e>
                                  <m:sub>
                                    <m:r>
                                      <a:rPr lang="en-US" sz="2400" b="0" i="1" smtClean="0">
                                        <a:latin typeface="Cambria Math" charset="0"/>
                                      </a:rPr>
                                      <m:t>1</m:t>
                                    </m:r>
                                  </m:sub>
                                </m:sSub>
                              </m:e>
                              <m:e>
                                <m:sSub>
                                  <m:sSubPr>
                                    <m:ctrlPr>
                                      <a:rPr lang="en-US" sz="2400" i="1">
                                        <a:latin typeface="Cambria Math" charset="0"/>
                                      </a:rPr>
                                    </m:ctrlPr>
                                  </m:sSubPr>
                                  <m:e>
                                    <m:r>
                                      <a:rPr lang="en-US" sz="2400" i="1">
                                        <a:latin typeface="Cambria Math" charset="0"/>
                                      </a:rPr>
                                      <m:t>𝛽</m:t>
                                    </m:r>
                                  </m:e>
                                  <m:sub>
                                    <m:r>
                                      <a:rPr lang="en-US" sz="2400" b="0" i="1" smtClean="0">
                                        <a:latin typeface="Cambria Math" charset="0"/>
                                      </a:rPr>
                                      <m:t>2</m:t>
                                    </m:r>
                                  </m:sub>
                                </m:sSub>
                              </m:e>
                              <m:e>
                                <m:r>
                                  <a:rPr lang="en-US" sz="2400" i="1">
                                    <a:latin typeface="Cambria Math" charset="0"/>
                                  </a:rPr>
                                  <m:t>⋯</m:t>
                                </m:r>
                              </m:e>
                              <m:e>
                                <m:sSub>
                                  <m:sSubPr>
                                    <m:ctrlPr>
                                      <a:rPr lang="en-US" sz="2400" i="1">
                                        <a:latin typeface="Cambria Math" charset="0"/>
                                      </a:rPr>
                                    </m:ctrlPr>
                                  </m:sSubPr>
                                  <m:e>
                                    <m:r>
                                      <a:rPr lang="en-US" sz="2400" i="1">
                                        <a:latin typeface="Cambria Math" charset="0"/>
                                      </a:rPr>
                                      <m:t>𝛽</m:t>
                                    </m:r>
                                  </m:e>
                                  <m:sub>
                                    <m:r>
                                      <a:rPr lang="en-US" sz="2400" b="0" i="1" smtClean="0">
                                        <a:latin typeface="Cambria Math" charset="0"/>
                                      </a:rPr>
                                      <m:t>𝑘</m:t>
                                    </m:r>
                                  </m:sub>
                                </m:sSub>
                              </m:e>
                            </m:mr>
                            <m:mr>
                              <m:e>
                                <m:sSub>
                                  <m:sSubPr>
                                    <m:ctrlPr>
                                      <a:rPr lang="en-US" sz="2400" i="1">
                                        <a:latin typeface="Cambria Math" charset="0"/>
                                      </a:rPr>
                                    </m:ctrlPr>
                                  </m:sSubPr>
                                  <m:e>
                                    <m:r>
                                      <a:rPr lang="en-US" sz="2400" i="1">
                                        <a:latin typeface="Cambria Math" charset="0"/>
                                      </a:rPr>
                                      <m:t>𝛽</m:t>
                                    </m:r>
                                  </m:e>
                                  <m:sub>
                                    <m:r>
                                      <a:rPr lang="en-US" sz="2400" b="0" i="1" smtClean="0">
                                        <a:latin typeface="Cambria Math" charset="0"/>
                                      </a:rPr>
                                      <m:t>2</m:t>
                                    </m:r>
                                  </m:sub>
                                </m:sSub>
                              </m:e>
                              <m:e>
                                <m:sSub>
                                  <m:sSubPr>
                                    <m:ctrlPr>
                                      <a:rPr lang="en-US" sz="2400" i="1">
                                        <a:latin typeface="Cambria Math" charset="0"/>
                                      </a:rPr>
                                    </m:ctrlPr>
                                  </m:sSubPr>
                                  <m:e>
                                    <m:r>
                                      <a:rPr lang="en-US" sz="2400" i="1">
                                        <a:latin typeface="Cambria Math" charset="0"/>
                                      </a:rPr>
                                      <m:t>𝛽</m:t>
                                    </m:r>
                                  </m:e>
                                  <m:sub>
                                    <m:r>
                                      <a:rPr lang="en-US" sz="2400" b="0" i="1" smtClean="0">
                                        <a:latin typeface="Cambria Math" charset="0"/>
                                      </a:rPr>
                                      <m:t>3</m:t>
                                    </m:r>
                                  </m:sub>
                                </m:sSub>
                              </m:e>
                              <m:e>
                                <m:r>
                                  <a:rPr lang="en-US" sz="2400" i="1">
                                    <a:latin typeface="Cambria Math" charset="0"/>
                                  </a:rPr>
                                  <m:t>⋯</m:t>
                                </m:r>
                              </m:e>
                              <m:e>
                                <m:sSub>
                                  <m:sSubPr>
                                    <m:ctrlPr>
                                      <a:rPr lang="en-US" sz="2400" i="1">
                                        <a:latin typeface="Cambria Math" charset="0"/>
                                      </a:rPr>
                                    </m:ctrlPr>
                                  </m:sSubPr>
                                  <m:e>
                                    <m:r>
                                      <a:rPr lang="en-US" sz="2400" i="1">
                                        <a:latin typeface="Cambria Math" charset="0"/>
                                      </a:rPr>
                                      <m:t>𝛽</m:t>
                                    </m:r>
                                  </m:e>
                                  <m:sub>
                                    <m:r>
                                      <a:rPr lang="en-US" sz="2400" i="1">
                                        <a:latin typeface="Cambria Math" charset="0"/>
                                      </a:rPr>
                                      <m:t>𝑘</m:t>
                                    </m:r>
                                    <m:r>
                                      <a:rPr lang="en-US" sz="2400" b="0" i="1" smtClean="0">
                                        <a:latin typeface="Cambria Math" charset="0"/>
                                      </a:rPr>
                                      <m:t>+1</m:t>
                                    </m:r>
                                  </m:sub>
                                </m:sSub>
                              </m:e>
                            </m:mr>
                            <m:mr>
                              <m:e>
                                <m:r>
                                  <a:rPr lang="en-US" sz="2400" i="1">
                                    <a:latin typeface="Cambria Math" charset="0"/>
                                  </a:rPr>
                                  <m:t>⋮</m:t>
                                </m:r>
                              </m:e>
                              <m:e>
                                <m:r>
                                  <a:rPr lang="en-US" sz="2400" i="1">
                                    <a:latin typeface="Cambria Math" charset="0"/>
                                  </a:rPr>
                                  <m:t>⋮</m:t>
                                </m:r>
                              </m:e>
                              <m:e>
                                <m:r>
                                  <a:rPr lang="en-US" sz="2400" i="1">
                                    <a:latin typeface="Cambria Math" charset="0"/>
                                  </a:rPr>
                                  <m:t>⋱</m:t>
                                </m:r>
                              </m:e>
                              <m:e>
                                <m:r>
                                  <a:rPr lang="en-US" sz="2400" i="1">
                                    <a:latin typeface="Cambria Math" charset="0"/>
                                  </a:rPr>
                                  <m:t>⋮</m:t>
                                </m:r>
                              </m:e>
                            </m:mr>
                            <m:mr>
                              <m:e>
                                <m:sSub>
                                  <m:sSubPr>
                                    <m:ctrlPr>
                                      <a:rPr lang="en-US" sz="2400" i="1">
                                        <a:latin typeface="Cambria Math" charset="0"/>
                                      </a:rPr>
                                    </m:ctrlPr>
                                  </m:sSubPr>
                                  <m:e>
                                    <m:r>
                                      <a:rPr lang="en-US" sz="2400" i="1">
                                        <a:latin typeface="Cambria Math" charset="0"/>
                                      </a:rPr>
                                      <m:t>𝛽</m:t>
                                    </m:r>
                                  </m:e>
                                  <m:sub>
                                    <m:r>
                                      <a:rPr lang="en-US" sz="2400" i="1">
                                        <a:latin typeface="Cambria Math" charset="0"/>
                                      </a:rPr>
                                      <m:t>𝑘</m:t>
                                    </m:r>
                                  </m:sub>
                                </m:sSub>
                              </m:e>
                              <m:e>
                                <m:sSub>
                                  <m:sSubPr>
                                    <m:ctrlPr>
                                      <a:rPr lang="en-US" sz="2400" i="1">
                                        <a:latin typeface="Cambria Math" charset="0"/>
                                      </a:rPr>
                                    </m:ctrlPr>
                                  </m:sSubPr>
                                  <m:e>
                                    <m:r>
                                      <a:rPr lang="en-US" sz="2400" i="1">
                                        <a:latin typeface="Cambria Math" charset="0"/>
                                      </a:rPr>
                                      <m:t>𝛽</m:t>
                                    </m:r>
                                  </m:e>
                                  <m:sub>
                                    <m:r>
                                      <a:rPr lang="en-US" sz="2400" i="1">
                                        <a:latin typeface="Cambria Math" charset="0"/>
                                      </a:rPr>
                                      <m:t>𝑘</m:t>
                                    </m:r>
                                    <m:r>
                                      <a:rPr lang="en-US" sz="2400" b="0" i="1" smtClean="0">
                                        <a:latin typeface="Cambria Math" charset="0"/>
                                      </a:rPr>
                                      <m:t>+1</m:t>
                                    </m:r>
                                  </m:sub>
                                </m:sSub>
                              </m:e>
                              <m:e>
                                <m:r>
                                  <a:rPr lang="en-US" sz="2400" i="1">
                                    <a:latin typeface="Cambria Math" charset="0"/>
                                  </a:rPr>
                                  <m:t>⋯</m:t>
                                </m:r>
                              </m:e>
                              <m:e>
                                <m:sSub>
                                  <m:sSubPr>
                                    <m:ctrlPr>
                                      <a:rPr lang="en-US" sz="2400" i="1">
                                        <a:latin typeface="Cambria Math" charset="0"/>
                                      </a:rPr>
                                    </m:ctrlPr>
                                  </m:sSubPr>
                                  <m:e>
                                    <m:r>
                                      <a:rPr lang="en-US" sz="2400" i="1">
                                        <a:latin typeface="Cambria Math" charset="0"/>
                                      </a:rPr>
                                      <m:t>𝛽</m:t>
                                    </m:r>
                                  </m:e>
                                  <m:sub>
                                    <m:r>
                                      <a:rPr lang="en-US" sz="2400" i="1">
                                        <a:latin typeface="Cambria Math" charset="0"/>
                                      </a:rPr>
                                      <m:t>2</m:t>
                                    </m:r>
                                    <m:r>
                                      <a:rPr lang="en-US" sz="2400" i="1">
                                        <a:latin typeface="Cambria Math" charset="0"/>
                                      </a:rPr>
                                      <m:t>𝑘</m:t>
                                    </m:r>
                                    <m:r>
                                      <a:rPr lang="en-US" sz="2400" b="0" i="1" smtClean="0">
                                        <a:latin typeface="Cambria Math" charset="0"/>
                                      </a:rPr>
                                      <m:t>−1</m:t>
                                    </m:r>
                                  </m:sub>
                                </m:sSub>
                              </m:e>
                            </m:mr>
                          </m:m>
                        </m:e>
                      </m:d>
                    </m:oMath>
                  </m:oMathPara>
                </a14:m>
                <a:endParaRPr lang="en-US" sz="2400" dirty="0" smtClean="0"/>
              </a:p>
              <a:p>
                <a:pPr marL="0" indent="0">
                  <a:buNone/>
                </a:pPr>
                <a:endParaRPr lang="en-US" sz="500" dirty="0"/>
              </a:p>
              <a:p>
                <a:pPr marL="0" indent="0">
                  <a:buNone/>
                </a:pPr>
                <a:r>
                  <a:rPr lang="en-US" sz="2400" dirty="0" smtClean="0"/>
                  <a:t>  for </a:t>
                </a:r>
                <a14:m>
                  <m:oMath xmlns:m="http://schemas.openxmlformats.org/officeDocument/2006/math">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ℓ</m:t>
                        </m:r>
                      </m:sub>
                    </m:sSub>
                    <m:r>
                      <a:rPr lang="en-US" sz="2400" b="0" i="1" smtClean="0">
                        <a:latin typeface="Cambria Math" charset="0"/>
                      </a:rPr>
                      <m:t>≔</m:t>
                    </m:r>
                    <m:func>
                      <m:funcPr>
                        <m:ctrlPr>
                          <a:rPr lang="en-US" sz="2400" b="0" i="1" smtClean="0">
                            <a:latin typeface="Cambria Math" charset="0"/>
                          </a:rPr>
                        </m:ctrlPr>
                      </m:funcPr>
                      <m:fName>
                        <m:nary>
                          <m:naryPr>
                            <m:chr m:val="∑"/>
                            <m:ctrlPr>
                              <a:rPr lang="en-US" sz="2400" b="0" i="1" smtClean="0">
                                <a:latin typeface="Cambria Math" charset="0"/>
                              </a:rPr>
                            </m:ctrlPr>
                          </m:naryPr>
                          <m:sub>
                            <m:r>
                              <m:rPr>
                                <m:brk m:alnAt="23"/>
                              </m:rPr>
                              <a:rPr lang="en-US" sz="2400" b="0" i="1" smtClean="0">
                                <a:latin typeface="Cambria Math" charset="0"/>
                              </a:rPr>
                              <m:t>𝑗</m:t>
                            </m:r>
                            <m:r>
                              <a:rPr lang="en-US" sz="2400" b="0" i="1" smtClean="0">
                                <a:latin typeface="Cambria Math" charset="0"/>
                              </a:rPr>
                              <m:t>=1</m:t>
                            </m:r>
                          </m:sub>
                          <m:sup>
                            <m:r>
                              <a:rPr lang="en-US" sz="2400" b="0" i="1" smtClean="0">
                                <a:latin typeface="Cambria Math" charset="0"/>
                              </a:rPr>
                              <m:t>𝑘</m:t>
                            </m:r>
                          </m:sup>
                          <m:e>
                            <m:sSub>
                              <m:sSubPr>
                                <m:ctrlPr>
                                  <a:rPr lang="en-US" sz="2400" b="0" i="1" smtClean="0">
                                    <a:latin typeface="Cambria Math" charset="0"/>
                                  </a:rPr>
                                </m:ctrlPr>
                              </m:sSubPr>
                              <m:e>
                                <m:r>
                                  <a:rPr lang="en-US" sz="2400" b="0" i="1" smtClean="0">
                                    <a:latin typeface="Cambria Math" charset="0"/>
                                  </a:rPr>
                                  <m:t>𝜆</m:t>
                                </m:r>
                              </m:e>
                              <m:sub>
                                <m:r>
                                  <a:rPr lang="en-US" sz="2400" b="0" i="1" smtClean="0">
                                    <a:latin typeface="Cambria Math" charset="0"/>
                                  </a:rPr>
                                  <m:t>𝑗</m:t>
                                </m:r>
                              </m:sub>
                            </m:sSub>
                          </m:e>
                        </m:nary>
                        <m:r>
                          <m:rPr>
                            <m:sty m:val="p"/>
                          </m:rPr>
                          <a:rPr lang="en-US" sz="2400" b="0" i="0" smtClean="0">
                            <a:latin typeface="Cambria Math" charset="0"/>
                          </a:rPr>
                          <m:t>exp</m:t>
                        </m:r>
                      </m:fName>
                      <m:e>
                        <m:d>
                          <m:dPr>
                            <m:ctrlPr>
                              <a:rPr lang="en-US" sz="2400" b="0" i="1" smtClean="0">
                                <a:latin typeface="Cambria Math" charset="0"/>
                              </a:rPr>
                            </m:ctrlPr>
                          </m:dPr>
                          <m:e>
                            <m:r>
                              <a:rPr lang="en-US" sz="2400" b="0" i="1" smtClean="0">
                                <a:latin typeface="Cambria Math" charset="0"/>
                              </a:rPr>
                              <m:t>−2</m:t>
                            </m:r>
                            <m:r>
                              <a:rPr lang="en-US" sz="2400" b="0" i="1" smtClean="0">
                                <a:latin typeface="Cambria Math" charset="0"/>
                              </a:rPr>
                              <m:t>𝜋</m:t>
                            </m:r>
                            <m:r>
                              <a:rPr lang="en-US" sz="2400" b="0" i="1" smtClean="0">
                                <a:latin typeface="Cambria Math" charset="0"/>
                              </a:rPr>
                              <m:t>𝑖</m:t>
                            </m:r>
                            <m:r>
                              <a:rPr lang="en-US" sz="2400" b="0" i="1" smtClean="0">
                                <a:latin typeface="Cambria Math" charset="0"/>
                              </a:rPr>
                              <m:t> </m:t>
                            </m:r>
                            <m:sSub>
                              <m:sSubPr>
                                <m:ctrlPr>
                                  <a:rPr lang="en-US" sz="2400" b="0" i="1" smtClean="0">
                                    <a:latin typeface="Cambria Math" charset="0"/>
                                  </a:rPr>
                                </m:ctrlPr>
                              </m:sSubPr>
                              <m:e>
                                <m:r>
                                  <a:rPr lang="en-US" sz="2400" b="0" i="1" smtClean="0">
                                    <a:latin typeface="Cambria Math" charset="0"/>
                                  </a:rPr>
                                  <m:t>𝜇</m:t>
                                </m:r>
                              </m:e>
                              <m:sub>
                                <m:r>
                                  <a:rPr lang="en-US" sz="2400" b="0" i="1" smtClean="0">
                                    <a:latin typeface="Cambria Math" charset="0"/>
                                  </a:rPr>
                                  <m:t>𝑗</m:t>
                                </m:r>
                              </m:sub>
                            </m:sSub>
                            <m:r>
                              <a:rPr lang="en-US" sz="2400" b="0" i="1" smtClean="0">
                                <a:latin typeface="Cambria Math" charset="0"/>
                              </a:rPr>
                              <m:t>⋅</m:t>
                            </m:r>
                            <m:d>
                              <m:dPr>
                                <m:ctrlPr>
                                  <a:rPr lang="en-US" sz="2400" b="0" i="1" smtClean="0">
                                    <a:latin typeface="Cambria Math" charset="0"/>
                                  </a:rPr>
                                </m:ctrlPr>
                              </m:dPr>
                              <m:e>
                                <m:f>
                                  <m:fPr>
                                    <m:ctrlPr>
                                      <a:rPr lang="en-US" sz="2400" b="0" i="1" smtClean="0">
                                        <a:latin typeface="Cambria Math" charset="0"/>
                                      </a:rPr>
                                    </m:ctrlPr>
                                  </m:fPr>
                                  <m:num>
                                    <m:sSub>
                                      <m:sSubPr>
                                        <m:ctrlPr>
                                          <a:rPr lang="en-US" sz="2400" b="0" i="1" smtClean="0">
                                            <a:latin typeface="Cambria Math" charset="0"/>
                                          </a:rPr>
                                        </m:ctrlPr>
                                      </m:sSubPr>
                                      <m:e>
                                        <m:r>
                                          <a:rPr lang="en-US" sz="2400" b="0" i="1" smtClean="0">
                                            <a:latin typeface="Cambria Math" charset="0"/>
                                          </a:rPr>
                                          <m:t>𝑓</m:t>
                                        </m:r>
                                      </m:e>
                                      <m:sub>
                                        <m:r>
                                          <a:rPr lang="en-US" sz="2400" b="0" i="1" smtClean="0">
                                            <a:latin typeface="Cambria Math" charset="0"/>
                                          </a:rPr>
                                          <m:t>𝑐</m:t>
                                        </m:r>
                                      </m:sub>
                                    </m:sSub>
                                  </m:num>
                                  <m:den>
                                    <m:r>
                                      <a:rPr lang="en-US" sz="2400" b="0" i="1" smtClean="0">
                                        <a:latin typeface="Cambria Math" charset="0"/>
                                      </a:rPr>
                                      <m:t>4</m:t>
                                    </m:r>
                                    <m:r>
                                      <a:rPr lang="en-US" sz="2400" b="0" i="1" smtClean="0">
                                        <a:latin typeface="Cambria Math" charset="0"/>
                                      </a:rPr>
                                      <m:t>𝑘</m:t>
                                    </m:r>
                                  </m:den>
                                </m:f>
                                <m:r>
                                  <a:rPr lang="en-US" sz="2400" i="1">
                                    <a:latin typeface="Cambria Math" charset="0"/>
                                  </a:rPr>
                                  <m:t>ℓ</m:t>
                                </m:r>
                              </m:e>
                            </m:d>
                          </m:e>
                        </m:d>
                      </m:e>
                    </m:func>
                  </m:oMath>
                </a14:m>
                <a:r>
                  <a:rPr lang="en-US" sz="2400" dirty="0" smtClean="0"/>
                  <a:t>.</a:t>
                </a:r>
              </a:p>
              <a:p>
                <a:r>
                  <a:rPr lang="en-US" sz="2400" b="1" dirty="0" smtClean="0"/>
                  <a:t>Key Fact</a:t>
                </a:r>
                <a:r>
                  <a:rPr lang="en-US" sz="2400" dirty="0" smtClean="0"/>
                  <a:t>:</a:t>
                </a:r>
                <a:r>
                  <a:rPr lang="en-US" sz="2400" b="1" dirty="0" smtClean="0"/>
                  <a:t> </a:t>
                </a:r>
                <a:r>
                  <a:rPr lang="en-US" sz="2400" dirty="0" smtClean="0"/>
                  <a:t>Generalized eigenvalues of</a:t>
                </a:r>
                <a:r>
                  <a:rPr lang="en-US" sz="2400" b="1" dirty="0" smtClean="0"/>
                  <a:t> </a:t>
                </a:r>
                <a14:m>
                  <m:oMath xmlns:m="http://schemas.openxmlformats.org/officeDocument/2006/math">
                    <m:d>
                      <m:dPr>
                        <m:ctrlPr>
                          <a:rPr lang="en-US" sz="2400" b="0" i="1" dirty="0" smtClean="0">
                            <a:latin typeface="Cambria Math" charset="0"/>
                          </a:rPr>
                        </m:ctrlPr>
                      </m:dPr>
                      <m:e>
                        <m:r>
                          <a:rPr lang="en-US" sz="2400" b="0" i="1" dirty="0" smtClean="0">
                            <a:latin typeface="Cambria Math" charset="0"/>
                          </a:rPr>
                          <m:t>𝐴</m:t>
                        </m:r>
                        <m:r>
                          <a:rPr lang="en-US" sz="2400" b="0" i="1" dirty="0" smtClean="0">
                            <a:latin typeface="Cambria Math" charset="0"/>
                          </a:rPr>
                          <m:t>,</m:t>
                        </m:r>
                        <m:r>
                          <a:rPr lang="en-US" sz="2400" b="0" i="1" dirty="0" smtClean="0">
                            <a:latin typeface="Cambria Math" charset="0"/>
                          </a:rPr>
                          <m:t>𝐵</m:t>
                        </m:r>
                      </m:e>
                    </m:d>
                  </m:oMath>
                </a14:m>
                <a:r>
                  <a:rPr lang="en-US" sz="2400" dirty="0" smtClean="0"/>
                  <a:t> (i.e. solutions </a:t>
                </a:r>
                <a14:m>
                  <m:oMath xmlns:m="http://schemas.openxmlformats.org/officeDocument/2006/math">
                    <m:r>
                      <a:rPr lang="en-US" sz="2400" b="0" i="1" smtClean="0">
                        <a:latin typeface="Cambria Math" charset="0"/>
                      </a:rPr>
                      <m:t>𝛾</m:t>
                    </m:r>
                  </m:oMath>
                </a14:m>
                <a:r>
                  <a:rPr lang="en-US" sz="2400" dirty="0" smtClean="0"/>
                  <a:t> to </a:t>
                </a:r>
                <a14:m>
                  <m:oMath xmlns:m="http://schemas.openxmlformats.org/officeDocument/2006/math">
                    <m:r>
                      <a:rPr lang="en-US" sz="2400" b="0" i="1" smtClean="0">
                        <a:latin typeface="Cambria Math" charset="0"/>
                      </a:rPr>
                      <m:t>𝐴𝑣</m:t>
                    </m:r>
                    <m:r>
                      <a:rPr lang="en-US" sz="2400" b="0" i="1" smtClean="0">
                        <a:latin typeface="Cambria Math" charset="0"/>
                      </a:rPr>
                      <m:t>=</m:t>
                    </m:r>
                    <m:r>
                      <a:rPr lang="en-US" sz="2400" b="0" i="1" smtClean="0">
                        <a:latin typeface="Cambria Math" charset="0"/>
                      </a:rPr>
                      <m:t>𝛾</m:t>
                    </m:r>
                    <m:r>
                      <a:rPr lang="en-US" sz="2400" b="0" i="1" smtClean="0">
                        <a:latin typeface="Cambria Math" charset="0"/>
                      </a:rPr>
                      <m:t>𝐵𝑣</m:t>
                    </m:r>
                  </m:oMath>
                </a14:m>
                <a:r>
                  <a:rPr lang="en-US" sz="2400" dirty="0" smtClean="0"/>
                  <a:t>) are precisely </a:t>
                </a:r>
                <a14:m>
                  <m:oMath xmlns:m="http://schemas.openxmlformats.org/officeDocument/2006/math">
                    <m:sSub>
                      <m:sSubPr>
                        <m:ctrlPr>
                          <a:rPr lang="en-US" sz="2400" b="0" i="1" smtClean="0">
                            <a:latin typeface="Cambria Math" charset="0"/>
                          </a:rPr>
                        </m:ctrlPr>
                      </m:sSubPr>
                      <m:e>
                        <m:d>
                          <m:dPr>
                            <m:begChr m:val="{"/>
                            <m:endChr m:val="}"/>
                            <m:ctrlPr>
                              <a:rPr lang="en-US" sz="2400" b="0" i="1" smtClean="0">
                                <a:latin typeface="Cambria Math" charset="0"/>
                              </a:rPr>
                            </m:ctrlPr>
                          </m:dPr>
                          <m:e>
                            <m:func>
                              <m:funcPr>
                                <m:ctrlPr>
                                  <a:rPr lang="en-US" sz="2400" b="0" i="1" smtClean="0">
                                    <a:latin typeface="Cambria Math" charset="0"/>
                                  </a:rPr>
                                </m:ctrlPr>
                              </m:funcPr>
                              <m:fName>
                                <m:r>
                                  <m:rPr>
                                    <m:sty m:val="p"/>
                                  </m:rPr>
                                  <a:rPr lang="en-US" sz="2400" b="0" i="0" smtClean="0">
                                    <a:latin typeface="Cambria Math" charset="0"/>
                                  </a:rPr>
                                  <m:t>exp</m:t>
                                </m:r>
                              </m:fName>
                              <m:e>
                                <m:d>
                                  <m:dPr>
                                    <m:ctrlPr>
                                      <a:rPr lang="en-US" sz="2400" i="1">
                                        <a:latin typeface="Cambria Math" charset="0"/>
                                      </a:rPr>
                                    </m:ctrlPr>
                                  </m:dPr>
                                  <m:e>
                                    <m:r>
                                      <a:rPr lang="en-US" sz="2400" i="1">
                                        <a:latin typeface="Cambria Math" charset="0"/>
                                      </a:rPr>
                                      <m:t>−2</m:t>
                                    </m:r>
                                    <m:r>
                                      <a:rPr lang="en-US" sz="2400" i="1">
                                        <a:latin typeface="Cambria Math" charset="0"/>
                                      </a:rPr>
                                      <m:t>𝜋</m:t>
                                    </m:r>
                                    <m:r>
                                      <a:rPr lang="en-US" sz="2400" i="1">
                                        <a:latin typeface="Cambria Math" charset="0"/>
                                      </a:rPr>
                                      <m:t>𝑖</m:t>
                                    </m:r>
                                    <m:r>
                                      <a:rPr lang="en-US" sz="2400" i="1">
                                        <a:latin typeface="Cambria Math" charset="0"/>
                                      </a:rPr>
                                      <m:t> </m:t>
                                    </m:r>
                                    <m:sSub>
                                      <m:sSubPr>
                                        <m:ctrlPr>
                                          <a:rPr lang="en-US" sz="2400" i="1">
                                            <a:latin typeface="Cambria Math" charset="0"/>
                                          </a:rPr>
                                        </m:ctrlPr>
                                      </m:sSubPr>
                                      <m:e>
                                        <m:r>
                                          <a:rPr lang="en-US" sz="2400" i="1">
                                            <a:latin typeface="Cambria Math" charset="0"/>
                                          </a:rPr>
                                          <m:t>𝜇</m:t>
                                        </m:r>
                                      </m:e>
                                      <m:sub>
                                        <m:r>
                                          <a:rPr lang="en-US" sz="2400" i="1">
                                            <a:latin typeface="Cambria Math" charset="0"/>
                                          </a:rPr>
                                          <m:t>𝑗</m:t>
                                        </m:r>
                                      </m:sub>
                                    </m:sSub>
                                    <m:r>
                                      <a:rPr lang="en-US" sz="2400" i="1">
                                        <a:latin typeface="Cambria Math" charset="0"/>
                                      </a:rPr>
                                      <m:t>⋅</m:t>
                                    </m:r>
                                    <m:f>
                                      <m:fPr>
                                        <m:ctrlPr>
                                          <a:rPr lang="en-US" sz="2400" i="1">
                                            <a:latin typeface="Cambria Math" charset="0"/>
                                          </a:rPr>
                                        </m:ctrlPr>
                                      </m:fPr>
                                      <m:num>
                                        <m:sSub>
                                          <m:sSubPr>
                                            <m:ctrlPr>
                                              <a:rPr lang="en-US" sz="2400" i="1">
                                                <a:latin typeface="Cambria Math" charset="0"/>
                                              </a:rPr>
                                            </m:ctrlPr>
                                          </m:sSubPr>
                                          <m:e>
                                            <m:r>
                                              <a:rPr lang="en-US" sz="2400" i="1">
                                                <a:latin typeface="Cambria Math" charset="0"/>
                                              </a:rPr>
                                              <m:t>𝑓</m:t>
                                            </m:r>
                                          </m:e>
                                          <m:sub>
                                            <m:r>
                                              <a:rPr lang="en-US" sz="2400" i="1">
                                                <a:latin typeface="Cambria Math" charset="0"/>
                                              </a:rPr>
                                              <m:t>𝑐</m:t>
                                            </m:r>
                                          </m:sub>
                                        </m:sSub>
                                      </m:num>
                                      <m:den>
                                        <m:r>
                                          <a:rPr lang="en-US" sz="2400" i="1">
                                            <a:latin typeface="Cambria Math" charset="0"/>
                                          </a:rPr>
                                          <m:t>4</m:t>
                                        </m:r>
                                        <m:r>
                                          <a:rPr lang="en-US" sz="2400" i="1">
                                            <a:latin typeface="Cambria Math" charset="0"/>
                                          </a:rPr>
                                          <m:t>𝑘</m:t>
                                        </m:r>
                                      </m:den>
                                    </m:f>
                                  </m:e>
                                </m:d>
                              </m:e>
                            </m:func>
                          </m:e>
                        </m:d>
                      </m:e>
                      <m:sub>
                        <m:r>
                          <a:rPr lang="en-US" sz="2400" b="0" i="1" smtClean="0">
                            <a:latin typeface="Cambria Math" charset="0"/>
                          </a:rPr>
                          <m:t>𝑗</m:t>
                        </m:r>
                        <m:r>
                          <a:rPr lang="en-US" sz="2400" b="0" i="1" smtClean="0">
                            <a:latin typeface="Cambria Math" charset="0"/>
                          </a:rPr>
                          <m:t>∈</m:t>
                        </m:r>
                        <m:d>
                          <m:dPr>
                            <m:begChr m:val="["/>
                            <m:endChr m:val="]"/>
                            <m:ctrlPr>
                              <a:rPr lang="en-US" sz="2400" b="0" i="1" smtClean="0">
                                <a:latin typeface="Cambria Math" charset="0"/>
                              </a:rPr>
                            </m:ctrlPr>
                          </m:dPr>
                          <m:e>
                            <m:r>
                              <a:rPr lang="en-US" sz="2400" b="0" i="1" smtClean="0">
                                <a:latin typeface="Cambria Math" charset="0"/>
                              </a:rPr>
                              <m:t>𝑘</m:t>
                            </m:r>
                          </m:e>
                        </m:d>
                      </m:sub>
                    </m:sSub>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755798"/>
              </a:xfrm>
              <a:blipFill rotWithShape="0">
                <a:blip r:embed="rId2"/>
                <a:stretch>
                  <a:fillRect l="-812" t="-2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9087556" y="1"/>
                <a:ext cx="3104444" cy="2212621"/>
              </a:xfrm>
              <a:prstGeom prst="rect">
                <a:avLst/>
              </a:prstGeom>
              <a:solidFill>
                <a:schemeClr val="bg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b="1" dirty="0" smtClean="0"/>
                  <a:t>Sparse Continuous FT</a:t>
                </a:r>
              </a:p>
              <a:p>
                <a:r>
                  <a:rPr lang="en-US" sz="1800" dirty="0"/>
                  <a:t>Relative intensities </a:t>
                </a:r>
                <a14:m>
                  <m:oMath xmlns:m="http://schemas.openxmlformats.org/officeDocument/2006/math">
                    <m:sSub>
                      <m:sSubPr>
                        <m:ctrlPr>
                          <a:rPr lang="en-US" sz="1800" i="1">
                            <a:latin typeface="Cambria Math" charset="0"/>
                          </a:rPr>
                        </m:ctrlPr>
                      </m:sSubPr>
                      <m:e>
                        <m:r>
                          <a:rPr lang="en-US" sz="1800" b="0" i="1">
                            <a:latin typeface="Cambria Math" charset="0"/>
                          </a:rPr>
                          <m:t>𝜆</m:t>
                        </m:r>
                      </m:e>
                      <m:sub>
                        <m:r>
                          <a:rPr lang="en-US" sz="1800" b="0" i="1">
                            <a:latin typeface="Cambria Math" charset="0"/>
                          </a:rPr>
                          <m:t>1</m:t>
                        </m:r>
                      </m:sub>
                    </m:sSub>
                    <m:r>
                      <a:rPr lang="en-US" sz="1800" b="0" i="1">
                        <a:latin typeface="Cambria Math" charset="0"/>
                      </a:rPr>
                      <m:t>,…,</m:t>
                    </m:r>
                    <m:sSub>
                      <m:sSubPr>
                        <m:ctrlPr>
                          <a:rPr lang="en-US" sz="1800" i="1">
                            <a:latin typeface="Cambria Math" charset="0"/>
                          </a:rPr>
                        </m:ctrlPr>
                      </m:sSubPr>
                      <m:e>
                        <m:r>
                          <a:rPr lang="en-US" sz="1800" b="0" i="1">
                            <a:latin typeface="Cambria Math" charset="0"/>
                          </a:rPr>
                          <m:t>𝜆</m:t>
                        </m:r>
                      </m:e>
                      <m:sub>
                        <m:r>
                          <a:rPr lang="en-US" sz="1800" b="0" i="1">
                            <a:latin typeface="Cambria Math" charset="0"/>
                          </a:rPr>
                          <m:t>𝑘</m:t>
                        </m:r>
                      </m:sub>
                    </m:sSub>
                  </m:oMath>
                </a14:m>
                <a:endParaRPr lang="en-US" sz="1800" dirty="0" smtClean="0"/>
              </a:p>
              <a:p>
                <a:r>
                  <a:rPr lang="en-US" sz="1800" dirty="0" smtClean="0"/>
                  <a:t>Centers </a:t>
                </a:r>
                <a14:m>
                  <m:oMath xmlns:m="http://schemas.openxmlformats.org/officeDocument/2006/math">
                    <m:sSub>
                      <m:sSubPr>
                        <m:ctrlPr>
                          <a:rPr lang="en-US" sz="1800" i="1" smtClean="0">
                            <a:latin typeface="Cambria Math" charset="0"/>
                          </a:rPr>
                        </m:ctrlPr>
                      </m:sSubPr>
                      <m:e>
                        <m:r>
                          <a:rPr lang="en-US" sz="1800" b="0" i="1" smtClean="0">
                            <a:latin typeface="Cambria Math" charset="0"/>
                          </a:rPr>
                          <m:t>𝜇</m:t>
                        </m:r>
                      </m:e>
                      <m:sub>
                        <m:r>
                          <a:rPr lang="en-US" sz="1800" b="0" i="1" smtClean="0">
                            <a:latin typeface="Cambria Math" charset="0"/>
                          </a:rPr>
                          <m:t>1</m:t>
                        </m:r>
                      </m:sub>
                    </m:sSub>
                    <m:r>
                      <a:rPr lang="en-US" sz="1800" b="0" i="1" smtClean="0">
                        <a:latin typeface="Cambria Math" charset="0"/>
                      </a:rPr>
                      <m:t>,…,</m:t>
                    </m:r>
                    <m:sSub>
                      <m:sSubPr>
                        <m:ctrlPr>
                          <a:rPr lang="en-US" sz="1800" i="1" smtClean="0">
                            <a:latin typeface="Cambria Math" charset="0"/>
                          </a:rPr>
                        </m:ctrlPr>
                      </m:sSubPr>
                      <m:e>
                        <m:r>
                          <a:rPr lang="en-US" sz="1800" b="0" i="1" smtClean="0">
                            <a:latin typeface="Cambria Math" charset="0"/>
                          </a:rPr>
                          <m:t>𝜇</m:t>
                        </m:r>
                      </m:e>
                      <m:sub>
                        <m:r>
                          <a:rPr lang="en-US" sz="1800" b="0" i="1" smtClean="0">
                            <a:latin typeface="Cambria Math" charset="0"/>
                          </a:rPr>
                          <m:t>𝑘</m:t>
                        </m:r>
                      </m:sub>
                    </m:sSub>
                  </m:oMath>
                </a14:m>
                <a:endParaRPr lang="en-US" sz="1800" dirty="0" smtClean="0">
                  <a:ea typeface="Cambria Math" charset="0"/>
                  <a:cs typeface="Cambria Math" charset="0"/>
                </a:endParaRPr>
              </a:p>
              <a:p>
                <a:r>
                  <a:rPr lang="en-US" sz="1800" dirty="0" smtClean="0">
                    <a:ea typeface="Cambria Math" charset="0"/>
                    <a:cs typeface="Cambria Math" charset="0"/>
                  </a:rPr>
                  <a:t>Cutoff frequency </a:t>
                </a:r>
                <a14:m>
                  <m:oMath xmlns:m="http://schemas.openxmlformats.org/officeDocument/2006/math">
                    <m:sSub>
                      <m:sSubPr>
                        <m:ctrlPr>
                          <a:rPr lang="en-US" sz="1800" i="1" smtClean="0">
                            <a:solidFill>
                              <a:schemeClr val="accent5">
                                <a:lumMod val="75000"/>
                              </a:schemeClr>
                            </a:solidFill>
                            <a:latin typeface="Cambria Math" charset="0"/>
                            <a:ea typeface="Cambria Math" charset="0"/>
                            <a:cs typeface="Cambria Math" charset="0"/>
                          </a:rPr>
                        </m:ctrlPr>
                      </m:sSubPr>
                      <m:e>
                        <m:r>
                          <a:rPr lang="en-US" sz="1800" b="0" i="1" smtClean="0">
                            <a:solidFill>
                              <a:schemeClr val="accent5">
                                <a:lumMod val="75000"/>
                              </a:schemeClr>
                            </a:solidFill>
                            <a:latin typeface="Cambria Math" charset="0"/>
                            <a:ea typeface="Cambria Math" charset="0"/>
                            <a:cs typeface="Cambria Math" charset="0"/>
                          </a:rPr>
                          <m:t>𝑓</m:t>
                        </m:r>
                      </m:e>
                      <m:sub>
                        <m:r>
                          <a:rPr lang="en-US" sz="1800" b="0" i="1" smtClean="0">
                            <a:solidFill>
                              <a:schemeClr val="accent5">
                                <a:lumMod val="75000"/>
                              </a:schemeClr>
                            </a:solidFill>
                            <a:latin typeface="Cambria Math" charset="0"/>
                            <a:ea typeface="Cambria Math" charset="0"/>
                            <a:cs typeface="Cambria Math" charset="0"/>
                          </a:rPr>
                          <m:t>𝑐</m:t>
                        </m:r>
                      </m:sub>
                    </m:sSub>
                    <m:r>
                      <a:rPr lang="en-US" sz="1800" b="0" i="1" smtClean="0">
                        <a:latin typeface="Cambria Math" charset="0"/>
                        <a:ea typeface="Cambria Math" charset="0"/>
                        <a:cs typeface="Cambria Math" charset="0"/>
                      </a:rPr>
                      <m:t>≥0</m:t>
                    </m:r>
                  </m:oMath>
                </a14:m>
                <a:endParaRPr lang="en-US" sz="1800" dirty="0" smtClean="0">
                  <a:ea typeface="Cambria Math" charset="0"/>
                  <a:cs typeface="Cambria Math" charset="0"/>
                </a:endParaRPr>
              </a:p>
              <a:p>
                <a:r>
                  <a:rPr lang="en-US" sz="1800" dirty="0" smtClean="0">
                    <a:ea typeface="Cambria Math" charset="0"/>
                    <a:cs typeface="Cambria Math" charset="0"/>
                  </a:rPr>
                  <a:t>Given </a:t>
                </a:r>
                <a14:m>
                  <m:oMath xmlns:m="http://schemas.openxmlformats.org/officeDocument/2006/math">
                    <m:r>
                      <a:rPr lang="en-US" sz="1800" b="0" i="1" smtClean="0">
                        <a:solidFill>
                          <a:srgbClr val="FF0000"/>
                        </a:solidFill>
                        <a:latin typeface="Cambria Math" charset="0"/>
                        <a:ea typeface="Cambria Math" charset="0"/>
                        <a:cs typeface="Cambria Math" charset="0"/>
                      </a:rPr>
                      <m:t>𝜈</m:t>
                    </m:r>
                  </m:oMath>
                </a14:m>
                <a:r>
                  <a:rPr lang="en-US" sz="1800" dirty="0" smtClean="0">
                    <a:ea typeface="Cambria Math" charset="0"/>
                    <a:cs typeface="Cambria Math" charset="0"/>
                  </a:rPr>
                  <a:t>-noisy access to </a:t>
                </a:r>
                <a14:m>
                  <m:oMath xmlns:m="http://schemas.openxmlformats.org/officeDocument/2006/math">
                    <m:nary>
                      <m:naryPr>
                        <m:chr m:val="∑"/>
                        <m:ctrlPr>
                          <a:rPr lang="en-US" sz="1800" i="1" smtClean="0">
                            <a:solidFill>
                              <a:schemeClr val="accent6"/>
                            </a:solidFill>
                            <a:latin typeface="Cambria Math" charset="0"/>
                            <a:ea typeface="Cambria Math" charset="0"/>
                            <a:cs typeface="Cambria Math" charset="0"/>
                          </a:rPr>
                        </m:ctrlPr>
                      </m:naryPr>
                      <m:sub>
                        <m:r>
                          <a:rPr lang="en-US" sz="1800" b="0" i="1" smtClean="0">
                            <a:solidFill>
                              <a:schemeClr val="accent6"/>
                            </a:solidFill>
                            <a:latin typeface="Cambria Math" charset="0"/>
                            <a:ea typeface="Cambria Math" charset="0"/>
                            <a:cs typeface="Cambria Math" charset="0"/>
                          </a:rPr>
                          <m:t>𝑖</m:t>
                        </m:r>
                        <m:r>
                          <a:rPr lang="en-US" sz="1800" b="0" i="1" smtClean="0">
                            <a:solidFill>
                              <a:schemeClr val="accent6"/>
                            </a:solidFill>
                            <a:latin typeface="Cambria Math" charset="0"/>
                            <a:ea typeface="Cambria Math" charset="0"/>
                            <a:cs typeface="Cambria Math" charset="0"/>
                          </a:rPr>
                          <m:t>=1</m:t>
                        </m:r>
                      </m:sub>
                      <m:sup>
                        <m:r>
                          <a:rPr lang="en-US" sz="1800" b="0" i="1" smtClean="0">
                            <a:solidFill>
                              <a:schemeClr val="accent6"/>
                            </a:solidFill>
                            <a:latin typeface="Cambria Math" charset="0"/>
                            <a:ea typeface="Cambria Math" charset="0"/>
                            <a:cs typeface="Cambria Math" charset="0"/>
                          </a:rPr>
                          <m:t>𝑘</m:t>
                        </m:r>
                      </m:sup>
                      <m:e>
                        <m:sSub>
                          <m:sSubPr>
                            <m:ctrlPr>
                              <a:rPr lang="en-US" sz="1800" i="1" smtClean="0">
                                <a:solidFill>
                                  <a:schemeClr val="accent6"/>
                                </a:solidFill>
                                <a:latin typeface="Cambria Math" charset="0"/>
                                <a:ea typeface="Cambria Math" charset="0"/>
                                <a:cs typeface="Cambria Math" charset="0"/>
                              </a:rPr>
                            </m:ctrlPr>
                          </m:sSubPr>
                          <m:e>
                            <m:r>
                              <a:rPr lang="en-US" sz="1800" b="0" i="1" smtClean="0">
                                <a:solidFill>
                                  <a:schemeClr val="accent6"/>
                                </a:solidFill>
                                <a:latin typeface="Cambria Math" charset="0"/>
                                <a:ea typeface="Cambria Math" charset="0"/>
                                <a:cs typeface="Cambria Math" charset="0"/>
                              </a:rPr>
                              <m:t>𝜆</m:t>
                            </m:r>
                          </m:e>
                          <m:sub>
                            <m:r>
                              <a:rPr lang="en-US" sz="1800" b="0" i="1" smtClean="0">
                                <a:solidFill>
                                  <a:schemeClr val="accent6"/>
                                </a:solidFill>
                                <a:latin typeface="Cambria Math" charset="0"/>
                                <a:ea typeface="Cambria Math" charset="0"/>
                                <a:cs typeface="Cambria Math" charset="0"/>
                              </a:rPr>
                              <m:t>𝑖</m:t>
                            </m:r>
                          </m:sub>
                        </m:sSub>
                        <m:func>
                          <m:funcPr>
                            <m:ctrlPr>
                              <a:rPr lang="en-US" sz="1800" i="1" smtClean="0">
                                <a:solidFill>
                                  <a:schemeClr val="accent6"/>
                                </a:solidFill>
                                <a:latin typeface="Cambria Math" charset="0"/>
                                <a:ea typeface="Cambria Math" charset="0"/>
                                <a:cs typeface="Cambria Math" charset="0"/>
                              </a:rPr>
                            </m:ctrlPr>
                          </m:funcPr>
                          <m:fName>
                            <m:r>
                              <m:rPr>
                                <m:sty m:val="p"/>
                              </m:rPr>
                              <a:rPr lang="en-US" sz="1800" b="0" i="0" smtClean="0">
                                <a:solidFill>
                                  <a:schemeClr val="accent6"/>
                                </a:solidFill>
                                <a:latin typeface="Cambria Math" charset="0"/>
                                <a:ea typeface="Cambria Math" charset="0"/>
                                <a:cs typeface="Cambria Math" charset="0"/>
                              </a:rPr>
                              <m:t>exp</m:t>
                            </m:r>
                          </m:fName>
                          <m:e>
                            <m:d>
                              <m:dPr>
                                <m:ctrlPr>
                                  <a:rPr lang="en-US" sz="1800" i="1" smtClean="0">
                                    <a:solidFill>
                                      <a:schemeClr val="accent6"/>
                                    </a:solidFill>
                                    <a:latin typeface="Cambria Math" charset="0"/>
                                    <a:ea typeface="Cambria Math" charset="0"/>
                                    <a:cs typeface="Cambria Math" charset="0"/>
                                  </a:rPr>
                                </m:ctrlPr>
                              </m:dPr>
                              <m:e>
                                <m:r>
                                  <a:rPr lang="en-US" sz="1800" b="0" i="1" smtClean="0">
                                    <a:solidFill>
                                      <a:schemeClr val="accent6"/>
                                    </a:solidFill>
                                    <a:latin typeface="Cambria Math" charset="0"/>
                                    <a:ea typeface="Cambria Math" charset="0"/>
                                    <a:cs typeface="Cambria Math" charset="0"/>
                                  </a:rPr>
                                  <m:t>−2</m:t>
                                </m:r>
                                <m:r>
                                  <a:rPr lang="en-US" sz="1800" b="0" i="1" smtClean="0">
                                    <a:solidFill>
                                      <a:schemeClr val="accent6"/>
                                    </a:solidFill>
                                    <a:latin typeface="Cambria Math" charset="0"/>
                                    <a:ea typeface="Cambria Math" charset="0"/>
                                    <a:cs typeface="Cambria Math" charset="0"/>
                                  </a:rPr>
                                  <m:t>𝜋</m:t>
                                </m:r>
                                <m:r>
                                  <a:rPr lang="en-US" sz="1800" b="0" i="1" smtClean="0">
                                    <a:solidFill>
                                      <a:schemeClr val="accent6"/>
                                    </a:solidFill>
                                    <a:latin typeface="Cambria Math" charset="0"/>
                                    <a:ea typeface="Cambria Math" charset="0"/>
                                    <a:cs typeface="Cambria Math" charset="0"/>
                                  </a:rPr>
                                  <m:t>𝑖</m:t>
                                </m:r>
                                <m:sSub>
                                  <m:sSubPr>
                                    <m:ctrlPr>
                                      <a:rPr lang="en-US" sz="1800" i="1">
                                        <a:solidFill>
                                          <a:schemeClr val="accent6"/>
                                        </a:solidFill>
                                        <a:latin typeface="Cambria Math" charset="0"/>
                                        <a:ea typeface="Cambria Math" charset="0"/>
                                        <a:cs typeface="Cambria Math" charset="0"/>
                                      </a:rPr>
                                    </m:ctrlPr>
                                  </m:sSubPr>
                                  <m:e>
                                    <m:r>
                                      <a:rPr lang="en-US" sz="1800" i="1">
                                        <a:solidFill>
                                          <a:schemeClr val="accent6"/>
                                        </a:solidFill>
                                        <a:latin typeface="Cambria Math" charset="0"/>
                                        <a:ea typeface="Cambria Math" charset="0"/>
                                        <a:cs typeface="Cambria Math" charset="0"/>
                                      </a:rPr>
                                      <m:t>𝜇</m:t>
                                    </m:r>
                                  </m:e>
                                  <m:sub>
                                    <m:r>
                                      <a:rPr lang="en-US" sz="1800" i="1">
                                        <a:solidFill>
                                          <a:schemeClr val="accent6"/>
                                        </a:solidFill>
                                        <a:latin typeface="Cambria Math" charset="0"/>
                                        <a:ea typeface="Cambria Math" charset="0"/>
                                        <a:cs typeface="Cambria Math" charset="0"/>
                                      </a:rPr>
                                      <m:t>𝑖</m:t>
                                    </m:r>
                                  </m:sub>
                                </m:sSub>
                                <m:r>
                                  <a:rPr lang="en-US" sz="1800" i="1">
                                    <a:solidFill>
                                      <a:schemeClr val="accent6"/>
                                    </a:solidFill>
                                    <a:latin typeface="Cambria Math" charset="0"/>
                                    <a:ea typeface="Cambria Math" charset="0"/>
                                    <a:cs typeface="Cambria Math" charset="0"/>
                                  </a:rPr>
                                  <m:t>𝜔</m:t>
                                </m:r>
                              </m:e>
                            </m:d>
                          </m:e>
                        </m:func>
                      </m:e>
                    </m:nary>
                  </m:oMath>
                </a14:m>
                <a:r>
                  <a:rPr lang="en-US" sz="1800" dirty="0" smtClean="0">
                    <a:ea typeface="Cambria Math" charset="0"/>
                    <a:cs typeface="Cambria Math" charset="0"/>
                  </a:rPr>
                  <a:t>, recover </a:t>
                </a:r>
                <a14:m>
                  <m:oMath xmlns:m="http://schemas.openxmlformats.org/officeDocument/2006/math">
                    <m:d>
                      <m:dPr>
                        <m:begChr m:val="{"/>
                        <m:endChr m:val="}"/>
                        <m:ctrlPr>
                          <a:rPr lang="en-US" sz="1800" i="1">
                            <a:latin typeface="Cambria Math" charset="0"/>
                          </a:rPr>
                        </m:ctrlPr>
                      </m:dPr>
                      <m:e>
                        <m:sSub>
                          <m:sSubPr>
                            <m:ctrlPr>
                              <a:rPr lang="en-US" sz="1800" i="1">
                                <a:latin typeface="Cambria Math" charset="0"/>
                              </a:rPr>
                            </m:ctrlPr>
                          </m:sSubPr>
                          <m:e>
                            <m:r>
                              <a:rPr lang="en-US" sz="1800" b="0" i="1">
                                <a:latin typeface="Cambria Math" charset="0"/>
                              </a:rPr>
                              <m:t>𝜆</m:t>
                            </m:r>
                          </m:e>
                          <m:sub>
                            <m:r>
                              <a:rPr lang="en-US" sz="1800" b="0" i="1">
                                <a:latin typeface="Cambria Math" charset="0"/>
                              </a:rPr>
                              <m:t>𝑖</m:t>
                            </m:r>
                          </m:sub>
                        </m:sSub>
                      </m:e>
                    </m:d>
                    <m:r>
                      <a:rPr lang="en-US" sz="1800" b="0" i="1">
                        <a:latin typeface="Cambria Math" charset="0"/>
                      </a:rPr>
                      <m:t>,</m:t>
                    </m:r>
                    <m:d>
                      <m:dPr>
                        <m:begChr m:val="{"/>
                        <m:endChr m:val="}"/>
                        <m:ctrlPr>
                          <a:rPr lang="en-US" sz="1800" i="1">
                            <a:latin typeface="Cambria Math" charset="0"/>
                          </a:rPr>
                        </m:ctrlPr>
                      </m:dPr>
                      <m:e>
                        <m:sSub>
                          <m:sSubPr>
                            <m:ctrlPr>
                              <a:rPr lang="en-US" sz="1800" i="1">
                                <a:latin typeface="Cambria Math" charset="0"/>
                              </a:rPr>
                            </m:ctrlPr>
                          </m:sSubPr>
                          <m:e>
                            <m:r>
                              <a:rPr lang="en-US" sz="1800" b="0" i="1">
                                <a:latin typeface="Cambria Math" charset="0"/>
                              </a:rPr>
                              <m:t>𝜇</m:t>
                            </m:r>
                          </m:e>
                          <m:sub>
                            <m:r>
                              <a:rPr lang="en-US" sz="1800" b="0" i="1">
                                <a:latin typeface="Cambria Math" charset="0"/>
                              </a:rPr>
                              <m:t>𝑖</m:t>
                            </m:r>
                          </m:sub>
                        </m:sSub>
                      </m:e>
                    </m:d>
                  </m:oMath>
                </a14:m>
                <a:endParaRPr lang="en-US" sz="1800" dirty="0" smtClean="0">
                  <a:ea typeface="Cambria Math" charset="0"/>
                  <a:cs typeface="Cambria Math" charset="0"/>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9087556" y="1"/>
                <a:ext cx="3104444" cy="2212621"/>
              </a:xfrm>
              <a:prstGeom prst="rect">
                <a:avLst/>
              </a:prstGeom>
              <a:blipFill rotWithShape="0">
                <a:blip r:embed="rId3"/>
                <a:stretch>
                  <a:fillRect l="-3536" t="-3581" b="-18733"/>
                </a:stretch>
              </a:blipFill>
            </p:spPr>
            <p:txBody>
              <a:bodyPr/>
              <a:lstStyle/>
              <a:p>
                <a:r>
                  <a:rPr lang="en-US">
                    <a:noFill/>
                  </a:rPr>
                  <a:t> </a:t>
                </a:r>
              </a:p>
            </p:txBody>
          </p:sp>
        </mc:Fallback>
      </mc:AlternateContent>
    </p:spTree>
    <p:extLst>
      <p:ext uri="{BB962C8B-B14F-4D97-AF65-F5344CB8AC3E}">
        <p14:creationId xmlns:p14="http://schemas.microsoft.com/office/powerpoint/2010/main" val="19503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4827494"/>
            <a:ext cx="10183555" cy="2030506"/>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http://www.rocketmime.com/astronomy/ScopeDiagrams/izar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797402" cy="4827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43601-GammaAndromHP1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341" y="0"/>
            <a:ext cx="6436659" cy="482749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1023" y="4827493"/>
            <a:ext cx="9158825" cy="2030507"/>
            <a:chOff x="152400" y="5553634"/>
            <a:chExt cx="8572500" cy="1900519"/>
          </a:xfrm>
        </p:grpSpPr>
        <p:pic>
          <p:nvPicPr>
            <p:cNvPr id="1032" name="Picture 8" descr="http://www.damianpeach.com/barbados18/porrima_2003_2018dp.jpg"/>
            <p:cNvPicPr>
              <a:picLocks noChangeAspect="1" noChangeArrowheads="1"/>
            </p:cNvPicPr>
            <p:nvPr/>
          </p:nvPicPr>
          <p:blipFill rotWithShape="1">
            <a:blip r:embed="rId5">
              <a:extLst>
                <a:ext uri="{28A0092B-C50C-407E-A947-70E740481C1C}">
                  <a14:useLocalDpi xmlns:a14="http://schemas.microsoft.com/office/drawing/2010/main" val="0"/>
                </a:ext>
              </a:extLst>
            </a:blip>
            <a:srcRect t="31866" b="47563"/>
            <a:stretch/>
          </p:blipFill>
          <p:spPr bwMode="auto">
            <a:xfrm>
              <a:off x="152400" y="5553634"/>
              <a:ext cx="85725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damianpeach.com/barbados18/porrima_2003_2018dp.jpg"/>
            <p:cNvPicPr>
              <a:picLocks noChangeAspect="1" noChangeArrowheads="1"/>
            </p:cNvPicPr>
            <p:nvPr/>
          </p:nvPicPr>
          <p:blipFill rotWithShape="1">
            <a:blip r:embed="rId5">
              <a:extLst>
                <a:ext uri="{28A0092B-C50C-407E-A947-70E740481C1C}">
                  <a14:useLocalDpi xmlns:a14="http://schemas.microsoft.com/office/drawing/2010/main" val="0"/>
                </a:ext>
              </a:extLst>
            </a:blip>
            <a:srcRect t="61042" b="31025"/>
            <a:stretch/>
          </p:blipFill>
          <p:spPr bwMode="auto">
            <a:xfrm>
              <a:off x="152400" y="6925235"/>
              <a:ext cx="8572500" cy="52891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www.damianpeach.com/barbados18/porrima_2003_2018dp.jpg"/>
          <p:cNvPicPr>
            <a:picLocks noChangeAspect="1" noChangeArrowheads="1"/>
          </p:cNvPicPr>
          <p:nvPr/>
        </p:nvPicPr>
        <p:blipFill rotWithShape="1">
          <a:blip r:embed="rId5">
            <a:extLst>
              <a:ext uri="{28A0092B-C50C-407E-A947-70E740481C1C}">
                <a14:useLocalDpi xmlns:a14="http://schemas.microsoft.com/office/drawing/2010/main" val="0"/>
              </a:ext>
            </a:extLst>
          </a:blip>
          <a:srcRect r="82118" b="96370"/>
          <a:stretch/>
        </p:blipFill>
        <p:spPr bwMode="auto">
          <a:xfrm>
            <a:off x="0" y="4827492"/>
            <a:ext cx="1532965" cy="2420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amianpeach.com/barbados18/porrima_2003_2018dp.jpg"/>
          <p:cNvPicPr>
            <a:picLocks noChangeAspect="1" noChangeArrowheads="1"/>
          </p:cNvPicPr>
          <p:nvPr/>
        </p:nvPicPr>
        <p:blipFill rotWithShape="1">
          <a:blip r:embed="rId5">
            <a:extLst>
              <a:ext uri="{28A0092B-C50C-407E-A947-70E740481C1C}">
                <a14:useLocalDpi xmlns:a14="http://schemas.microsoft.com/office/drawing/2010/main" val="0"/>
              </a:ext>
            </a:extLst>
          </a:blip>
          <a:srcRect l="93020" t="97815"/>
          <a:stretch/>
        </p:blipFill>
        <p:spPr bwMode="auto">
          <a:xfrm>
            <a:off x="9585161" y="6698718"/>
            <a:ext cx="598394" cy="1456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commons/b/bd/Rubinar-1000_plus_2x_K-1_telekonv_Airy_disk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3555" y="4827493"/>
            <a:ext cx="2008445" cy="2030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17507" y="6604481"/>
            <a:ext cx="4370107" cy="261610"/>
          </a:xfrm>
          <a:prstGeom prst="rect">
            <a:avLst/>
          </a:prstGeom>
          <a:solidFill>
            <a:schemeClr val="bg1">
              <a:lumMod val="50000"/>
            </a:schemeClr>
          </a:solidFill>
        </p:spPr>
        <p:txBody>
          <a:bodyPr wrap="none" rtlCol="0">
            <a:spAutoFit/>
          </a:bodyPr>
          <a:lstStyle/>
          <a:p>
            <a:r>
              <a:rPr lang="en-US" sz="1100" dirty="0" smtClean="0"/>
              <a:t>Taken with permission from </a:t>
            </a:r>
            <a:r>
              <a:rPr lang="en-US" sz="1100" dirty="0">
                <a:hlinkClick r:id="rId7"/>
              </a:rPr>
              <a:t>http://www.damianpeach.com/binaries.htm</a:t>
            </a:r>
            <a:endParaRPr lang="en-US" sz="1100" dirty="0"/>
          </a:p>
        </p:txBody>
      </p:sp>
    </p:spTree>
    <p:extLst>
      <p:ext uri="{BB962C8B-B14F-4D97-AF65-F5344CB8AC3E}">
        <p14:creationId xmlns:p14="http://schemas.microsoft.com/office/powerpoint/2010/main" val="13217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of Matrix Pencil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chemeClr val="accent6"/>
                    </a:solidFill>
                  </a:rPr>
                  <a:t>[</a:t>
                </a:r>
                <a:r>
                  <a:rPr lang="en-US" b="1" dirty="0" err="1" smtClean="0">
                    <a:solidFill>
                      <a:schemeClr val="accent6"/>
                    </a:solidFill>
                  </a:rPr>
                  <a:t>Moitra</a:t>
                </a:r>
                <a:r>
                  <a:rPr lang="en-US" b="1" dirty="0" smtClean="0">
                    <a:solidFill>
                      <a:schemeClr val="accent6"/>
                    </a:solidFill>
                  </a:rPr>
                  <a:t> ‘15]</a:t>
                </a:r>
                <a:r>
                  <a:rPr lang="en-US" dirty="0" smtClean="0"/>
                  <a:t>: Matrix pencil method is robust to noise as long as the </a:t>
                </a:r>
                <a14:m>
                  <m:oMath xmlns:m="http://schemas.openxmlformats.org/officeDocument/2006/math">
                    <m:r>
                      <a:rPr lang="en-US" b="0" i="1" smtClean="0">
                        <a:latin typeface="Cambria Math" charset="0"/>
                      </a:rPr>
                      <m:t>𝑘</m:t>
                    </m:r>
                    <m:r>
                      <a:rPr lang="en-US" b="0" i="1" smtClean="0">
                        <a:latin typeface="Cambria Math" charset="0"/>
                      </a:rPr>
                      <m:t>×</m:t>
                    </m:r>
                    <m:r>
                      <a:rPr lang="en-US" b="0" i="1" smtClean="0">
                        <a:latin typeface="Cambria Math" charset="0"/>
                      </a:rPr>
                      <m:t>𝑘</m:t>
                    </m:r>
                  </m:oMath>
                </a14:m>
                <a:r>
                  <a:rPr lang="en-US" dirty="0" smtClean="0"/>
                  <a:t> </a:t>
                </a:r>
                <a:r>
                  <a:rPr lang="en-US" dirty="0" err="1" smtClean="0"/>
                  <a:t>Vandermonde</a:t>
                </a:r>
                <a:r>
                  <a:rPr lang="en-US" dirty="0" smtClean="0"/>
                  <a:t> matrix </a:t>
                </a:r>
                <a14:m>
                  <m:oMath xmlns:m="http://schemas.openxmlformats.org/officeDocument/2006/math">
                    <m:r>
                      <a:rPr lang="en-US" i="1" dirty="0" smtClean="0">
                        <a:latin typeface="Cambria Math" charset="0"/>
                      </a:rPr>
                      <m:t>𝑉</m:t>
                    </m:r>
                  </m:oMath>
                </a14:m>
                <a:r>
                  <a:rPr lang="en-US" dirty="0" smtClean="0"/>
                  <a:t> generated by </a:t>
                </a:r>
                <a14:m>
                  <m:oMath xmlns:m="http://schemas.openxmlformats.org/officeDocument/2006/math">
                    <m:d>
                      <m:dPr>
                        <m:begChr m:val="{"/>
                        <m:endChr m:val="}"/>
                        <m:ctrlPr>
                          <a:rPr lang="en-US" i="1">
                            <a:latin typeface="Cambria Math" charset="0"/>
                          </a:rPr>
                        </m:ctrlPr>
                      </m:dPr>
                      <m:e>
                        <m:func>
                          <m:funcPr>
                            <m:ctrlPr>
                              <a:rPr lang="en-US" i="1">
                                <a:latin typeface="Cambria Math" charset="0"/>
                              </a:rPr>
                            </m:ctrlPr>
                          </m:funcPr>
                          <m:fName>
                            <m:r>
                              <m:rPr>
                                <m:sty m:val="p"/>
                              </m:rPr>
                              <a:rPr lang="en-US">
                                <a:latin typeface="Cambria Math" charset="0"/>
                              </a:rPr>
                              <m:t>exp</m:t>
                            </m:r>
                          </m:fName>
                          <m:e>
                            <m:d>
                              <m:dPr>
                                <m:ctrlPr>
                                  <a:rPr lang="en-US" i="1">
                                    <a:latin typeface="Cambria Math" charset="0"/>
                                  </a:rPr>
                                </m:ctrlPr>
                              </m:dPr>
                              <m:e>
                                <m:r>
                                  <a:rPr lang="en-US" i="1">
                                    <a:latin typeface="Cambria Math" charset="0"/>
                                  </a:rPr>
                                  <m:t>−2</m:t>
                                </m:r>
                                <m:r>
                                  <a:rPr lang="en-US" i="1">
                                    <a:latin typeface="Cambria Math" charset="0"/>
                                  </a:rPr>
                                  <m:t>𝜋</m:t>
                                </m:r>
                                <m:r>
                                  <a:rPr lang="en-US" i="1">
                                    <a:latin typeface="Cambria Math" charset="0"/>
                                  </a:rPr>
                                  <m:t>𝑖</m:t>
                                </m:r>
                                <m:r>
                                  <a:rPr lang="en-US" i="1">
                                    <a:latin typeface="Cambria Math" charset="0"/>
                                  </a:rPr>
                                  <m:t> </m:t>
                                </m:r>
                                <m:sSub>
                                  <m:sSubPr>
                                    <m:ctrlPr>
                                      <a:rPr lang="en-US" i="1">
                                        <a:latin typeface="Cambria Math" charset="0"/>
                                      </a:rPr>
                                    </m:ctrlPr>
                                  </m:sSubPr>
                                  <m:e>
                                    <m:r>
                                      <a:rPr lang="en-US" i="1">
                                        <a:latin typeface="Cambria Math" charset="0"/>
                                      </a:rPr>
                                      <m:t>𝜇</m:t>
                                    </m:r>
                                  </m:e>
                                  <m:sub>
                                    <m:r>
                                      <a:rPr lang="en-US" i="1">
                                        <a:latin typeface="Cambria Math" charset="0"/>
                                      </a:rPr>
                                      <m:t>𝑗</m:t>
                                    </m:r>
                                  </m:sub>
                                </m:sSub>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𝑓</m:t>
                                        </m:r>
                                      </m:e>
                                      <m:sub>
                                        <m:r>
                                          <a:rPr lang="en-US" i="1">
                                            <a:latin typeface="Cambria Math" charset="0"/>
                                          </a:rPr>
                                          <m:t>𝑐</m:t>
                                        </m:r>
                                      </m:sub>
                                    </m:sSub>
                                  </m:num>
                                  <m:den>
                                    <m:r>
                                      <a:rPr lang="en-US" i="1">
                                        <a:latin typeface="Cambria Math" charset="0"/>
                                      </a:rPr>
                                      <m:t>4</m:t>
                                    </m:r>
                                    <m:r>
                                      <a:rPr lang="en-US" i="1">
                                        <a:latin typeface="Cambria Math" charset="0"/>
                                      </a:rPr>
                                      <m:t>𝑘</m:t>
                                    </m:r>
                                  </m:den>
                                </m:f>
                              </m:e>
                            </m:d>
                          </m:e>
                        </m:func>
                      </m:e>
                    </m:d>
                  </m:oMath>
                </a14:m>
                <a:r>
                  <a:rPr lang="en-US" dirty="0" smtClean="0"/>
                  <a:t> is well-conditioned.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38198" y="3524240"/>
                <a:ext cx="10515601" cy="954107"/>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Lemma</a:t>
                </a:r>
                <a:r>
                  <a:rPr lang="en-US" sz="2800" dirty="0" smtClean="0"/>
                  <a:t>: For any </a:t>
                </a:r>
                <a14:m>
                  <m:oMath xmlns:m="http://schemas.openxmlformats.org/officeDocument/2006/math">
                    <m:r>
                      <m:rPr>
                        <m:sty m:val="p"/>
                      </m:rPr>
                      <a:rPr lang="en-US" sz="2800">
                        <a:latin typeface="Cambria Math" charset="0"/>
                      </a:rPr>
                      <m:t>Δ</m:t>
                    </m:r>
                    <m:r>
                      <a:rPr lang="en-US" sz="2800" b="0" i="0" smtClean="0">
                        <a:latin typeface="Cambria Math" charset="0"/>
                      </a:rPr>
                      <m:t>&gt;0</m:t>
                    </m:r>
                  </m:oMath>
                </a14:m>
                <a:r>
                  <a:rPr lang="en-US" sz="2800" dirty="0" smtClean="0"/>
                  <a:t>, </a:t>
                </a:r>
                <a:r>
                  <a:rPr lang="en-US" sz="2800" dirty="0"/>
                  <a:t>i</a:t>
                </a:r>
                <a:r>
                  <a:rPr lang="en-US" sz="2800" dirty="0" smtClean="0"/>
                  <a:t>f </a:t>
                </a:r>
                <a14:m>
                  <m:oMath xmlns:m="http://schemas.openxmlformats.org/officeDocument/2006/math">
                    <m:sSub>
                      <m:sSubPr>
                        <m:ctrlPr>
                          <a:rPr lang="en-US" sz="2800" i="1">
                            <a:latin typeface="Cambria Math" charset="0"/>
                          </a:rPr>
                        </m:ctrlPr>
                      </m:sSubPr>
                      <m:e>
                        <m:r>
                          <a:rPr lang="en-US" sz="2800" i="1">
                            <a:latin typeface="Cambria Math" charset="0"/>
                          </a:rPr>
                          <m:t>𝜇</m:t>
                        </m:r>
                      </m:e>
                      <m:sub>
                        <m:r>
                          <a:rPr lang="en-US" sz="2800" i="1">
                            <a:latin typeface="Cambria Math" charset="0"/>
                          </a:rPr>
                          <m:t>1</m:t>
                        </m:r>
                      </m:sub>
                    </m:sSub>
                    <m:r>
                      <a:rPr lang="en-US" sz="2800" i="1">
                        <a:latin typeface="Cambria Math" charset="0"/>
                      </a:rPr>
                      <m:t>,…,</m:t>
                    </m:r>
                    <m:sSub>
                      <m:sSubPr>
                        <m:ctrlPr>
                          <a:rPr lang="en-US" sz="2800" i="1">
                            <a:latin typeface="Cambria Math" charset="0"/>
                          </a:rPr>
                        </m:ctrlPr>
                      </m:sSubPr>
                      <m:e>
                        <m:r>
                          <a:rPr lang="en-US" sz="2800" i="1">
                            <a:latin typeface="Cambria Math" charset="0"/>
                          </a:rPr>
                          <m:t>𝜇</m:t>
                        </m:r>
                      </m:e>
                      <m:sub>
                        <m:r>
                          <a:rPr lang="en-US" sz="2800" i="1">
                            <a:latin typeface="Cambria Math" charset="0"/>
                          </a:rPr>
                          <m:t>𝑘</m:t>
                        </m:r>
                      </m:sub>
                    </m:sSub>
                    <m:r>
                      <a:rPr lang="en-US" sz="2800" i="1">
                        <a:latin typeface="Cambria Math" charset="0"/>
                      </a:rPr>
                      <m:t>∈</m:t>
                    </m:r>
                    <m:d>
                      <m:dPr>
                        <m:ctrlPr>
                          <a:rPr lang="en-US" sz="2800" i="1">
                            <a:latin typeface="Cambria Math" charset="0"/>
                          </a:rPr>
                        </m:ctrlPr>
                      </m:dPr>
                      <m:e>
                        <m:r>
                          <a:rPr lang="en-US" sz="2800" i="1">
                            <a:latin typeface="Cambria Math" charset="0"/>
                          </a:rPr>
                          <m:t>0,1</m:t>
                        </m:r>
                      </m:e>
                    </m:d>
                  </m:oMath>
                </a14:m>
                <a:r>
                  <a:rPr lang="en-US" sz="2800" dirty="0"/>
                  <a:t> are </a:t>
                </a:r>
                <a14:m>
                  <m:oMath xmlns:m="http://schemas.openxmlformats.org/officeDocument/2006/math">
                    <m:r>
                      <m:rPr>
                        <m:sty m:val="p"/>
                      </m:rPr>
                      <a:rPr lang="en-US" sz="2800">
                        <a:latin typeface="Cambria Math" charset="0"/>
                      </a:rPr>
                      <m:t>Δ</m:t>
                    </m:r>
                  </m:oMath>
                </a14:m>
                <a:r>
                  <a:rPr lang="en-US" sz="2800" dirty="0"/>
                  <a:t>-separated, the </a:t>
                </a:r>
                <a:r>
                  <a:rPr lang="en-US" sz="2800" dirty="0" smtClean="0"/>
                  <a:t>condition number of </a:t>
                </a:r>
                <a14:m>
                  <m:oMath xmlns:m="http://schemas.openxmlformats.org/officeDocument/2006/math">
                    <m:r>
                      <a:rPr lang="en-US" sz="2800" b="0" i="1" smtClean="0">
                        <a:latin typeface="Cambria Math" charset="0"/>
                      </a:rPr>
                      <m:t>𝑉</m:t>
                    </m:r>
                  </m:oMath>
                </a14:m>
                <a:r>
                  <a:rPr lang="en-US" sz="2800" dirty="0" smtClean="0"/>
                  <a:t> scales at most exponentially in </a:t>
                </a:r>
                <a14:m>
                  <m:oMath xmlns:m="http://schemas.openxmlformats.org/officeDocument/2006/math">
                    <m:sSup>
                      <m:sSupPr>
                        <m:ctrlPr>
                          <a:rPr lang="en-US" sz="2800" b="0" i="1" smtClean="0">
                            <a:latin typeface="Cambria Math" charset="0"/>
                          </a:rPr>
                        </m:ctrlPr>
                      </m:sSupPr>
                      <m:e>
                        <m:r>
                          <a:rPr lang="en-US" sz="2800" b="0" i="1" smtClean="0">
                            <a:latin typeface="Cambria Math" charset="0"/>
                          </a:rPr>
                          <m:t>𝑘</m:t>
                        </m:r>
                      </m:e>
                      <m:sup>
                        <m:r>
                          <a:rPr lang="en-US" sz="2800" b="0" i="1" smtClean="0">
                            <a:latin typeface="Cambria Math" charset="0"/>
                          </a:rPr>
                          <m:t>2</m:t>
                        </m:r>
                      </m:sup>
                    </m:sSup>
                  </m:oMath>
                </a14:m>
                <a:r>
                  <a:rPr lang="en-US" sz="2800" dirty="0" smtClean="0"/>
                  <a:t>.</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838198" y="3524240"/>
                <a:ext cx="10515601" cy="954107"/>
              </a:xfrm>
              <a:prstGeom prst="rect">
                <a:avLst/>
              </a:prstGeom>
              <a:blipFill rotWithShape="0">
                <a:blip r:embed="rId3"/>
                <a:stretch>
                  <a:fillRect l="-982" t="-3681" b="-14724"/>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8533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p>
          <a:p>
            <a:pPr lvl="1"/>
            <a:r>
              <a:rPr lang="en-US" dirty="0" smtClean="0"/>
              <a:t>Definition and Reduction</a:t>
            </a:r>
          </a:p>
          <a:p>
            <a:pPr lvl="1"/>
            <a:r>
              <a:rPr lang="en-US" dirty="0" smtClean="0"/>
              <a:t>1D case: Matrix Pencil Method</a:t>
            </a:r>
          </a:p>
        </p:txBody>
      </p:sp>
      <p:sp>
        <p:nvSpPr>
          <p:cNvPr id="5" name="TextBox 4"/>
          <p:cNvSpPr txBox="1"/>
          <p:nvPr/>
        </p:nvSpPr>
        <p:spPr>
          <a:xfrm>
            <a:off x="6141720" y="1825624"/>
            <a:ext cx="5029200" cy="3153684"/>
          </a:xfrm>
          <a:prstGeom prst="rect">
            <a:avLst/>
          </a:prstGeom>
          <a:noFill/>
        </p:spPr>
        <p:txBody>
          <a:bodyPr wrap="square" rtlCol="0">
            <a:spAutoFit/>
          </a:bodyPr>
          <a:lstStyle/>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Learning in Two Dimensions</a:t>
            </a:r>
          </a:p>
          <a:p>
            <a:pPr marL="685800" lvl="1" indent="-228600">
              <a:lnSpc>
                <a:spcPct val="90000"/>
              </a:lnSpc>
              <a:spcBef>
                <a:spcPts val="500"/>
              </a:spcBef>
              <a:buFont typeface="Arial"/>
              <a:buChar char="•"/>
            </a:pPr>
            <a:r>
              <a:rPr lang="en-US" sz="2400" b="1" dirty="0">
                <a:solidFill>
                  <a:schemeClr val="accent5">
                    <a:lumMod val="75000"/>
                  </a:schemeClr>
                </a:solidFill>
              </a:rPr>
              <a:t>Learning Without </a:t>
            </a:r>
            <a:r>
              <a:rPr lang="en-US" sz="2400" b="1" dirty="0" smtClean="0">
                <a:solidFill>
                  <a:schemeClr val="accent5">
                    <a:lumMod val="75000"/>
                  </a:schemeClr>
                </a:solidFill>
              </a:rPr>
              <a:t>Separation</a:t>
            </a:r>
          </a:p>
          <a:p>
            <a:pPr marL="685800" lvl="1" indent="-228600">
              <a:lnSpc>
                <a:spcPct val="90000"/>
              </a:lnSpc>
              <a:spcBef>
                <a:spcPts val="500"/>
              </a:spcBef>
              <a:buFont typeface="Arial"/>
              <a:buChar char="•"/>
            </a:pPr>
            <a:r>
              <a:rPr lang="en-US" sz="2400" dirty="0" smtClean="0">
                <a:solidFill>
                  <a:prstClr val="black"/>
                </a:solidFill>
              </a:rPr>
              <a:t>Tensor Decomposition</a:t>
            </a:r>
          </a:p>
          <a:p>
            <a:pPr marL="514350" lvl="0" indent="-514350">
              <a:lnSpc>
                <a:spcPct val="90000"/>
              </a:lnSpc>
              <a:spcBef>
                <a:spcPts val="1000"/>
              </a:spcBef>
              <a:buFont typeface="+mj-lt"/>
              <a:buAutoNum type="arabicPeriod" startAt="3"/>
            </a:pPr>
            <a:r>
              <a:rPr lang="en-US" sz="2800" b="1" dirty="0" smtClean="0">
                <a:solidFill>
                  <a:schemeClr val="accent6">
                    <a:lumMod val="75000"/>
                  </a:schemeClr>
                </a:solidFill>
              </a:rPr>
              <a:t>Lower </a:t>
            </a:r>
            <a:r>
              <a:rPr lang="en-US" sz="2800" b="1" dirty="0">
                <a:solidFill>
                  <a:schemeClr val="accent6">
                    <a:lumMod val="75000"/>
                  </a:schemeClr>
                </a:solidFill>
              </a:rPr>
              <a:t>Bound</a:t>
            </a:r>
          </a:p>
          <a:p>
            <a:pPr marL="685800" lvl="1" indent="-228600">
              <a:lnSpc>
                <a:spcPct val="90000"/>
              </a:lnSpc>
              <a:spcBef>
                <a:spcPts val="500"/>
              </a:spcBef>
              <a:buFont typeface="Arial"/>
              <a:buChar char="•"/>
            </a:pPr>
            <a:r>
              <a:rPr lang="en-US" sz="2400" dirty="0">
                <a:solidFill>
                  <a:prstClr val="black"/>
                </a:solidFill>
              </a:rPr>
              <a:t>Proof </a:t>
            </a:r>
            <a:r>
              <a:rPr lang="en-US" sz="2400" dirty="0" smtClean="0">
                <a:solidFill>
                  <a:prstClr val="black"/>
                </a:solidFill>
              </a:rPr>
              <a:t>Sketch</a:t>
            </a:r>
          </a:p>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Open Questions</a:t>
            </a:r>
            <a:endParaRPr lang="en-US" sz="2800" b="1" dirty="0">
              <a:solidFill>
                <a:schemeClr val="accent6">
                  <a:lumMod val="75000"/>
                </a:schemeClr>
              </a:solidFill>
            </a:endParaRPr>
          </a:p>
          <a:p>
            <a:pPr marL="685800" lvl="1" indent="-228600">
              <a:lnSpc>
                <a:spcPct val="90000"/>
              </a:lnSpc>
              <a:spcBef>
                <a:spcPts val="500"/>
              </a:spcBef>
              <a:buFont typeface="Arial"/>
              <a:buChar char="•"/>
            </a:pPr>
            <a:endParaRPr lang="en-US" sz="2800" b="1" dirty="0">
              <a:solidFill>
                <a:srgbClr val="4472C4">
                  <a:lumMod val="75000"/>
                </a:srgbClr>
              </a:solidFill>
            </a:endParaRPr>
          </a:p>
        </p:txBody>
      </p:sp>
    </p:spTree>
    <p:extLst>
      <p:ext uri="{BB962C8B-B14F-4D97-AF65-F5344CB8AC3E}">
        <p14:creationId xmlns:p14="http://schemas.microsoft.com/office/powerpoint/2010/main" val="1762036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31499"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b="1" dirty="0" err="1" smtClean="0">
                <a:solidFill>
                  <a:schemeClr val="accent5"/>
                </a:solidFill>
              </a:rPr>
              <a:t>Fraunhofer</a:t>
            </a:r>
            <a:r>
              <a:rPr lang="en-US" b="1" dirty="0" smtClean="0">
                <a:solidFill>
                  <a:schemeClr val="accent5"/>
                </a:solidFill>
              </a:rPr>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r>
              <a:rPr lang="en-US" b="1" dirty="0" smtClean="0">
                <a:solidFill>
                  <a:schemeClr val="accent6">
                    <a:lumMod val="75000"/>
                  </a:schemeClr>
                </a:solidFill>
              </a:rPr>
              <a:t>)</a:t>
            </a:r>
          </a:p>
          <a:p>
            <a:pPr lvl="1"/>
            <a:r>
              <a:rPr lang="en-US" dirty="0"/>
              <a:t>Definition and Reduction</a:t>
            </a:r>
          </a:p>
          <a:p>
            <a:pPr lvl="1"/>
            <a:r>
              <a:rPr lang="en-US" dirty="0"/>
              <a:t>1D case: Matrix Pencil </a:t>
            </a:r>
            <a:r>
              <a:rPr lang="en-US" dirty="0" smtClean="0"/>
              <a:t>Method</a:t>
            </a:r>
            <a:endParaRPr lang="en-US" dirty="0" smtClean="0"/>
          </a:p>
          <a:p>
            <a:pPr marL="0" lvl="0" indent="0">
              <a:buNone/>
            </a:pPr>
            <a:r>
              <a:rPr lang="en-US" b="1" dirty="0">
                <a:solidFill>
                  <a:schemeClr val="accent6">
                    <a:lumMod val="75000"/>
                  </a:schemeClr>
                </a:solidFill>
              </a:rPr>
              <a:t>3.  Learning in Two Dimensions</a:t>
            </a:r>
          </a:p>
          <a:p>
            <a:pPr lvl="1"/>
            <a:r>
              <a:rPr lang="en-US" b="1" dirty="0" smtClean="0">
                <a:solidFill>
                  <a:schemeClr val="accent5"/>
                </a:solidFill>
              </a:rPr>
              <a:t>Learning </a:t>
            </a:r>
            <a:r>
              <a:rPr lang="en-US" b="1" dirty="0">
                <a:solidFill>
                  <a:schemeClr val="accent5"/>
                </a:solidFill>
              </a:rPr>
              <a:t>Without Separation</a:t>
            </a:r>
          </a:p>
          <a:p>
            <a:pPr marL="514350" lvl="0" indent="-514350">
              <a:buFont typeface="+mj-lt"/>
              <a:buAutoNum type="arabicPeriod" startAt="4"/>
            </a:pPr>
            <a:r>
              <a:rPr lang="en-US" b="1" dirty="0">
                <a:solidFill>
                  <a:schemeClr val="accent6">
                    <a:lumMod val="75000"/>
                  </a:schemeClr>
                </a:solidFill>
              </a:rPr>
              <a:t>Open Questions</a:t>
            </a:r>
          </a:p>
          <a:p>
            <a:pPr lvl="1"/>
            <a:endParaRPr lang="en-US" sz="2800" b="1" dirty="0">
              <a:solidFill>
                <a:srgbClr val="4472C4">
                  <a:lumMod val="75000"/>
                </a:srgbClr>
              </a:solidFill>
            </a:endParaRPr>
          </a:p>
          <a:p>
            <a:pPr lvl="1"/>
            <a:endParaRPr lang="en-US" b="1" dirty="0" smtClean="0">
              <a:solidFill>
                <a:schemeClr val="accent5">
                  <a:lumMod val="75000"/>
                </a:schemeClr>
              </a:solidFill>
            </a:endParaRPr>
          </a:p>
        </p:txBody>
      </p:sp>
    </p:spTree>
    <p:extLst>
      <p:ext uri="{BB962C8B-B14F-4D97-AF65-F5344CB8AC3E}">
        <p14:creationId xmlns:p14="http://schemas.microsoft.com/office/powerpoint/2010/main" val="670091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Without Separation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443111"/>
                <a:ext cx="10515600" cy="3138311"/>
              </a:xfrm>
              <a:solidFill>
                <a:schemeClr val="accent4">
                  <a:lumMod val="20000"/>
                  <a:lumOff val="80000"/>
                </a:schemeClr>
              </a:solidFill>
              <a:ln w="38100">
                <a:solidFill>
                  <a:schemeClr val="tx1"/>
                </a:solidFill>
              </a:ln>
            </p:spPr>
            <p:txBody>
              <a:bodyPr>
                <a:normAutofit/>
              </a:bodyPr>
              <a:lstStyle/>
              <a:p>
                <a:pPr marL="0" indent="0">
                  <a:buNone/>
                </a:pPr>
                <a:r>
                  <a:rPr lang="en-US" i="1" dirty="0" smtClean="0"/>
                  <a:t>Algorithm outline</a:t>
                </a:r>
              </a:p>
              <a:p>
                <a:pPr marL="457200" indent="-457200">
                  <a:buFont typeface="+mj-lt"/>
                  <a:buAutoNum type="arabicPeriod"/>
                </a:pPr>
                <a:r>
                  <a:rPr lang="en-US" dirty="0"/>
                  <a:t>P</a:t>
                </a:r>
                <a:r>
                  <a:rPr lang="en-US" dirty="0" smtClean="0"/>
                  <a:t>roject in a random direction </a:t>
                </a:r>
                <a14:m>
                  <m:oMath xmlns:m="http://schemas.openxmlformats.org/officeDocument/2006/math">
                    <m:sSub>
                      <m:sSubPr>
                        <m:ctrlPr>
                          <a:rPr lang="en-US" b="1" i="1" smtClean="0">
                            <a:latin typeface="Cambria Math" charset="0"/>
                          </a:rPr>
                        </m:ctrlPr>
                      </m:sSubPr>
                      <m:e>
                        <m:r>
                          <a:rPr lang="en-US" b="1" i="1" smtClean="0">
                            <a:latin typeface="Cambria Math" charset="0"/>
                          </a:rPr>
                          <m:t>𝒗</m:t>
                        </m:r>
                      </m:e>
                      <m:sub>
                        <m:r>
                          <a:rPr lang="en-US" b="1" i="1" smtClean="0">
                            <a:latin typeface="Cambria Math" charset="0"/>
                          </a:rPr>
                          <m:t>𝟏</m:t>
                        </m:r>
                      </m:sub>
                    </m:sSub>
                  </m:oMath>
                </a14:m>
                <a:r>
                  <a:rPr lang="en-US" dirty="0" smtClean="0"/>
                  <a:t> to reduce to 1D sparse FT instance with centers </a:t>
                </a:r>
                <a14:m>
                  <m:oMath xmlns:m="http://schemas.openxmlformats.org/officeDocument/2006/math">
                    <m:d>
                      <m:dPr>
                        <m:begChr m:val="{"/>
                        <m:endChr m:val="}"/>
                        <m:ctrlPr>
                          <a:rPr lang="en-US" b="0" i="1" smtClean="0">
                            <a:latin typeface="Cambria Math" charset="0"/>
                          </a:rPr>
                        </m:ctrlPr>
                      </m:dPr>
                      <m:e>
                        <m:d>
                          <m:dPr>
                            <m:begChr m:val="〈"/>
                            <m:endChr m:val="〉"/>
                            <m:ctrlPr>
                              <a:rPr lang="en-US" i="1">
                                <a:latin typeface="Cambria Math" charset="0"/>
                              </a:rPr>
                            </m:ctrlPr>
                          </m:dPr>
                          <m:e>
                            <m:sSub>
                              <m:sSubPr>
                                <m:ctrlPr>
                                  <a:rPr lang="en-US" b="1" i="1">
                                    <a:latin typeface="Cambria Math" charset="0"/>
                                  </a:rPr>
                                </m:ctrlPr>
                              </m:sSubPr>
                              <m:e>
                                <m:r>
                                  <a:rPr lang="en-US" b="1" i="1">
                                    <a:latin typeface="Cambria Math" charset="0"/>
                                  </a:rPr>
                                  <m:t>𝝁</m:t>
                                </m:r>
                              </m:e>
                              <m:sub>
                                <m:r>
                                  <a:rPr lang="en-US" b="1" i="1">
                                    <a:latin typeface="Cambria Math" charset="0"/>
                                  </a:rPr>
                                  <m:t>𝒋</m:t>
                                </m:r>
                              </m:sub>
                            </m:sSub>
                            <m:r>
                              <a:rPr lang="en-US" b="1" i="1">
                                <a:latin typeface="Cambria Math" charset="0"/>
                              </a:rPr>
                              <m:t>,</m:t>
                            </m:r>
                            <m:sSub>
                              <m:sSubPr>
                                <m:ctrlPr>
                                  <a:rPr lang="en-US" b="1" i="1">
                                    <a:latin typeface="Cambria Math" charset="0"/>
                                  </a:rPr>
                                </m:ctrlPr>
                              </m:sSubPr>
                              <m:e>
                                <m:r>
                                  <a:rPr lang="en-US" b="1" i="1">
                                    <a:latin typeface="Cambria Math" charset="0"/>
                                  </a:rPr>
                                  <m:t>𝒗</m:t>
                                </m:r>
                              </m:e>
                              <m:sub>
                                <m:r>
                                  <a:rPr lang="en-US" b="1" i="1">
                                    <a:latin typeface="Cambria Math" charset="0"/>
                                  </a:rPr>
                                  <m:t>𝟏</m:t>
                                </m:r>
                              </m:sub>
                            </m:sSub>
                          </m:e>
                        </m:d>
                      </m:e>
                    </m:d>
                  </m:oMath>
                </a14:m>
                <a:r>
                  <a:rPr lang="en-US" dirty="0" smtClean="0"/>
                  <a:t>.</a:t>
                </a:r>
              </a:p>
              <a:p>
                <a:pPr marL="457200" indent="-457200">
                  <a:buFont typeface="+mj-lt"/>
                  <a:buAutoNum type="arabicPeriod"/>
                </a:pPr>
                <a:r>
                  <a:rPr lang="en-US" dirty="0" smtClean="0"/>
                  <a:t>Use MPM to recover </a:t>
                </a:r>
                <a14:m>
                  <m:oMath xmlns:m="http://schemas.openxmlformats.org/officeDocument/2006/math">
                    <m:d>
                      <m:dPr>
                        <m:begChr m:val="〈"/>
                        <m:endChr m:val="〉"/>
                        <m:ctrlPr>
                          <a:rPr lang="en-US" b="0" i="1" smtClean="0">
                            <a:latin typeface="Cambria Math" charset="0"/>
                          </a:rPr>
                        </m:ctrlPr>
                      </m:dPr>
                      <m:e>
                        <m:sSub>
                          <m:sSubPr>
                            <m:ctrlPr>
                              <a:rPr lang="en-US" b="1" i="1">
                                <a:latin typeface="Cambria Math" charset="0"/>
                              </a:rPr>
                            </m:ctrlPr>
                          </m:sSubPr>
                          <m:e>
                            <m:r>
                              <a:rPr lang="en-US" b="1" i="1">
                                <a:latin typeface="Cambria Math" charset="0"/>
                              </a:rPr>
                              <m:t>𝝁</m:t>
                            </m:r>
                          </m:e>
                          <m:sub>
                            <m:r>
                              <a:rPr lang="en-US" b="1" i="1" smtClean="0">
                                <a:latin typeface="Cambria Math" charset="0"/>
                              </a:rPr>
                              <m:t>𝒋</m:t>
                            </m:r>
                          </m:sub>
                        </m:sSub>
                        <m:r>
                          <a:rPr lang="en-US" b="1" i="1" smtClean="0">
                            <a:latin typeface="Cambria Math" charset="0"/>
                          </a:rPr>
                          <m:t>,</m:t>
                        </m:r>
                        <m:sSub>
                          <m:sSubPr>
                            <m:ctrlPr>
                              <a:rPr lang="en-US" b="1" i="1" smtClean="0">
                                <a:latin typeface="Cambria Math" charset="0"/>
                              </a:rPr>
                            </m:ctrlPr>
                          </m:sSubPr>
                          <m:e>
                            <m:r>
                              <a:rPr lang="en-US" b="1" i="1" smtClean="0">
                                <a:latin typeface="Cambria Math" charset="0"/>
                              </a:rPr>
                              <m:t>𝒗</m:t>
                            </m:r>
                          </m:e>
                          <m:sub>
                            <m:r>
                              <a:rPr lang="en-US" b="1" i="1" smtClean="0">
                                <a:latin typeface="Cambria Math" charset="0"/>
                              </a:rPr>
                              <m:t>𝟏</m:t>
                            </m:r>
                          </m:sub>
                        </m:sSub>
                      </m:e>
                    </m:d>
                  </m:oMath>
                </a14:m>
                <a:r>
                  <a:rPr lang="en-US" dirty="0" smtClean="0"/>
                  <a:t> for every </a:t>
                </a:r>
                <a14:m>
                  <m:oMath xmlns:m="http://schemas.openxmlformats.org/officeDocument/2006/math">
                    <m:r>
                      <a:rPr lang="en-US" b="0" i="1" smtClean="0">
                        <a:latin typeface="Cambria Math" charset="0"/>
                      </a:rPr>
                      <m:t>𝑗</m:t>
                    </m:r>
                  </m:oMath>
                </a14:m>
                <a:r>
                  <a:rPr lang="en-US" dirty="0" smtClean="0"/>
                  <a:t>.</a:t>
                </a:r>
              </a:p>
              <a:p>
                <a:pPr marL="457200" indent="-457200">
                  <a:buFont typeface="+mj-lt"/>
                  <a:buAutoNum type="arabicPeriod"/>
                </a:pPr>
                <a:r>
                  <a:rPr lang="en-US" dirty="0" smtClean="0"/>
                  <a:t>Repeat steps 1-2 for another random direction </a:t>
                </a:r>
                <a14:m>
                  <m:oMath xmlns:m="http://schemas.openxmlformats.org/officeDocument/2006/math">
                    <m:sSub>
                      <m:sSubPr>
                        <m:ctrlPr>
                          <a:rPr lang="en-US" b="1" i="1" smtClean="0">
                            <a:latin typeface="Cambria Math" charset="0"/>
                          </a:rPr>
                        </m:ctrlPr>
                      </m:sSubPr>
                      <m:e>
                        <m:r>
                          <a:rPr lang="en-US" b="1" i="1">
                            <a:latin typeface="Cambria Math" charset="0"/>
                          </a:rPr>
                          <m:t>𝒗</m:t>
                        </m:r>
                      </m:e>
                      <m:sub>
                        <m:r>
                          <a:rPr lang="en-US" b="1" i="1" smtClean="0">
                            <a:latin typeface="Cambria Math" charset="0"/>
                          </a:rPr>
                          <m:t>𝟐</m:t>
                        </m:r>
                      </m:sub>
                    </m:sSub>
                  </m:oMath>
                </a14:m>
                <a:r>
                  <a:rPr lang="en-US" dirty="0" smtClean="0"/>
                  <a:t>.</a:t>
                </a:r>
              </a:p>
              <a:p>
                <a:pPr marL="457200" indent="-457200">
                  <a:buFont typeface="+mj-lt"/>
                  <a:buAutoNum type="arabicPeriod"/>
                </a:pPr>
                <a:r>
                  <a:rPr lang="en-US" dirty="0" smtClean="0"/>
                  <a:t>Combine 1D estimates into 2D estimate.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443111"/>
                <a:ext cx="10515600" cy="3138311"/>
              </a:xfrm>
              <a:blipFill rotWithShape="0">
                <a:blip r:embed="rId2"/>
                <a:stretch>
                  <a:fillRect l="-1040" t="-2687" r="-173" b="-576"/>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8199" y="1825625"/>
                <a:ext cx="10515601" cy="1384995"/>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1</a:t>
                </a:r>
                <a:r>
                  <a:rPr lang="en-US" sz="2800" dirty="0" smtClean="0"/>
                  <a:t>: For any </a:t>
                </a:r>
                <a:r>
                  <a:rPr lang="en-US" sz="2800" i="1" dirty="0" smtClean="0"/>
                  <a:t>constant</a:t>
                </a:r>
                <a:r>
                  <a:rPr lang="en-US" sz="2800" dirty="0" smtClean="0"/>
                  <a:t> </a:t>
                </a:r>
                <a:r>
                  <a:rPr lang="en-US" sz="2800" i="1" dirty="0" smtClean="0"/>
                  <a:t>k </a:t>
                </a:r>
                <a:r>
                  <a:rPr lang="en-US" sz="2800" dirty="0" smtClean="0"/>
                  <a:t>and </a:t>
                </a:r>
                <a:r>
                  <a:rPr lang="en-US" sz="2800" i="1" dirty="0" smtClean="0"/>
                  <a:t>any </a:t>
                </a:r>
                <a:r>
                  <a:rPr lang="en-US" sz="2800" dirty="0" smtClean="0"/>
                  <a:t>pairwise separation</a:t>
                </a:r>
                <a:r>
                  <a:rPr lang="en-US" sz="2800" i="1" dirty="0" smtClean="0"/>
                  <a:t> </a:t>
                </a:r>
                <a14:m>
                  <m:oMath xmlns:m="http://schemas.openxmlformats.org/officeDocument/2006/math">
                    <m:r>
                      <m:rPr>
                        <m:sty m:val="p"/>
                      </m:rPr>
                      <a:rPr lang="en-US" sz="2800" b="0" i="0" smtClean="0">
                        <a:latin typeface="Cambria Math" charset="0"/>
                      </a:rPr>
                      <m:t>Δ</m:t>
                    </m:r>
                  </m:oMath>
                </a14:m>
                <a:r>
                  <a:rPr lang="en-US" sz="2800" dirty="0" smtClean="0"/>
                  <a:t>, one can recover the parameters </a:t>
                </a:r>
                <a14:m>
                  <m:oMath xmlns:m="http://schemas.openxmlformats.org/officeDocument/2006/math">
                    <m:d>
                      <m:dPr>
                        <m:begChr m:val="{"/>
                        <m:endChr m:val="}"/>
                        <m:ctrlPr>
                          <a:rPr lang="en-US" sz="2800" b="0" i="1" smtClean="0">
                            <a:latin typeface="Cambria Math" charset="0"/>
                          </a:rPr>
                        </m:ctrlPr>
                      </m:dPr>
                      <m:e>
                        <m:sSub>
                          <m:sSubPr>
                            <m:ctrlPr>
                              <a:rPr lang="en-US" sz="2800" b="0" i="1" smtClean="0">
                                <a:latin typeface="Cambria Math" charset="0"/>
                              </a:rPr>
                            </m:ctrlPr>
                          </m:sSubPr>
                          <m:e>
                            <m:r>
                              <a:rPr lang="en-US" sz="2800" b="0" i="1" smtClean="0">
                                <a:latin typeface="Cambria Math" charset="0"/>
                              </a:rPr>
                              <m:t>𝜆</m:t>
                            </m:r>
                          </m:e>
                          <m:sub>
                            <m:r>
                              <a:rPr lang="en-US" sz="2800" b="0" i="1" smtClean="0">
                                <a:latin typeface="Cambria Math" charset="0"/>
                              </a:rPr>
                              <m:t>𝑖</m:t>
                            </m:r>
                          </m:sub>
                        </m:sSub>
                      </m:e>
                    </m:d>
                    <m:r>
                      <a:rPr lang="en-US" sz="2800" b="0" i="1" smtClean="0">
                        <a:latin typeface="Cambria Math" charset="0"/>
                      </a:rPr>
                      <m:t>,</m:t>
                    </m:r>
                    <m:d>
                      <m:dPr>
                        <m:begChr m:val="{"/>
                        <m:endChr m:val="}"/>
                        <m:ctrlPr>
                          <a:rPr lang="en-US" sz="2800" b="0" i="1" smtClean="0">
                            <a:latin typeface="Cambria Math" charset="0"/>
                          </a:rPr>
                        </m:ctrlPr>
                      </m:dPr>
                      <m:e>
                        <m:sSub>
                          <m:sSubPr>
                            <m:ctrlPr>
                              <a:rPr lang="en-US" sz="2800" b="1" i="1" smtClean="0">
                                <a:latin typeface="Cambria Math" charset="0"/>
                              </a:rPr>
                            </m:ctrlPr>
                          </m:sSubPr>
                          <m:e>
                            <m:r>
                              <a:rPr lang="en-US" sz="2800" b="1" i="1" smtClean="0">
                                <a:latin typeface="Cambria Math" charset="0"/>
                              </a:rPr>
                              <m:t>𝝁</m:t>
                            </m:r>
                          </m:e>
                          <m:sub>
                            <m:r>
                              <a:rPr lang="en-US" sz="2800" b="1" i="1" smtClean="0">
                                <a:latin typeface="Cambria Math" charset="0"/>
                              </a:rPr>
                              <m:t>𝒊</m:t>
                            </m:r>
                          </m:sub>
                        </m:sSub>
                      </m:e>
                    </m:d>
                  </m:oMath>
                </a14:m>
                <a:r>
                  <a:rPr lang="en-US" sz="2800" dirty="0" smtClean="0"/>
                  <a:t> of the superposition to within </a:t>
                </a:r>
                <a14:m>
                  <m:oMath xmlns:m="http://schemas.openxmlformats.org/officeDocument/2006/math">
                    <m:r>
                      <a:rPr lang="en-US" sz="2800" b="0" i="1" smtClean="0">
                        <a:latin typeface="Cambria Math" charset="0"/>
                      </a:rPr>
                      <m:t>𝜖</m:t>
                    </m:r>
                  </m:oMath>
                </a14:m>
                <a:r>
                  <a:rPr lang="en-US" sz="2800" dirty="0" smtClean="0"/>
                  <a:t> additive error in time/samples </a:t>
                </a:r>
                <a14:m>
                  <m:oMath xmlns:m="http://schemas.openxmlformats.org/officeDocument/2006/math">
                    <m:r>
                      <m:rPr>
                        <m:sty m:val="p"/>
                      </m:rPr>
                      <a:rPr lang="en-US" sz="2800" b="0" i="0" smtClean="0">
                        <a:latin typeface="Cambria Math" charset="0"/>
                      </a:rPr>
                      <m:t>poly</m:t>
                    </m:r>
                    <m:r>
                      <a:rPr lang="en-US" sz="2800" b="0" i="1" smtClean="0">
                        <a:latin typeface="Cambria Math" charset="0"/>
                      </a:rPr>
                      <m:t>(</m:t>
                    </m:r>
                    <m:r>
                      <a:rPr lang="en-US" sz="2800" b="0" i="1" smtClean="0">
                        <a:latin typeface="Cambria Math" charset="0"/>
                      </a:rPr>
                      <m:t>𝜎</m:t>
                    </m:r>
                    <m:r>
                      <a:rPr lang="en-US" sz="2800" b="0" i="1" smtClean="0">
                        <a:latin typeface="Cambria Math" charset="0"/>
                      </a:rPr>
                      <m:t>,</m:t>
                    </m:r>
                    <m:r>
                      <m:rPr>
                        <m:sty m:val="p"/>
                      </m:rPr>
                      <a:rPr lang="en-US" sz="2800" b="0" i="0" smtClean="0">
                        <a:latin typeface="Cambria Math" charset="0"/>
                      </a:rPr>
                      <m:t>Δ</m:t>
                    </m:r>
                    <m:r>
                      <a:rPr lang="en-US" sz="2800" b="0" i="1" smtClean="0">
                        <a:latin typeface="Cambria Math" charset="0"/>
                      </a:rPr>
                      <m:t>,1/</m:t>
                    </m:r>
                    <m:r>
                      <a:rPr lang="en-US" sz="2800" b="0" i="1" smtClean="0">
                        <a:latin typeface="Cambria Math" charset="0"/>
                      </a:rPr>
                      <m:t>𝜖</m:t>
                    </m:r>
                    <m:r>
                      <a:rPr lang="en-US" sz="2800" b="0" i="1" smtClean="0">
                        <a:latin typeface="Cambria Math" charset="0"/>
                      </a:rPr>
                      <m:t>)</m:t>
                    </m:r>
                  </m:oMath>
                </a14:m>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199" y="1825625"/>
                <a:ext cx="10515601" cy="1384995"/>
              </a:xfrm>
              <a:prstGeom prst="rect">
                <a:avLst/>
              </a:prstGeom>
              <a:blipFill rotWithShape="0">
                <a:blip r:embed="rId3"/>
                <a:stretch>
                  <a:fillRect l="-982" t="-2564" b="-9829"/>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30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Without Separation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i="1" dirty="0" smtClean="0"/>
                  <a:t>Two subtleties</a:t>
                </a:r>
                <a:r>
                  <a:rPr lang="en-US" dirty="0" smtClean="0"/>
                  <a:t>:</a:t>
                </a:r>
              </a:p>
              <a:p>
                <a:r>
                  <a:rPr lang="en-US" dirty="0" smtClean="0"/>
                  <a:t>1D estimates only accurate up to unknown permutations. How to match them up to get 2D estimate?</a:t>
                </a:r>
              </a:p>
              <a:p>
                <a:pPr lvl="1">
                  <a:buFont typeface="Wingdings" charset="2"/>
                  <a:buChar char="§"/>
                </a:pPr>
                <a:r>
                  <a:rPr lang="en-US" dirty="0" smtClean="0"/>
                  <a:t>Pick </a:t>
                </a:r>
                <a14:m>
                  <m:oMath xmlns:m="http://schemas.openxmlformats.org/officeDocument/2006/math">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1</m:t>
                        </m:r>
                      </m:sub>
                    </m:sSub>
                  </m:oMath>
                </a14:m>
                <a:r>
                  <a:rPr lang="en-US" dirty="0" smtClean="0"/>
                  <a:t> randomly, but pick </a:t>
                </a:r>
                <a14:m>
                  <m:oMath xmlns:m="http://schemas.openxmlformats.org/officeDocument/2006/math">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2</m:t>
                        </m:r>
                      </m:sub>
                    </m:sSub>
                  </m:oMath>
                </a14:m>
                <a:r>
                  <a:rPr lang="en-US" dirty="0" smtClean="0"/>
                  <a:t> to be a small deterministic rotation of </a:t>
                </a:r>
                <a14:m>
                  <m:oMath xmlns:m="http://schemas.openxmlformats.org/officeDocument/2006/math">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1</m:t>
                        </m:r>
                      </m:sub>
                    </m:sSub>
                  </m:oMath>
                </a14:m>
                <a:r>
                  <a:rPr lang="en-US" dirty="0" smtClean="0"/>
                  <a:t> so the sorted lists of </a:t>
                </a:r>
                <a14:m>
                  <m:oMath xmlns:m="http://schemas.openxmlformats.org/officeDocument/2006/math">
                    <m:d>
                      <m:dPr>
                        <m:begChr m:val="{"/>
                        <m:endChr m:val="}"/>
                        <m:ctrlPr>
                          <a:rPr lang="en-US" i="1">
                            <a:latin typeface="Cambria Math" charset="0"/>
                          </a:rPr>
                        </m:ctrlPr>
                      </m:dPr>
                      <m:e>
                        <m:d>
                          <m:dPr>
                            <m:begChr m:val="〈"/>
                            <m:endChr m:val="〉"/>
                            <m:ctrlPr>
                              <a:rPr lang="en-US" i="1">
                                <a:latin typeface="Cambria Math" charset="0"/>
                              </a:rPr>
                            </m:ctrlPr>
                          </m:dPr>
                          <m:e>
                            <m:sSub>
                              <m:sSubPr>
                                <m:ctrlPr>
                                  <a:rPr lang="en-US" b="1" i="1">
                                    <a:latin typeface="Cambria Math" charset="0"/>
                                  </a:rPr>
                                </m:ctrlPr>
                              </m:sSubPr>
                              <m:e>
                                <m:r>
                                  <a:rPr lang="en-US" b="1" i="1">
                                    <a:latin typeface="Cambria Math" charset="0"/>
                                  </a:rPr>
                                  <m:t>𝝁</m:t>
                                </m:r>
                              </m:e>
                              <m:sub>
                                <m:r>
                                  <a:rPr lang="en-US" b="1" i="1">
                                    <a:latin typeface="Cambria Math" charset="0"/>
                                  </a:rPr>
                                  <m:t>𝒋</m:t>
                                </m:r>
                              </m:sub>
                            </m:sSub>
                            <m:r>
                              <a:rPr lang="en-US" b="1" i="1">
                                <a:latin typeface="Cambria Math" charset="0"/>
                              </a:rPr>
                              <m:t>,</m:t>
                            </m:r>
                            <m:sSub>
                              <m:sSubPr>
                                <m:ctrlPr>
                                  <a:rPr lang="en-US" b="1" i="1">
                                    <a:latin typeface="Cambria Math" charset="0"/>
                                  </a:rPr>
                                </m:ctrlPr>
                              </m:sSubPr>
                              <m:e>
                                <m:r>
                                  <a:rPr lang="en-US" b="1" i="1">
                                    <a:latin typeface="Cambria Math" charset="0"/>
                                  </a:rPr>
                                  <m:t>𝒗</m:t>
                                </m:r>
                              </m:e>
                              <m:sub>
                                <m:r>
                                  <a:rPr lang="en-US" b="1" i="1">
                                    <a:latin typeface="Cambria Math" charset="0"/>
                                  </a:rPr>
                                  <m:t>𝟏</m:t>
                                </m:r>
                              </m:sub>
                            </m:sSub>
                          </m:e>
                        </m:d>
                      </m:e>
                    </m:d>
                  </m:oMath>
                </a14:m>
                <a:r>
                  <a:rPr lang="en-US" dirty="0" smtClean="0"/>
                  <a:t> and </a:t>
                </a:r>
                <a14:m>
                  <m:oMath xmlns:m="http://schemas.openxmlformats.org/officeDocument/2006/math">
                    <m:d>
                      <m:dPr>
                        <m:begChr m:val="{"/>
                        <m:endChr m:val="}"/>
                        <m:ctrlPr>
                          <a:rPr lang="en-US" i="1">
                            <a:latin typeface="Cambria Math" charset="0"/>
                          </a:rPr>
                        </m:ctrlPr>
                      </m:dPr>
                      <m:e>
                        <m:d>
                          <m:dPr>
                            <m:begChr m:val="〈"/>
                            <m:endChr m:val="〉"/>
                            <m:ctrlPr>
                              <a:rPr lang="en-US" i="1">
                                <a:latin typeface="Cambria Math" charset="0"/>
                              </a:rPr>
                            </m:ctrlPr>
                          </m:dPr>
                          <m:e>
                            <m:sSub>
                              <m:sSubPr>
                                <m:ctrlPr>
                                  <a:rPr lang="en-US" b="1" i="1">
                                    <a:latin typeface="Cambria Math" charset="0"/>
                                  </a:rPr>
                                </m:ctrlPr>
                              </m:sSubPr>
                              <m:e>
                                <m:r>
                                  <a:rPr lang="en-US" b="1" i="1">
                                    <a:latin typeface="Cambria Math" charset="0"/>
                                  </a:rPr>
                                  <m:t>𝝁</m:t>
                                </m:r>
                              </m:e>
                              <m:sub>
                                <m:r>
                                  <a:rPr lang="en-US" b="1" i="1">
                                    <a:latin typeface="Cambria Math" charset="0"/>
                                  </a:rPr>
                                  <m:t>𝒋</m:t>
                                </m:r>
                              </m:sub>
                            </m:sSub>
                            <m:r>
                              <a:rPr lang="en-US" b="1" i="1">
                                <a:latin typeface="Cambria Math" charset="0"/>
                              </a:rPr>
                              <m:t>,</m:t>
                            </m:r>
                            <m:sSub>
                              <m:sSubPr>
                                <m:ctrlPr>
                                  <a:rPr lang="en-US" b="1" i="1">
                                    <a:latin typeface="Cambria Math" charset="0"/>
                                  </a:rPr>
                                </m:ctrlPr>
                              </m:sSubPr>
                              <m:e>
                                <m:r>
                                  <a:rPr lang="en-US" b="1" i="1">
                                    <a:latin typeface="Cambria Math" charset="0"/>
                                  </a:rPr>
                                  <m:t>𝒗</m:t>
                                </m:r>
                              </m:e>
                              <m:sub>
                                <m:r>
                                  <a:rPr lang="en-US" b="1" i="1" smtClean="0">
                                    <a:latin typeface="Cambria Math" charset="0"/>
                                  </a:rPr>
                                  <m:t>𝟐</m:t>
                                </m:r>
                              </m:sub>
                            </m:sSub>
                          </m:e>
                        </m:d>
                      </m:e>
                    </m:d>
                  </m:oMath>
                </a14:m>
                <a:r>
                  <a:rPr lang="en-US" dirty="0" smtClean="0"/>
                  <a:t> match up.</a:t>
                </a:r>
              </a:p>
              <a:p>
                <a:pPr>
                  <a:buFont typeface="Arial" charset="0"/>
                  <a:buChar char="•"/>
                </a:pPr>
                <a:r>
                  <a:rPr lang="en-US" dirty="0" smtClean="0"/>
                  <a:t>This procedure has constant probability of failure. How to boost?</a:t>
                </a:r>
              </a:p>
              <a:p>
                <a:pPr lvl="1">
                  <a:buFont typeface="Wingdings" charset="2"/>
                  <a:buChar char="§"/>
                </a:pPr>
                <a:r>
                  <a:rPr lang="en-US" dirty="0" smtClean="0"/>
                  <a:t>Run the procedure logarithmically many times and cluster the estimates.</a:t>
                </a:r>
                <a:endParaRPr lang="en-US" dirty="0"/>
              </a:p>
              <a:p>
                <a:pPr>
                  <a:buFont typeface="Arial" charset="0"/>
                  <a:buChar char="•"/>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232"/>
                </a:stretch>
              </a:blipFill>
            </p:spPr>
            <p:txBody>
              <a:bodyPr/>
              <a:lstStyle/>
              <a:p>
                <a:r>
                  <a:rPr lang="en-US">
                    <a:noFill/>
                  </a:rPr>
                  <a:t> </a:t>
                </a:r>
              </a:p>
            </p:txBody>
          </p:sp>
        </mc:Fallback>
      </mc:AlternateContent>
    </p:spTree>
    <p:extLst>
      <p:ext uri="{BB962C8B-B14F-4D97-AF65-F5344CB8AC3E}">
        <p14:creationId xmlns:p14="http://schemas.microsoft.com/office/powerpoint/2010/main" val="1188645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p>
          <a:p>
            <a:pPr lvl="1"/>
            <a:r>
              <a:rPr lang="en-US" dirty="0" smtClean="0"/>
              <a:t>Definition and Reduction</a:t>
            </a:r>
          </a:p>
          <a:p>
            <a:pPr lvl="1"/>
            <a:r>
              <a:rPr lang="en-US" dirty="0" smtClean="0"/>
              <a:t>1D case: Matrix Pencil Method</a:t>
            </a:r>
          </a:p>
        </p:txBody>
      </p:sp>
      <p:sp>
        <p:nvSpPr>
          <p:cNvPr id="5" name="TextBox 4"/>
          <p:cNvSpPr txBox="1"/>
          <p:nvPr/>
        </p:nvSpPr>
        <p:spPr>
          <a:xfrm>
            <a:off x="6141720" y="1825624"/>
            <a:ext cx="5029200" cy="3153684"/>
          </a:xfrm>
          <a:prstGeom prst="rect">
            <a:avLst/>
          </a:prstGeom>
          <a:noFill/>
        </p:spPr>
        <p:txBody>
          <a:bodyPr wrap="square" rtlCol="0">
            <a:spAutoFit/>
          </a:bodyPr>
          <a:lstStyle/>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Learning in Two Dimensions</a:t>
            </a:r>
          </a:p>
          <a:p>
            <a:pPr marL="685800" lvl="1" indent="-228600">
              <a:lnSpc>
                <a:spcPct val="90000"/>
              </a:lnSpc>
              <a:spcBef>
                <a:spcPts val="500"/>
              </a:spcBef>
              <a:buFont typeface="Arial"/>
              <a:buChar char="•"/>
            </a:pPr>
            <a:r>
              <a:rPr lang="en-US" sz="2400" dirty="0"/>
              <a:t>Learning Without </a:t>
            </a:r>
            <a:r>
              <a:rPr lang="en-US" sz="2400" dirty="0" smtClean="0"/>
              <a:t>Separation</a:t>
            </a:r>
          </a:p>
          <a:p>
            <a:pPr marL="685800" lvl="1" indent="-228600">
              <a:lnSpc>
                <a:spcPct val="90000"/>
              </a:lnSpc>
              <a:spcBef>
                <a:spcPts val="500"/>
              </a:spcBef>
              <a:buFont typeface="Arial"/>
              <a:buChar char="•"/>
            </a:pPr>
            <a:r>
              <a:rPr lang="en-US" sz="2400" b="1" dirty="0" smtClean="0">
                <a:solidFill>
                  <a:schemeClr val="accent5">
                    <a:lumMod val="75000"/>
                  </a:schemeClr>
                </a:solidFill>
              </a:rPr>
              <a:t>Tensor Decomposition</a:t>
            </a:r>
          </a:p>
          <a:p>
            <a:pPr marL="514350" lvl="0" indent="-514350">
              <a:lnSpc>
                <a:spcPct val="90000"/>
              </a:lnSpc>
              <a:spcBef>
                <a:spcPts val="1000"/>
              </a:spcBef>
              <a:buFont typeface="+mj-lt"/>
              <a:buAutoNum type="arabicPeriod" startAt="3"/>
            </a:pPr>
            <a:r>
              <a:rPr lang="en-US" sz="2800" b="1" dirty="0" smtClean="0">
                <a:solidFill>
                  <a:schemeClr val="accent6">
                    <a:lumMod val="75000"/>
                  </a:schemeClr>
                </a:solidFill>
              </a:rPr>
              <a:t>Lower </a:t>
            </a:r>
            <a:r>
              <a:rPr lang="en-US" sz="2800" b="1" dirty="0">
                <a:solidFill>
                  <a:schemeClr val="accent6">
                    <a:lumMod val="75000"/>
                  </a:schemeClr>
                </a:solidFill>
              </a:rPr>
              <a:t>Bound</a:t>
            </a:r>
          </a:p>
          <a:p>
            <a:pPr marL="685800" lvl="1" indent="-228600">
              <a:lnSpc>
                <a:spcPct val="90000"/>
              </a:lnSpc>
              <a:spcBef>
                <a:spcPts val="500"/>
              </a:spcBef>
              <a:buFont typeface="Arial"/>
              <a:buChar char="•"/>
            </a:pPr>
            <a:r>
              <a:rPr lang="en-US" sz="2400" dirty="0">
                <a:solidFill>
                  <a:prstClr val="black"/>
                </a:solidFill>
              </a:rPr>
              <a:t>Proof </a:t>
            </a:r>
            <a:r>
              <a:rPr lang="en-US" sz="2400" dirty="0" smtClean="0">
                <a:solidFill>
                  <a:prstClr val="black"/>
                </a:solidFill>
              </a:rPr>
              <a:t>Sketch</a:t>
            </a:r>
          </a:p>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Open Questions</a:t>
            </a:r>
            <a:endParaRPr lang="en-US" sz="2800" b="1" dirty="0">
              <a:solidFill>
                <a:schemeClr val="accent6">
                  <a:lumMod val="75000"/>
                </a:schemeClr>
              </a:solidFill>
            </a:endParaRPr>
          </a:p>
          <a:p>
            <a:pPr marL="685800" lvl="1" indent="-228600">
              <a:lnSpc>
                <a:spcPct val="90000"/>
              </a:lnSpc>
              <a:spcBef>
                <a:spcPts val="500"/>
              </a:spcBef>
              <a:buFont typeface="Arial"/>
              <a:buChar char="•"/>
            </a:pPr>
            <a:endParaRPr lang="en-US" sz="2800" b="1" dirty="0">
              <a:solidFill>
                <a:srgbClr val="4472C4">
                  <a:lumMod val="75000"/>
                </a:srgbClr>
              </a:solidFill>
            </a:endParaRPr>
          </a:p>
        </p:txBody>
      </p:sp>
    </p:spTree>
    <p:extLst>
      <p:ext uri="{BB962C8B-B14F-4D97-AF65-F5344CB8AC3E}">
        <p14:creationId xmlns:p14="http://schemas.microsoft.com/office/powerpoint/2010/main" val="1464865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Above the Diffraction Limit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sz="100" dirty="0" smtClean="0"/>
          </a:p>
          <a:p>
            <a:pPr>
              <a:buFont typeface="Arial" charset="0"/>
              <a:buChar char="•"/>
            </a:pPr>
            <a:r>
              <a:rPr lang="en-US" dirty="0" smtClean="0"/>
              <a:t>Our algorithm is based on an approach of </a:t>
            </a:r>
            <a:r>
              <a:rPr lang="en-US" b="1" dirty="0" smtClean="0">
                <a:solidFill>
                  <a:schemeClr val="accent6"/>
                </a:solidFill>
              </a:rPr>
              <a:t>[Huang-</a:t>
            </a:r>
            <a:r>
              <a:rPr lang="en-US" b="1" dirty="0" err="1" smtClean="0">
                <a:solidFill>
                  <a:schemeClr val="accent6"/>
                </a:solidFill>
              </a:rPr>
              <a:t>Kakade</a:t>
            </a:r>
            <a:r>
              <a:rPr lang="en-US" b="1" dirty="0" smtClean="0">
                <a:solidFill>
                  <a:schemeClr val="accent6"/>
                </a:solidFill>
              </a:rPr>
              <a:t> ‘15]</a:t>
            </a:r>
            <a:r>
              <a:rPr lang="en-US" dirty="0" smtClean="0"/>
              <a:t> for sparse FT in high dimensions, which can be thought of as a higher-order generalization of matrix pencil method.</a:t>
            </a:r>
          </a:p>
          <a:p>
            <a:pPr>
              <a:buFont typeface="Arial" charset="0"/>
              <a:buChar char="•"/>
            </a:pPr>
            <a:r>
              <a:rPr lang="en-US" b="1" dirty="0" smtClean="0"/>
              <a:t>Main technical component</a:t>
            </a:r>
            <a:r>
              <a:rPr lang="en-US" dirty="0" smtClean="0"/>
              <a:t>: high-dimensional analogue of condition number bound for </a:t>
            </a:r>
            <a:r>
              <a:rPr lang="en-US" dirty="0" err="1" smtClean="0"/>
              <a:t>Vandermonde</a:t>
            </a:r>
            <a:r>
              <a:rPr lang="en-US" dirty="0" smtClean="0"/>
              <a:t> matrix</a:t>
            </a:r>
          </a:p>
        </p:txBody>
      </p:sp>
      <mc:AlternateContent xmlns:mc="http://schemas.openxmlformats.org/markup-compatibility/2006" xmlns:a14="http://schemas.microsoft.com/office/drawing/2010/main">
        <mc:Choice Requires="a14">
          <p:sp>
            <p:nvSpPr>
              <p:cNvPr id="5" name="TextBox 4"/>
              <p:cNvSpPr txBox="1"/>
              <p:nvPr/>
            </p:nvSpPr>
            <p:spPr>
              <a:xfrm>
                <a:off x="838198" y="1690688"/>
                <a:ext cx="10515601" cy="523220"/>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3</a:t>
                </a:r>
                <a:r>
                  <a:rPr lang="en-US" sz="2800" dirty="0" smtClean="0"/>
                  <a:t>: When </a:t>
                </a:r>
                <a14:m>
                  <m:oMath xmlns:m="http://schemas.openxmlformats.org/officeDocument/2006/math">
                    <m:r>
                      <m:rPr>
                        <m:sty m:val="p"/>
                      </m:rPr>
                      <a:rPr lang="en-US" sz="2800" b="0" i="0" dirty="0" smtClean="0">
                        <a:latin typeface="Cambria Math" charset="0"/>
                      </a:rPr>
                      <m:t>Δ</m:t>
                    </m:r>
                    <m:r>
                      <a:rPr lang="en-US" sz="2800" b="0" i="1" dirty="0" smtClean="0">
                        <a:latin typeface="Cambria Math" charset="0"/>
                      </a:rPr>
                      <m:t>&gt;1.530</m:t>
                    </m:r>
                    <m:r>
                      <a:rPr lang="en-US" sz="2800" b="0" i="1" dirty="0" smtClean="0">
                        <a:latin typeface="Cambria Math" charset="0"/>
                      </a:rPr>
                      <m:t>𝜋𝜎</m:t>
                    </m:r>
                  </m:oMath>
                </a14:m>
                <a:r>
                  <a:rPr lang="en-US" sz="2800" dirty="0" smtClean="0"/>
                  <a:t>, </a:t>
                </a:r>
                <a14:m>
                  <m:oMath xmlns:m="http://schemas.openxmlformats.org/officeDocument/2006/math">
                    <m:r>
                      <m:rPr>
                        <m:sty m:val="p"/>
                      </m:rPr>
                      <a:rPr lang="en-US" sz="2800">
                        <a:latin typeface="Cambria Math" charset="0"/>
                      </a:rPr>
                      <m:t>poly</m:t>
                    </m:r>
                    <m:r>
                      <a:rPr lang="en-US" sz="2800" i="1">
                        <a:latin typeface="Cambria Math" charset="0"/>
                      </a:rPr>
                      <m:t>(</m:t>
                    </m:r>
                    <m:r>
                      <a:rPr lang="en-US" sz="2800" b="0" i="1" smtClean="0">
                        <a:latin typeface="Cambria Math" charset="0"/>
                      </a:rPr>
                      <m:t>𝑘</m:t>
                    </m:r>
                    <m:r>
                      <a:rPr lang="en-US" sz="2800" b="0" i="1" smtClean="0">
                        <a:latin typeface="Cambria Math" charset="0"/>
                      </a:rPr>
                      <m:t>, 1/</m:t>
                    </m:r>
                    <m:r>
                      <a:rPr lang="en-US" sz="2800" i="1">
                        <a:latin typeface="Cambria Math" charset="0"/>
                      </a:rPr>
                      <m:t>𝜖</m:t>
                    </m:r>
                    <m:r>
                      <a:rPr lang="en-US" sz="2800" i="1">
                        <a:latin typeface="Cambria Math" charset="0"/>
                      </a:rPr>
                      <m:t>)</m:t>
                    </m:r>
                  </m:oMath>
                </a14:m>
                <a:r>
                  <a:rPr lang="en-US" sz="2800" dirty="0" smtClean="0"/>
                  <a:t> time/samples suffice.</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198" y="1690688"/>
                <a:ext cx="10515601" cy="523220"/>
              </a:xfrm>
              <a:prstGeom prst="rect">
                <a:avLst/>
              </a:prstGeom>
              <a:blipFill rotWithShape="0">
                <a:blip r:embed="rId2"/>
                <a:stretch>
                  <a:fillRect l="-982" t="-6522" b="-27174"/>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57628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Number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784725"/>
              </a:xfrm>
            </p:spPr>
            <p:txBody>
              <a:bodyPr>
                <a:normAutofit/>
              </a:bodyPr>
              <a:lstStyle/>
              <a:p>
                <a:r>
                  <a:rPr lang="en-US" dirty="0" smtClean="0"/>
                  <a:t>Algorithm chooses </a:t>
                </a:r>
                <a14:m>
                  <m:oMath xmlns:m="http://schemas.openxmlformats.org/officeDocument/2006/math">
                    <m:r>
                      <a:rPr lang="en-US" b="0" i="1">
                        <a:latin typeface="Cambria Math" charset="0"/>
                      </a:rPr>
                      <m:t>𝑚</m:t>
                    </m:r>
                    <m:r>
                      <a:rPr lang="en-US" b="1" i="1">
                        <a:latin typeface="Cambria Math" charset="0"/>
                      </a:rPr>
                      <m:t> </m:t>
                    </m:r>
                  </m:oMath>
                </a14:m>
                <a:r>
                  <a:rPr lang="en-US" dirty="0" smtClean="0"/>
                  <a:t>randomly </a:t>
                </a:r>
                <a:r>
                  <a:rPr lang="en-US" dirty="0"/>
                  <a:t>chosen frequencies </a:t>
                </a:r>
                <a14:m>
                  <m:oMath xmlns:m="http://schemas.openxmlformats.org/officeDocument/2006/math">
                    <m:sSub>
                      <m:sSubPr>
                        <m:ctrlPr>
                          <a:rPr lang="en-US" b="1" i="1" smtClean="0">
                            <a:latin typeface="Cambria Math" charset="0"/>
                          </a:rPr>
                        </m:ctrlPr>
                      </m:sSubPr>
                      <m:e>
                        <m:r>
                          <a:rPr lang="en-US" b="1" i="1" smtClean="0">
                            <a:latin typeface="Cambria Math" charset="0"/>
                          </a:rPr>
                          <m:t>𝝎</m:t>
                        </m:r>
                      </m:e>
                      <m:sub>
                        <m:r>
                          <a:rPr lang="en-US" b="1" i="1" smtClean="0">
                            <a:latin typeface="Cambria Math" charset="0"/>
                          </a:rPr>
                          <m:t>𝟏</m:t>
                        </m:r>
                      </m:sub>
                    </m:sSub>
                    <m:r>
                      <a:rPr lang="en-US" b="1" i="1" smtClean="0">
                        <a:latin typeface="Cambria Math" charset="0"/>
                      </a:rPr>
                      <m:t>,…,</m:t>
                    </m:r>
                    <m:sSub>
                      <m:sSubPr>
                        <m:ctrlPr>
                          <a:rPr lang="en-US" b="1" i="1" smtClean="0">
                            <a:latin typeface="Cambria Math" charset="0"/>
                          </a:rPr>
                        </m:ctrlPr>
                      </m:sSubPr>
                      <m:e>
                        <m:r>
                          <a:rPr lang="en-US" b="1" i="1" smtClean="0">
                            <a:latin typeface="Cambria Math" charset="0"/>
                          </a:rPr>
                          <m:t>𝝎</m:t>
                        </m:r>
                      </m:e>
                      <m:sub>
                        <m:r>
                          <a:rPr lang="en-US" b="1" i="1" smtClean="0">
                            <a:latin typeface="Cambria Math" charset="0"/>
                          </a:rPr>
                          <m:t>𝒎</m:t>
                        </m:r>
                      </m:sub>
                    </m:sSub>
                    <m:r>
                      <a:rPr lang="en-US" b="0" i="1" smtClean="0">
                        <a:latin typeface="Cambria Math" charset="0"/>
                      </a:rPr>
                      <m:t>∈</m:t>
                    </m:r>
                    <m:sSup>
                      <m:sSupPr>
                        <m:ctrlPr>
                          <a:rPr lang="en-US"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ℝ</m:t>
                        </m:r>
                      </m:e>
                      <m:sup>
                        <m:r>
                          <a:rPr lang="en-US" b="0" i="1" smtClean="0">
                            <a:latin typeface="Cambria Math" charset="0"/>
                            <a:ea typeface="Cambria Math" charset="0"/>
                            <a:cs typeface="Cambria Math" charset="0"/>
                          </a:rPr>
                          <m:t>2</m:t>
                        </m:r>
                      </m:sup>
                    </m:sSup>
                  </m:oMath>
                </a14:m>
                <a:r>
                  <a:rPr lang="en-US" dirty="0" smtClean="0"/>
                  <a:t> from the ball of radius </a:t>
                </a:r>
                <a14:m>
                  <m:oMath xmlns:m="http://schemas.openxmlformats.org/officeDocument/2006/math">
                    <m:r>
                      <a:rPr lang="en-US" b="0" i="1" smtClean="0">
                        <a:latin typeface="Cambria Math" charset="0"/>
                      </a:rPr>
                      <m:t>𝜋𝜎</m:t>
                    </m:r>
                    <m:r>
                      <a:rPr lang="en-US" b="0" i="1" smtClean="0">
                        <a:latin typeface="Cambria Math" charset="0"/>
                      </a:rPr>
                      <m:t>/2</m:t>
                    </m:r>
                  </m:oMath>
                </a14:m>
                <a:r>
                  <a:rPr lang="en-US" dirty="0" smtClean="0"/>
                  <a:t>, which will be used to design queries.</a:t>
                </a:r>
              </a:p>
              <a:p>
                <a:r>
                  <a:rPr lang="en-US" dirty="0" smtClean="0"/>
                  <a:t>Main step in analysis is to bound condition number of the following matrix:</a:t>
                </a:r>
                <a:endParaRPr lang="en-US" dirty="0"/>
              </a:p>
              <a:p>
                <a:pPr marL="0" indent="0">
                  <a:buNone/>
                </a:pPr>
                <a14:m>
                  <m:oMathPara xmlns:m="http://schemas.openxmlformats.org/officeDocument/2006/math">
                    <m:oMathParaPr>
                      <m:jc m:val="center"/>
                    </m:oMathParaPr>
                    <m:oMath xmlns:m="http://schemas.openxmlformats.org/officeDocument/2006/math">
                      <m:r>
                        <a:rPr lang="en-US" i="1" dirty="0" smtClean="0">
                          <a:latin typeface="Cambria Math" charset="0"/>
                        </a:rPr>
                        <m:t>𝑀</m:t>
                      </m:r>
                      <m:r>
                        <a:rPr lang="en-US" b="0" i="1" dirty="0" smtClean="0">
                          <a:latin typeface="Cambria Math" charset="0"/>
                        </a:rPr>
                        <m:t>=</m:t>
                      </m:r>
                      <m:d>
                        <m:dPr>
                          <m:ctrlPr>
                            <a:rPr lang="en-US" b="0" i="1" dirty="0" smtClean="0">
                              <a:latin typeface="Cambria Math" charset="0"/>
                            </a:rPr>
                          </m:ctrlPr>
                        </m:dPr>
                        <m:e>
                          <m:m>
                            <m:mPr>
                              <m:mcs>
                                <m:mc>
                                  <m:mcPr>
                                    <m:count m:val="3"/>
                                    <m:mcJc m:val="center"/>
                                  </m:mcPr>
                                </m:mc>
                              </m:mcs>
                              <m:ctrlPr>
                                <a:rPr lang="en-US" i="1" dirty="0">
                                  <a:latin typeface="Cambria Math" charset="0"/>
                                </a:rPr>
                              </m:ctrlPr>
                            </m:mPr>
                            <m:mr>
                              <m:e>
                                <m:func>
                                  <m:funcPr>
                                    <m:ctrlPr>
                                      <a:rPr lang="en-US" i="1" dirty="0">
                                        <a:latin typeface="Cambria Math" charset="0"/>
                                      </a:rPr>
                                    </m:ctrlPr>
                                  </m:funcPr>
                                  <m:fName>
                                    <m:r>
                                      <m:rPr>
                                        <m:sty m:val="p"/>
                                        <m:brk m:alnAt="7"/>
                                      </m:rPr>
                                      <a:rPr lang="en-US" dirty="0">
                                        <a:latin typeface="Cambria Math" charset="0"/>
                                      </a:rPr>
                                      <m:t>e</m:t>
                                    </m:r>
                                    <m:r>
                                      <m:rPr>
                                        <m:sty m:val="p"/>
                                      </m:rPr>
                                      <a:rPr lang="en-US" dirty="0">
                                        <a:latin typeface="Cambria Math" charset="0"/>
                                      </a:rPr>
                                      <m:t>xp</m:t>
                                    </m:r>
                                  </m:fName>
                                  <m:e>
                                    <m:d>
                                      <m:dPr>
                                        <m:ctrlPr>
                                          <a:rPr lang="en-US" i="1" dirty="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sSub>
                                              <m:sSubPr>
                                                <m:ctrlPr>
                                                  <a:rPr lang="en-US" b="1" i="1" dirty="0">
                                                    <a:latin typeface="Cambria Math" charset="0"/>
                                                  </a:rPr>
                                                </m:ctrlPr>
                                              </m:sSubPr>
                                              <m:e>
                                                <m:r>
                                                  <m:rPr>
                                                    <m:brk m:alnAt="7"/>
                                                  </m:rPr>
                                                  <a:rPr lang="en-US" b="1" i="1" dirty="0">
                                                    <a:latin typeface="Cambria Math" charset="0"/>
                                                  </a:rPr>
                                                  <m:t>𝝎</m:t>
                                                </m:r>
                                              </m:e>
                                              <m:sub>
                                                <m:r>
                                                  <m:rPr>
                                                    <m:brk m:alnAt="7"/>
                                                  </m:rPr>
                                                  <a:rPr lang="en-US" b="1" i="1" dirty="0">
                                                    <a:latin typeface="Cambria Math" charset="0"/>
                                                  </a:rPr>
                                                  <m:t>𝟏</m:t>
                                                </m:r>
                                              </m:sub>
                                            </m:sSub>
                                            <m:r>
                                              <m:rPr>
                                                <m:brk m:alnAt="7"/>
                                              </m:rP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m:rPr>
                                                    <m:brk m:alnAt="7"/>
                                                  </m:rPr>
                                                  <a:rPr lang="en-US" b="1" i="1" dirty="0">
                                                    <a:latin typeface="Cambria Math" charset="0"/>
                                                  </a:rPr>
                                                  <m:t>𝟏</m:t>
                                                </m:r>
                                              </m:sub>
                                            </m:sSub>
                                          </m:e>
                                        </m:d>
                                      </m:e>
                                    </m:d>
                                  </m:e>
                                </m:func>
                              </m:e>
                              <m:e>
                                <m:r>
                                  <a:rPr lang="en-US" i="1" dirty="0">
                                    <a:latin typeface="Cambria Math" charset="0"/>
                                  </a:rPr>
                                  <m:t>⋯</m:t>
                                </m:r>
                              </m:e>
                              <m:e>
                                <m:func>
                                  <m:funcPr>
                                    <m:ctrlPr>
                                      <a:rPr lang="en-US" i="1" dirty="0">
                                        <a:latin typeface="Cambria Math" charset="0"/>
                                      </a:rPr>
                                    </m:ctrlPr>
                                  </m:funcPr>
                                  <m:fName>
                                    <m:r>
                                      <m:rPr>
                                        <m:sty m:val="p"/>
                                        <m:brk m:alnAt="7"/>
                                      </m:rPr>
                                      <a:rPr lang="en-US" dirty="0">
                                        <a:latin typeface="Cambria Math" charset="0"/>
                                      </a:rPr>
                                      <m:t>e</m:t>
                                    </m:r>
                                    <m:r>
                                      <m:rPr>
                                        <m:sty m:val="p"/>
                                      </m:rPr>
                                      <a:rPr lang="en-US" dirty="0">
                                        <a:latin typeface="Cambria Math" charset="0"/>
                                      </a:rPr>
                                      <m:t>xp</m:t>
                                    </m:r>
                                  </m:fName>
                                  <m:e>
                                    <m:d>
                                      <m:dPr>
                                        <m:ctrlPr>
                                          <a:rPr lang="en-US" i="1" dirty="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sSub>
                                              <m:sSubPr>
                                                <m:ctrlPr>
                                                  <a:rPr lang="en-US" b="1" i="1" dirty="0">
                                                    <a:latin typeface="Cambria Math" charset="0"/>
                                                  </a:rPr>
                                                </m:ctrlPr>
                                              </m:sSubPr>
                                              <m:e>
                                                <m:r>
                                                  <m:rPr>
                                                    <m:brk m:alnAt="7"/>
                                                  </m:rPr>
                                                  <a:rPr lang="en-US" b="1" i="1" dirty="0">
                                                    <a:latin typeface="Cambria Math" charset="0"/>
                                                  </a:rPr>
                                                  <m:t>𝝎</m:t>
                                                </m:r>
                                              </m:e>
                                              <m:sub>
                                                <m:r>
                                                  <a:rPr lang="en-US" b="1" i="1" dirty="0">
                                                    <a:latin typeface="Cambria Math" charset="0"/>
                                                  </a:rPr>
                                                  <m:t>𝟏</m:t>
                                                </m:r>
                                              </m:sub>
                                            </m:sSub>
                                            <m:r>
                                              <m:rPr>
                                                <m:brk m:alnAt="7"/>
                                              </m:rP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a:rPr lang="en-US" b="1" i="1" dirty="0">
                                                    <a:latin typeface="Cambria Math" charset="0"/>
                                                  </a:rPr>
                                                  <m:t>𝒌</m:t>
                                                </m:r>
                                              </m:sub>
                                            </m:sSub>
                                          </m:e>
                                        </m:d>
                                      </m:e>
                                    </m:d>
                                  </m:e>
                                </m:func>
                              </m:e>
                            </m:mr>
                            <m:mr>
                              <m:e>
                                <m:r>
                                  <a:rPr lang="en-US" i="1" dirty="0">
                                    <a:latin typeface="Cambria Math" charset="0"/>
                                  </a:rPr>
                                  <m:t>⋮</m:t>
                                </m:r>
                              </m:e>
                              <m:e>
                                <m:r>
                                  <a:rPr lang="en-US" i="1" dirty="0">
                                    <a:latin typeface="Cambria Math" charset="0"/>
                                  </a:rPr>
                                  <m:t>⋱</m:t>
                                </m:r>
                              </m:e>
                              <m:e>
                                <m:r>
                                  <a:rPr lang="en-US" i="1" dirty="0">
                                    <a:latin typeface="Cambria Math" charset="0"/>
                                  </a:rPr>
                                  <m:t>⋮</m:t>
                                </m:r>
                              </m:e>
                            </m:mr>
                            <m:mr>
                              <m:e>
                                <m:func>
                                  <m:funcPr>
                                    <m:ctrlPr>
                                      <a:rPr lang="en-US" i="1" dirty="0">
                                        <a:latin typeface="Cambria Math" charset="0"/>
                                      </a:rPr>
                                    </m:ctrlPr>
                                  </m:funcPr>
                                  <m:fName>
                                    <m:r>
                                      <m:rPr>
                                        <m:sty m:val="p"/>
                                        <m:brk m:alnAt="7"/>
                                      </m:rPr>
                                      <a:rPr lang="en-US" dirty="0">
                                        <a:latin typeface="Cambria Math" charset="0"/>
                                      </a:rPr>
                                      <m:t>e</m:t>
                                    </m:r>
                                    <m:r>
                                      <m:rPr>
                                        <m:sty m:val="p"/>
                                      </m:rPr>
                                      <a:rPr lang="en-US" dirty="0">
                                        <a:latin typeface="Cambria Math" charset="0"/>
                                      </a:rPr>
                                      <m:t>xp</m:t>
                                    </m:r>
                                  </m:fName>
                                  <m:e>
                                    <m:d>
                                      <m:dPr>
                                        <m:ctrlPr>
                                          <a:rPr lang="en-US" i="1" dirty="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sSub>
                                              <m:sSubPr>
                                                <m:ctrlPr>
                                                  <a:rPr lang="en-US" b="1" i="1" dirty="0">
                                                    <a:latin typeface="Cambria Math" charset="0"/>
                                                  </a:rPr>
                                                </m:ctrlPr>
                                              </m:sSubPr>
                                              <m:e>
                                                <m:r>
                                                  <m:rPr>
                                                    <m:brk m:alnAt="7"/>
                                                  </m:rPr>
                                                  <a:rPr lang="en-US" b="1" i="1" dirty="0">
                                                    <a:latin typeface="Cambria Math" charset="0"/>
                                                  </a:rPr>
                                                  <m:t>𝝎</m:t>
                                                </m:r>
                                              </m:e>
                                              <m:sub>
                                                <m:r>
                                                  <a:rPr lang="en-US" b="1" i="1" dirty="0">
                                                    <a:latin typeface="Cambria Math" charset="0"/>
                                                  </a:rPr>
                                                  <m:t>𝒎</m:t>
                                                </m:r>
                                              </m:sub>
                                            </m:sSub>
                                            <m:r>
                                              <m:rPr>
                                                <m:brk m:alnAt="7"/>
                                              </m:rP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m:rPr>
                                                    <m:brk m:alnAt="7"/>
                                                  </m:rPr>
                                                  <a:rPr lang="en-US" b="1" i="1" dirty="0">
                                                    <a:latin typeface="Cambria Math" charset="0"/>
                                                  </a:rPr>
                                                  <m:t>𝟏</m:t>
                                                </m:r>
                                              </m:sub>
                                            </m:sSub>
                                          </m:e>
                                        </m:d>
                                      </m:e>
                                    </m:d>
                                  </m:e>
                                </m:func>
                              </m:e>
                              <m:e>
                                <m:r>
                                  <a:rPr lang="en-US" i="1" dirty="0">
                                    <a:latin typeface="Cambria Math" charset="0"/>
                                  </a:rPr>
                                  <m:t>⋯</m:t>
                                </m:r>
                              </m:e>
                              <m:e>
                                <m:func>
                                  <m:funcPr>
                                    <m:ctrlPr>
                                      <a:rPr lang="en-US" i="1" dirty="0">
                                        <a:latin typeface="Cambria Math" charset="0"/>
                                      </a:rPr>
                                    </m:ctrlPr>
                                  </m:funcPr>
                                  <m:fName>
                                    <m:r>
                                      <m:rPr>
                                        <m:sty m:val="p"/>
                                        <m:brk m:alnAt="7"/>
                                      </m:rPr>
                                      <a:rPr lang="en-US" dirty="0">
                                        <a:latin typeface="Cambria Math" charset="0"/>
                                      </a:rPr>
                                      <m:t>e</m:t>
                                    </m:r>
                                    <m:r>
                                      <m:rPr>
                                        <m:sty m:val="p"/>
                                      </m:rPr>
                                      <a:rPr lang="en-US" dirty="0">
                                        <a:latin typeface="Cambria Math" charset="0"/>
                                      </a:rPr>
                                      <m:t>xp</m:t>
                                    </m:r>
                                  </m:fName>
                                  <m:e>
                                    <m:d>
                                      <m:dPr>
                                        <m:ctrlPr>
                                          <a:rPr lang="en-US" i="1" dirty="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sSub>
                                              <m:sSubPr>
                                                <m:ctrlPr>
                                                  <a:rPr lang="en-US" b="1" i="1" dirty="0">
                                                    <a:latin typeface="Cambria Math" charset="0"/>
                                                  </a:rPr>
                                                </m:ctrlPr>
                                              </m:sSubPr>
                                              <m:e>
                                                <m:r>
                                                  <m:rPr>
                                                    <m:brk m:alnAt="7"/>
                                                  </m:rPr>
                                                  <a:rPr lang="en-US" b="1" i="1" dirty="0">
                                                    <a:latin typeface="Cambria Math" charset="0"/>
                                                  </a:rPr>
                                                  <m:t>𝝎</m:t>
                                                </m:r>
                                              </m:e>
                                              <m:sub>
                                                <m:r>
                                                  <a:rPr lang="en-US" b="1" i="1" dirty="0">
                                                    <a:latin typeface="Cambria Math" charset="0"/>
                                                  </a:rPr>
                                                  <m:t>𝒎</m:t>
                                                </m:r>
                                              </m:sub>
                                            </m:sSub>
                                            <m:r>
                                              <m:rPr>
                                                <m:brk m:alnAt="7"/>
                                              </m:rP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m:rPr>
                                                    <m:brk m:alnAt="7"/>
                                                  </m:rPr>
                                                  <a:rPr lang="en-US" b="1" i="1" dirty="0">
                                                    <a:latin typeface="Cambria Math" charset="0"/>
                                                  </a:rPr>
                                                  <m:t>𝟏</m:t>
                                                </m:r>
                                              </m:sub>
                                            </m:sSub>
                                          </m:e>
                                        </m:d>
                                      </m:e>
                                    </m:d>
                                  </m:e>
                                </m:func>
                              </m:e>
                            </m:mr>
                          </m:m>
                        </m:e>
                      </m:d>
                    </m:oMath>
                  </m:oMathPara>
                </a14:m>
                <a:endParaRPr lang="en-US" dirty="0" smtClean="0"/>
              </a:p>
              <a:p>
                <a:r>
                  <a:rPr lang="en-US" b="0" dirty="0" smtClean="0"/>
                  <a:t>For any </a:t>
                </a:r>
                <a14:m>
                  <m:oMath xmlns:m="http://schemas.openxmlformats.org/officeDocument/2006/math">
                    <m:r>
                      <a:rPr lang="en-US" b="1" i="1">
                        <a:latin typeface="Cambria Math" charset="0"/>
                      </a:rPr>
                      <m:t>𝝀</m:t>
                    </m:r>
                    <m:r>
                      <a:rPr lang="en-US" b="1" i="1" smtClean="0">
                        <a:latin typeface="Cambria Math" charset="0"/>
                      </a:rPr>
                      <m:t>∈</m:t>
                    </m:r>
                    <m:sSup>
                      <m:sSupPr>
                        <m:ctrlPr>
                          <a:rPr lang="en-US" b="1" i="1" smtClean="0">
                            <a:latin typeface="Cambria Math" charset="0"/>
                            <a:ea typeface="Cambria Math" charset="0"/>
                            <a:cs typeface="Cambria Math" charset="0"/>
                          </a:rPr>
                        </m:ctrlPr>
                      </m:sSupPr>
                      <m:e>
                        <m:r>
                          <a:rPr lang="en-US" b="1" i="1">
                            <a:latin typeface="Cambria Math" charset="0"/>
                            <a:ea typeface="Cambria Math" charset="0"/>
                            <a:cs typeface="Cambria Math" charset="0"/>
                          </a:rPr>
                          <m:t>ℂ</m:t>
                        </m:r>
                      </m:e>
                      <m:sup>
                        <m:r>
                          <a:rPr lang="en-US" b="1" i="1" smtClean="0">
                            <a:latin typeface="Cambria Math" charset="0"/>
                            <a:ea typeface="Cambria Math" charset="0"/>
                            <a:cs typeface="Cambria Math" charset="0"/>
                          </a:rPr>
                          <m:t>𝒌</m:t>
                        </m:r>
                      </m:sup>
                    </m:sSup>
                  </m:oMath>
                </a14:m>
                <a:r>
                  <a:rPr lang="en-US" b="0" dirty="0" smtClean="0"/>
                  <a:t>, </a:t>
                </a:r>
              </a:p>
              <a:p>
                <a:pPr marL="0" indent="0">
                  <a:buNone/>
                </a:pPr>
                <a14:m>
                  <m:oMathPara xmlns:m="http://schemas.openxmlformats.org/officeDocument/2006/math">
                    <m:oMathParaPr>
                      <m:jc m:val="center"/>
                    </m:oMathParaPr>
                    <m:oMath xmlns:m="http://schemas.openxmlformats.org/officeDocument/2006/math">
                      <m:sSup>
                        <m:sSupPr>
                          <m:ctrlPr>
                            <a:rPr lang="en-US" b="0" i="1" smtClean="0">
                              <a:latin typeface="Cambria Math" charset="0"/>
                            </a:rPr>
                          </m:ctrlPr>
                        </m:sSupPr>
                        <m:e>
                          <m:r>
                            <a:rPr lang="en-US" b="1" i="1" smtClean="0">
                              <a:latin typeface="Cambria Math" charset="0"/>
                            </a:rPr>
                            <m:t>𝝀</m:t>
                          </m:r>
                        </m:e>
                        <m:sup>
                          <m:r>
                            <a:rPr lang="en-US" b="0" i="1" smtClean="0">
                              <a:latin typeface="Cambria Math" charset="0"/>
                            </a:rPr>
                            <m:t>∗</m:t>
                          </m:r>
                        </m:sup>
                      </m:sSup>
                      <m:sSup>
                        <m:sSupPr>
                          <m:ctrlPr>
                            <a:rPr lang="en-US" b="0" i="1" smtClean="0">
                              <a:latin typeface="Cambria Math" charset="0"/>
                            </a:rPr>
                          </m:ctrlPr>
                        </m:sSupPr>
                        <m:e>
                          <m:r>
                            <a:rPr lang="en-US" b="0" i="1" smtClean="0">
                              <a:latin typeface="Cambria Math" charset="0"/>
                            </a:rPr>
                            <m:t>𝑀</m:t>
                          </m:r>
                        </m:e>
                        <m:sup>
                          <m:r>
                            <a:rPr lang="en-US" b="0" i="1" smtClean="0">
                              <a:latin typeface="Cambria Math" charset="0"/>
                            </a:rPr>
                            <m:t>∗</m:t>
                          </m:r>
                        </m:sup>
                      </m:sSup>
                      <m:r>
                        <a:rPr lang="en-US" b="0" i="1" smtClean="0">
                          <a:latin typeface="Cambria Math" charset="0"/>
                        </a:rPr>
                        <m:t>𝑀</m:t>
                      </m:r>
                      <m:r>
                        <a:rPr lang="en-US" b="1" i="1" smtClean="0">
                          <a:latin typeface="Cambria Math" charset="0"/>
                        </a:rPr>
                        <m:t>𝝀</m:t>
                      </m:r>
                      <m:r>
                        <a:rPr lang="en-US" b="0" i="1" smtClean="0">
                          <a:latin typeface="Cambria Math" charset="0"/>
                        </a:rPr>
                        <m:t>=</m:t>
                      </m:r>
                      <m:nary>
                        <m:naryPr>
                          <m:chr m:val="∑"/>
                          <m:ctrlPr>
                            <a:rPr lang="en-US" b="0" i="1" smtClean="0">
                              <a:latin typeface="Cambria Math" charset="0"/>
                            </a:rPr>
                          </m:ctrlPr>
                        </m:naryPr>
                        <m:sub>
                          <m:r>
                            <m:rPr>
                              <m:brk m:alnAt="23"/>
                            </m:rPr>
                            <a:rPr lang="en-US" b="0" i="1" smtClean="0">
                              <a:latin typeface="Cambria Math" charset="0"/>
                            </a:rPr>
                            <m:t>𝑎</m:t>
                          </m:r>
                          <m:r>
                            <a:rPr lang="en-US" b="0" i="1" smtClean="0">
                              <a:latin typeface="Cambria Math" charset="0"/>
                            </a:rPr>
                            <m:t>=1</m:t>
                          </m:r>
                        </m:sub>
                        <m:sup>
                          <m:r>
                            <a:rPr lang="en-US" b="0" i="1" smtClean="0">
                              <a:latin typeface="Cambria Math" charset="0"/>
                            </a:rPr>
                            <m:t>𝑚</m:t>
                          </m:r>
                        </m:sup>
                        <m:e>
                          <m:sSup>
                            <m:sSupPr>
                              <m:ctrlPr>
                                <a:rPr lang="en-US" b="0" i="1" smtClean="0">
                                  <a:latin typeface="Cambria Math" charset="0"/>
                                </a:rPr>
                              </m:ctrlPr>
                            </m:sSupPr>
                            <m:e>
                              <m:d>
                                <m:dPr>
                                  <m:begChr m:val="|"/>
                                  <m:endChr m:val="|"/>
                                  <m:ctrlPr>
                                    <a:rPr lang="en-US" b="0" i="1" smtClean="0">
                                      <a:latin typeface="Cambria Math" charset="0"/>
                                    </a:rPr>
                                  </m:ctrlPr>
                                </m:dPr>
                                <m:e>
                                  <m:nary>
                                    <m:naryPr>
                                      <m:chr m:val="∑"/>
                                      <m:ctrlPr>
                                        <a:rPr lang="en-US" i="1">
                                          <a:latin typeface="Cambria Math" charset="0"/>
                                        </a:rPr>
                                      </m:ctrlPr>
                                    </m:naryPr>
                                    <m:sub>
                                      <m:r>
                                        <m:rPr>
                                          <m:brk m:alnAt="23"/>
                                        </m:rPr>
                                        <a:rPr lang="en-US" i="1">
                                          <a:latin typeface="Cambria Math" charset="0"/>
                                        </a:rPr>
                                        <m:t>𝑗</m:t>
                                      </m:r>
                                      <m:r>
                                        <a:rPr lang="en-US" i="1">
                                          <a:latin typeface="Cambria Math" charset="0"/>
                                        </a:rPr>
                                        <m:t>=1</m:t>
                                      </m:r>
                                    </m:sub>
                                    <m:sup>
                                      <m:r>
                                        <a:rPr lang="en-US" i="1">
                                          <a:latin typeface="Cambria Math" charset="0"/>
                                        </a:rPr>
                                        <m:t>𝑘</m:t>
                                      </m:r>
                                    </m:sup>
                                    <m:e>
                                      <m:sSub>
                                        <m:sSubPr>
                                          <m:ctrlPr>
                                            <a:rPr lang="en-US" i="1">
                                              <a:latin typeface="Cambria Math" charset="0"/>
                                            </a:rPr>
                                          </m:ctrlPr>
                                        </m:sSubPr>
                                        <m:e>
                                          <m:r>
                                            <a:rPr lang="en-US" i="1">
                                              <a:latin typeface="Cambria Math" charset="0"/>
                                            </a:rPr>
                                            <m:t>𝜆</m:t>
                                          </m:r>
                                        </m:e>
                                        <m:sub>
                                          <m:r>
                                            <a:rPr lang="en-US" i="1">
                                              <a:latin typeface="Cambria Math" charset="0"/>
                                            </a:rPr>
                                            <m:t>𝑗</m:t>
                                          </m:r>
                                        </m:sub>
                                      </m:sSub>
                                    </m:e>
                                  </m:nary>
                                  <m:func>
                                    <m:funcPr>
                                      <m:ctrlPr>
                                        <a:rPr lang="en-US" b="0" i="1" smtClean="0">
                                          <a:latin typeface="Cambria Math" charset="0"/>
                                        </a:rPr>
                                      </m:ctrlPr>
                                    </m:funcPr>
                                    <m:fName>
                                      <m:r>
                                        <m:rPr>
                                          <m:sty m:val="p"/>
                                        </m:rPr>
                                        <a:rPr lang="en-US" b="0" i="0" smtClean="0">
                                          <a:latin typeface="Cambria Math" charset="0"/>
                                        </a:rPr>
                                        <m:t>exp</m:t>
                                      </m:r>
                                    </m:fName>
                                    <m:e>
                                      <m:d>
                                        <m:dPr>
                                          <m:ctrlPr>
                                            <a:rPr lang="en-US" b="0" i="1" dirty="0" smtClean="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sSub>
                                                <m:sSubPr>
                                                  <m:ctrlPr>
                                                    <a:rPr lang="en-US" b="1" i="1" dirty="0">
                                                      <a:latin typeface="Cambria Math" charset="0"/>
                                                    </a:rPr>
                                                  </m:ctrlPr>
                                                </m:sSubPr>
                                                <m:e>
                                                  <m:r>
                                                    <m:rPr>
                                                      <m:brk m:alnAt="7"/>
                                                    </m:rPr>
                                                    <a:rPr lang="en-US" b="1" i="1" dirty="0">
                                                      <a:latin typeface="Cambria Math" charset="0"/>
                                                    </a:rPr>
                                                    <m:t>𝝎</m:t>
                                                  </m:r>
                                                </m:e>
                                                <m:sub>
                                                  <m:r>
                                                    <a:rPr lang="en-US" b="1" i="1" dirty="0" smtClean="0">
                                                      <a:latin typeface="Cambria Math" charset="0"/>
                                                    </a:rPr>
                                                    <m:t>𝒂</m:t>
                                                  </m:r>
                                                </m:sub>
                                              </m:sSub>
                                              <m:r>
                                                <m:rPr>
                                                  <m:brk m:alnAt="7"/>
                                                </m:rP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a:rPr lang="en-US" b="1" i="1" dirty="0" smtClean="0">
                                                      <a:latin typeface="Cambria Math" charset="0"/>
                                                    </a:rPr>
                                                    <m:t>𝒋</m:t>
                                                  </m:r>
                                                </m:sub>
                                              </m:sSub>
                                            </m:e>
                                          </m:d>
                                        </m:e>
                                      </m:d>
                                    </m:e>
                                  </m:func>
                                </m:e>
                              </m:d>
                            </m:e>
                            <m:sup>
                              <m:r>
                                <a:rPr lang="en-US" b="0" i="1" smtClean="0">
                                  <a:latin typeface="Cambria Math" charset="0"/>
                                </a:rPr>
                                <m:t>2</m:t>
                              </m:r>
                            </m:sup>
                          </m:sSup>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784725"/>
              </a:xfrm>
              <a:blipFill rotWithShape="0">
                <a:blip r:embed="rId2"/>
                <a:stretch>
                  <a:fillRect l="-1043" t="-2038"/>
                </a:stretch>
              </a:blipFill>
            </p:spPr>
            <p:txBody>
              <a:bodyPr/>
              <a:lstStyle/>
              <a:p>
                <a:r>
                  <a:rPr lang="en-US">
                    <a:noFill/>
                  </a:rPr>
                  <a:t> </a:t>
                </a:r>
              </a:p>
            </p:txBody>
          </p:sp>
        </mc:Fallback>
      </mc:AlternateContent>
    </p:spTree>
    <p:extLst>
      <p:ext uri="{BB962C8B-B14F-4D97-AF65-F5344CB8AC3E}">
        <p14:creationId xmlns:p14="http://schemas.microsoft.com/office/powerpoint/2010/main" val="2000530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Number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a:bodyPr>
              <a:lstStyle/>
              <a:p>
                <a:r>
                  <a:rPr lang="en-US" b="0" dirty="0" smtClean="0"/>
                  <a:t>For any </a:t>
                </a:r>
                <a14:m>
                  <m:oMath xmlns:m="http://schemas.openxmlformats.org/officeDocument/2006/math">
                    <m:r>
                      <a:rPr lang="en-US" b="1" i="1">
                        <a:latin typeface="Cambria Math" charset="0"/>
                      </a:rPr>
                      <m:t>𝝀</m:t>
                    </m:r>
                    <m:r>
                      <a:rPr lang="en-US" b="1" i="1" smtClean="0">
                        <a:latin typeface="Cambria Math" charset="0"/>
                      </a:rPr>
                      <m:t>∈</m:t>
                    </m:r>
                    <m:sSup>
                      <m:sSupPr>
                        <m:ctrlPr>
                          <a:rPr lang="en-US" b="1" i="1" smtClean="0">
                            <a:latin typeface="Cambria Math" charset="0"/>
                            <a:ea typeface="Cambria Math" charset="0"/>
                            <a:cs typeface="Cambria Math" charset="0"/>
                          </a:rPr>
                        </m:ctrlPr>
                      </m:sSupPr>
                      <m:e>
                        <m:r>
                          <a:rPr lang="en-US" b="1" i="1">
                            <a:latin typeface="Cambria Math" charset="0"/>
                            <a:ea typeface="Cambria Math" charset="0"/>
                            <a:cs typeface="Cambria Math" charset="0"/>
                          </a:rPr>
                          <m:t>ℂ</m:t>
                        </m:r>
                      </m:e>
                      <m:sup>
                        <m:r>
                          <a:rPr lang="en-US" b="1" i="1" smtClean="0">
                            <a:latin typeface="Cambria Math" charset="0"/>
                            <a:ea typeface="Cambria Math" charset="0"/>
                            <a:cs typeface="Cambria Math" charset="0"/>
                          </a:rPr>
                          <m:t>𝒌</m:t>
                        </m:r>
                      </m:sup>
                    </m:sSup>
                  </m:oMath>
                </a14:m>
                <a:r>
                  <a:rPr lang="en-US" b="0" dirty="0" smtClean="0"/>
                  <a:t>, </a:t>
                </a:r>
              </a:p>
              <a:p>
                <a:pPr marL="0" indent="0">
                  <a:buNone/>
                </a:pPr>
                <a14:m>
                  <m:oMathPara xmlns:m="http://schemas.openxmlformats.org/officeDocument/2006/math">
                    <m:oMathParaPr>
                      <m:jc m:val="center"/>
                    </m:oMathParaPr>
                    <m:oMath xmlns:m="http://schemas.openxmlformats.org/officeDocument/2006/math">
                      <m:f>
                        <m:fPr>
                          <m:ctrlPr>
                            <a:rPr lang="en-US" b="0" i="1" smtClean="0">
                              <a:latin typeface="Cambria Math" charset="0"/>
                            </a:rPr>
                          </m:ctrlPr>
                        </m:fPr>
                        <m:num>
                          <m:r>
                            <a:rPr lang="en-US" i="1">
                              <a:latin typeface="Cambria Math" charset="0"/>
                            </a:rPr>
                            <m:t>1</m:t>
                          </m:r>
                        </m:num>
                        <m:den>
                          <m:r>
                            <a:rPr lang="en-US" b="0" i="1" smtClean="0">
                              <a:latin typeface="Cambria Math" charset="0"/>
                            </a:rPr>
                            <m:t>𝑚</m:t>
                          </m:r>
                        </m:den>
                      </m:f>
                      <m:sSup>
                        <m:sSupPr>
                          <m:ctrlPr>
                            <a:rPr lang="en-US" b="0" i="1" smtClean="0">
                              <a:latin typeface="Cambria Math" charset="0"/>
                            </a:rPr>
                          </m:ctrlPr>
                        </m:sSupPr>
                        <m:e>
                          <m:r>
                            <a:rPr lang="en-US" b="1" i="1" smtClean="0">
                              <a:latin typeface="Cambria Math" charset="0"/>
                            </a:rPr>
                            <m:t>𝝀</m:t>
                          </m:r>
                        </m:e>
                        <m:sup>
                          <m:r>
                            <a:rPr lang="en-US" b="0" i="1" smtClean="0">
                              <a:latin typeface="Cambria Math" charset="0"/>
                            </a:rPr>
                            <m:t>∗</m:t>
                          </m:r>
                        </m:sup>
                      </m:sSup>
                      <m:sSup>
                        <m:sSupPr>
                          <m:ctrlPr>
                            <a:rPr lang="en-US" b="0" i="1" smtClean="0">
                              <a:latin typeface="Cambria Math" charset="0"/>
                            </a:rPr>
                          </m:ctrlPr>
                        </m:sSupPr>
                        <m:e>
                          <m:r>
                            <a:rPr lang="en-US" b="0" i="1" smtClean="0">
                              <a:latin typeface="Cambria Math" charset="0"/>
                            </a:rPr>
                            <m:t>𝑀</m:t>
                          </m:r>
                        </m:e>
                        <m:sup>
                          <m:r>
                            <a:rPr lang="en-US" b="0" i="1" smtClean="0">
                              <a:latin typeface="Cambria Math" charset="0"/>
                            </a:rPr>
                            <m:t>∗</m:t>
                          </m:r>
                        </m:sup>
                      </m:sSup>
                      <m:r>
                        <a:rPr lang="en-US" b="0" i="1" smtClean="0">
                          <a:latin typeface="Cambria Math" charset="0"/>
                        </a:rPr>
                        <m:t>𝑀</m:t>
                      </m:r>
                      <m:r>
                        <a:rPr lang="en-US" b="1" i="1" smtClean="0">
                          <a:latin typeface="Cambria Math" charset="0"/>
                        </a:rPr>
                        <m:t>𝝀</m:t>
                      </m:r>
                      <m:r>
                        <a:rPr lang="en-US" b="0" i="1" smtClean="0">
                          <a:latin typeface="Cambria Math" charset="0"/>
                        </a:rPr>
                        <m:t>=</m:t>
                      </m:r>
                      <m:f>
                        <m:fPr>
                          <m:ctrlPr>
                            <a:rPr lang="en-US" b="0" i="1" smtClean="0">
                              <a:latin typeface="Cambria Math" charset="0"/>
                            </a:rPr>
                          </m:ctrlPr>
                        </m:fPr>
                        <m:num>
                          <m:r>
                            <a:rPr lang="en-US" b="0" i="1" smtClean="0">
                              <a:latin typeface="Cambria Math" charset="0"/>
                            </a:rPr>
                            <m:t>1</m:t>
                          </m:r>
                        </m:num>
                        <m:den>
                          <m:r>
                            <a:rPr lang="en-US" b="0" i="1" smtClean="0">
                              <a:latin typeface="Cambria Math" charset="0"/>
                            </a:rPr>
                            <m:t>𝑚</m:t>
                          </m:r>
                        </m:den>
                      </m:f>
                      <m:nary>
                        <m:naryPr>
                          <m:chr m:val="∑"/>
                          <m:ctrlPr>
                            <a:rPr lang="en-US" b="0" i="1" smtClean="0">
                              <a:latin typeface="Cambria Math" charset="0"/>
                            </a:rPr>
                          </m:ctrlPr>
                        </m:naryPr>
                        <m:sub>
                          <m:r>
                            <m:rPr>
                              <m:brk m:alnAt="23"/>
                            </m:rPr>
                            <a:rPr lang="en-US" b="0" i="1" smtClean="0">
                              <a:latin typeface="Cambria Math" charset="0"/>
                            </a:rPr>
                            <m:t>𝑎</m:t>
                          </m:r>
                          <m:r>
                            <a:rPr lang="en-US" b="0" i="1" smtClean="0">
                              <a:latin typeface="Cambria Math" charset="0"/>
                            </a:rPr>
                            <m:t>=1</m:t>
                          </m:r>
                        </m:sub>
                        <m:sup>
                          <m:r>
                            <a:rPr lang="en-US" b="0" i="1" smtClean="0">
                              <a:latin typeface="Cambria Math" charset="0"/>
                            </a:rPr>
                            <m:t>𝑚</m:t>
                          </m:r>
                        </m:sup>
                        <m:e>
                          <m:sSup>
                            <m:sSupPr>
                              <m:ctrlPr>
                                <a:rPr lang="en-US" b="0" i="1" smtClean="0">
                                  <a:latin typeface="Cambria Math" charset="0"/>
                                </a:rPr>
                              </m:ctrlPr>
                            </m:sSupPr>
                            <m:e>
                              <m:d>
                                <m:dPr>
                                  <m:begChr m:val="|"/>
                                  <m:endChr m:val="|"/>
                                  <m:ctrlPr>
                                    <a:rPr lang="en-US" b="0" i="1" smtClean="0">
                                      <a:latin typeface="Cambria Math" charset="0"/>
                                    </a:rPr>
                                  </m:ctrlPr>
                                </m:dPr>
                                <m:e>
                                  <m:nary>
                                    <m:naryPr>
                                      <m:chr m:val="∑"/>
                                      <m:ctrlPr>
                                        <a:rPr lang="en-US" i="1">
                                          <a:latin typeface="Cambria Math" charset="0"/>
                                        </a:rPr>
                                      </m:ctrlPr>
                                    </m:naryPr>
                                    <m:sub>
                                      <m:r>
                                        <m:rPr>
                                          <m:brk m:alnAt="23"/>
                                        </m:rPr>
                                        <a:rPr lang="en-US" i="1">
                                          <a:latin typeface="Cambria Math" charset="0"/>
                                        </a:rPr>
                                        <m:t>𝑗</m:t>
                                      </m:r>
                                      <m:r>
                                        <a:rPr lang="en-US" i="1">
                                          <a:latin typeface="Cambria Math" charset="0"/>
                                        </a:rPr>
                                        <m:t>=1</m:t>
                                      </m:r>
                                    </m:sub>
                                    <m:sup>
                                      <m:r>
                                        <a:rPr lang="en-US" i="1">
                                          <a:latin typeface="Cambria Math" charset="0"/>
                                        </a:rPr>
                                        <m:t>𝑘</m:t>
                                      </m:r>
                                    </m:sup>
                                    <m:e>
                                      <m:sSub>
                                        <m:sSubPr>
                                          <m:ctrlPr>
                                            <a:rPr lang="en-US" i="1">
                                              <a:latin typeface="Cambria Math" charset="0"/>
                                            </a:rPr>
                                          </m:ctrlPr>
                                        </m:sSubPr>
                                        <m:e>
                                          <m:r>
                                            <a:rPr lang="en-US" i="1">
                                              <a:latin typeface="Cambria Math" charset="0"/>
                                            </a:rPr>
                                            <m:t>𝜆</m:t>
                                          </m:r>
                                        </m:e>
                                        <m:sub>
                                          <m:r>
                                            <a:rPr lang="en-US" i="1">
                                              <a:latin typeface="Cambria Math" charset="0"/>
                                            </a:rPr>
                                            <m:t>𝑗</m:t>
                                          </m:r>
                                        </m:sub>
                                      </m:sSub>
                                    </m:e>
                                  </m:nary>
                                  <m:func>
                                    <m:funcPr>
                                      <m:ctrlPr>
                                        <a:rPr lang="en-US" b="0" i="1" smtClean="0">
                                          <a:latin typeface="Cambria Math" charset="0"/>
                                        </a:rPr>
                                      </m:ctrlPr>
                                    </m:funcPr>
                                    <m:fName>
                                      <m:r>
                                        <m:rPr>
                                          <m:sty m:val="p"/>
                                        </m:rPr>
                                        <a:rPr lang="en-US" b="0" i="0" smtClean="0">
                                          <a:latin typeface="Cambria Math" charset="0"/>
                                        </a:rPr>
                                        <m:t>exp</m:t>
                                      </m:r>
                                    </m:fName>
                                    <m:e>
                                      <m:d>
                                        <m:dPr>
                                          <m:ctrlPr>
                                            <a:rPr lang="en-US" b="0" i="1" dirty="0" smtClean="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sSub>
                                                <m:sSubPr>
                                                  <m:ctrlPr>
                                                    <a:rPr lang="en-US" b="1" i="1" dirty="0">
                                                      <a:latin typeface="Cambria Math" charset="0"/>
                                                    </a:rPr>
                                                  </m:ctrlPr>
                                                </m:sSubPr>
                                                <m:e>
                                                  <m:r>
                                                    <m:rPr>
                                                      <m:brk m:alnAt="7"/>
                                                    </m:rPr>
                                                    <a:rPr lang="en-US" b="1" i="1" dirty="0">
                                                      <a:latin typeface="Cambria Math" charset="0"/>
                                                    </a:rPr>
                                                    <m:t>𝝎</m:t>
                                                  </m:r>
                                                </m:e>
                                                <m:sub>
                                                  <m:r>
                                                    <a:rPr lang="en-US" b="1" i="1" dirty="0" smtClean="0">
                                                      <a:latin typeface="Cambria Math" charset="0"/>
                                                    </a:rPr>
                                                    <m:t>𝒂</m:t>
                                                  </m:r>
                                                </m:sub>
                                              </m:sSub>
                                              <m:r>
                                                <m:rPr>
                                                  <m:brk m:alnAt="7"/>
                                                </m:rP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a:rPr lang="en-US" b="1" i="1" dirty="0" smtClean="0">
                                                      <a:latin typeface="Cambria Math" charset="0"/>
                                                    </a:rPr>
                                                    <m:t>𝒋</m:t>
                                                  </m:r>
                                                </m:sub>
                                              </m:sSub>
                                            </m:e>
                                          </m:d>
                                        </m:e>
                                      </m:d>
                                    </m:e>
                                  </m:func>
                                </m:e>
                              </m:d>
                            </m:e>
                            <m:sup>
                              <m:r>
                                <a:rPr lang="en-US" b="0" i="1" smtClean="0">
                                  <a:latin typeface="Cambria Math" charset="0"/>
                                </a:rPr>
                                <m:t>2</m:t>
                              </m:r>
                            </m:sup>
                          </m:sSup>
                        </m:e>
                      </m:nary>
                    </m:oMath>
                  </m:oMathPara>
                </a14:m>
                <a:endParaRPr lang="en-US" dirty="0" smtClean="0"/>
              </a:p>
              <a:p>
                <a14:m>
                  <m:oMath xmlns:m="http://schemas.openxmlformats.org/officeDocument/2006/math">
                    <m:f>
                      <m:fPr>
                        <m:ctrlPr>
                          <a:rPr lang="en-US" i="1">
                            <a:latin typeface="Cambria Math" charset="0"/>
                          </a:rPr>
                        </m:ctrlPr>
                      </m:fPr>
                      <m:num>
                        <m:r>
                          <a:rPr lang="en-US" i="1">
                            <a:latin typeface="Cambria Math" charset="0"/>
                          </a:rPr>
                          <m:t>1</m:t>
                        </m:r>
                      </m:num>
                      <m:den>
                        <m:r>
                          <a:rPr lang="en-US" i="1">
                            <a:latin typeface="Cambria Math" charset="0"/>
                          </a:rPr>
                          <m:t>𝑚</m:t>
                        </m:r>
                      </m:den>
                    </m:f>
                    <m:sSup>
                      <m:sSupPr>
                        <m:ctrlPr>
                          <a:rPr lang="en-US" i="1">
                            <a:latin typeface="Cambria Math" charset="0"/>
                          </a:rPr>
                        </m:ctrlPr>
                      </m:sSupPr>
                      <m:e>
                        <m:r>
                          <a:rPr lang="en-US" b="1" i="1">
                            <a:latin typeface="Cambria Math" charset="0"/>
                          </a:rPr>
                          <m:t>𝝀</m:t>
                        </m:r>
                      </m:e>
                      <m:sup>
                        <m:r>
                          <a:rPr lang="en-US" i="1">
                            <a:latin typeface="Cambria Math" charset="0"/>
                          </a:rPr>
                          <m:t>∗</m:t>
                        </m:r>
                      </m:sup>
                    </m:sSup>
                    <m:sSup>
                      <m:sSupPr>
                        <m:ctrlPr>
                          <a:rPr lang="en-US" i="1">
                            <a:latin typeface="Cambria Math" charset="0"/>
                          </a:rPr>
                        </m:ctrlPr>
                      </m:sSupPr>
                      <m:e>
                        <m:r>
                          <a:rPr lang="en-US" i="1">
                            <a:latin typeface="Cambria Math" charset="0"/>
                          </a:rPr>
                          <m:t>𝑀</m:t>
                        </m:r>
                      </m:e>
                      <m:sup>
                        <m:r>
                          <a:rPr lang="en-US" i="1">
                            <a:latin typeface="Cambria Math" charset="0"/>
                          </a:rPr>
                          <m:t>∗</m:t>
                        </m:r>
                      </m:sup>
                    </m:sSup>
                    <m:r>
                      <a:rPr lang="en-US" i="1">
                        <a:latin typeface="Cambria Math" charset="0"/>
                      </a:rPr>
                      <m:t>𝑀</m:t>
                    </m:r>
                    <m:r>
                      <a:rPr lang="en-US" b="1" i="1">
                        <a:latin typeface="Cambria Math" charset="0"/>
                      </a:rPr>
                      <m:t>𝝀</m:t>
                    </m:r>
                  </m:oMath>
                </a14:m>
                <a:r>
                  <a:rPr lang="en-US" dirty="0" smtClean="0"/>
                  <a:t> concentrates around its expectation</a:t>
                </a:r>
              </a:p>
              <a:p>
                <a:pPr marL="0" indent="0">
                  <a:buNone/>
                </a:pPr>
                <a14:m>
                  <m:oMathPara xmlns:m="http://schemas.openxmlformats.org/officeDocument/2006/math">
                    <m:oMathParaPr>
                      <m:jc m:val="center"/>
                    </m:oMathParaPr>
                    <m:oMath xmlns:m="http://schemas.openxmlformats.org/officeDocument/2006/math">
                      <m:nary>
                        <m:naryPr>
                          <m:supHide m:val="on"/>
                          <m:ctrlPr>
                            <a:rPr lang="en-US" b="0" i="1" smtClean="0">
                              <a:latin typeface="Cambria Math" charset="0"/>
                            </a:rPr>
                          </m:ctrlPr>
                        </m:naryPr>
                        <m:sub>
                          <m:sSup>
                            <m:sSupPr>
                              <m:ctrlPr>
                                <a:rPr lang="en-US" b="0" i="1" smtClean="0">
                                  <a:latin typeface="Cambria Math" charset="0"/>
                                </a:rPr>
                              </m:ctrlPr>
                            </m:sSupPr>
                            <m:e>
                              <m:r>
                                <a:rPr lang="en-US" b="0" i="1" smtClean="0">
                                  <a:latin typeface="Cambria Math" charset="0"/>
                                </a:rPr>
                                <m:t>𝐵</m:t>
                              </m:r>
                            </m:e>
                            <m:sup>
                              <m:r>
                                <a:rPr lang="en-US" i="1">
                                  <a:latin typeface="Cambria Math" charset="0"/>
                                </a:rPr>
                                <m:t>2</m:t>
                              </m:r>
                            </m:sup>
                          </m:sSup>
                          <m:d>
                            <m:dPr>
                              <m:ctrlPr>
                                <a:rPr lang="en-US" i="1">
                                  <a:latin typeface="Cambria Math" charset="0"/>
                                </a:rPr>
                              </m:ctrlPr>
                            </m:dPr>
                            <m:e>
                              <m:r>
                                <a:rPr lang="en-US" b="0" i="1" smtClean="0">
                                  <a:latin typeface="Cambria Math" charset="0"/>
                                </a:rPr>
                                <m:t>𝜋𝜎</m:t>
                              </m:r>
                              <m:r>
                                <a:rPr lang="en-US" b="0" i="1" smtClean="0">
                                  <a:latin typeface="Cambria Math" charset="0"/>
                                </a:rPr>
                                <m:t>/2</m:t>
                              </m:r>
                            </m:e>
                          </m:d>
                        </m:sub>
                        <m:sup/>
                        <m:e>
                          <m:sSup>
                            <m:sSupPr>
                              <m:ctrlPr>
                                <a:rPr lang="en-US" i="1">
                                  <a:latin typeface="Cambria Math" charset="0"/>
                                </a:rPr>
                              </m:ctrlPr>
                            </m:sSupPr>
                            <m:e>
                              <m:d>
                                <m:dPr>
                                  <m:begChr m:val="|"/>
                                  <m:endChr m:val="|"/>
                                  <m:ctrlPr>
                                    <a:rPr lang="en-US" i="1">
                                      <a:latin typeface="Cambria Math" charset="0"/>
                                    </a:rPr>
                                  </m:ctrlPr>
                                </m:dPr>
                                <m:e>
                                  <m:nary>
                                    <m:naryPr>
                                      <m:chr m:val="∑"/>
                                      <m:ctrlPr>
                                        <a:rPr lang="en-US" i="1">
                                          <a:latin typeface="Cambria Math" charset="0"/>
                                        </a:rPr>
                                      </m:ctrlPr>
                                    </m:naryPr>
                                    <m:sub>
                                      <m:r>
                                        <m:rPr>
                                          <m:brk m:alnAt="23"/>
                                        </m:rPr>
                                        <a:rPr lang="en-US" i="1">
                                          <a:latin typeface="Cambria Math" charset="0"/>
                                        </a:rPr>
                                        <m:t>𝑗</m:t>
                                      </m:r>
                                      <m:r>
                                        <a:rPr lang="en-US" i="1">
                                          <a:latin typeface="Cambria Math" charset="0"/>
                                        </a:rPr>
                                        <m:t>=1</m:t>
                                      </m:r>
                                    </m:sub>
                                    <m:sup>
                                      <m:r>
                                        <a:rPr lang="en-US" i="1">
                                          <a:latin typeface="Cambria Math" charset="0"/>
                                        </a:rPr>
                                        <m:t>𝑘</m:t>
                                      </m:r>
                                    </m:sup>
                                    <m:e>
                                      <m:sSub>
                                        <m:sSubPr>
                                          <m:ctrlPr>
                                            <a:rPr lang="en-US" i="1">
                                              <a:latin typeface="Cambria Math" charset="0"/>
                                            </a:rPr>
                                          </m:ctrlPr>
                                        </m:sSubPr>
                                        <m:e>
                                          <m:r>
                                            <a:rPr lang="en-US" i="1">
                                              <a:latin typeface="Cambria Math" charset="0"/>
                                            </a:rPr>
                                            <m:t>𝜆</m:t>
                                          </m:r>
                                        </m:e>
                                        <m:sub>
                                          <m:r>
                                            <a:rPr lang="en-US" i="1">
                                              <a:latin typeface="Cambria Math" charset="0"/>
                                            </a:rPr>
                                            <m:t>𝑗</m:t>
                                          </m:r>
                                        </m:sub>
                                      </m:sSub>
                                    </m:e>
                                  </m:nary>
                                  <m:func>
                                    <m:funcPr>
                                      <m:ctrlPr>
                                        <a:rPr lang="en-US" i="1">
                                          <a:latin typeface="Cambria Math" charset="0"/>
                                        </a:rPr>
                                      </m:ctrlPr>
                                    </m:funcPr>
                                    <m:fName>
                                      <m:r>
                                        <m:rPr>
                                          <m:sty m:val="p"/>
                                        </m:rPr>
                                        <a:rPr lang="en-US">
                                          <a:latin typeface="Cambria Math" charset="0"/>
                                        </a:rPr>
                                        <m:t>exp</m:t>
                                      </m:r>
                                    </m:fName>
                                    <m:e>
                                      <m:d>
                                        <m:dPr>
                                          <m:ctrlPr>
                                            <a:rPr lang="en-US" i="1" dirty="0">
                                              <a:latin typeface="Cambria Math" charset="0"/>
                                            </a:rPr>
                                          </m:ctrlPr>
                                        </m:dPr>
                                        <m:e>
                                          <m:r>
                                            <a:rPr lang="en-US" i="1" dirty="0">
                                              <a:latin typeface="Cambria Math" charset="0"/>
                                            </a:rPr>
                                            <m:t>−2</m:t>
                                          </m:r>
                                          <m:r>
                                            <m:rPr>
                                              <m:brk m:alnAt="7"/>
                                            </m:rPr>
                                            <a:rPr lang="en-US" i="1" dirty="0">
                                              <a:latin typeface="Cambria Math" charset="0"/>
                                            </a:rPr>
                                            <m:t>𝜋</m:t>
                                          </m:r>
                                          <m:r>
                                            <a:rPr lang="en-US" i="1" dirty="0">
                                              <a:latin typeface="Cambria Math" charset="0"/>
                                            </a:rPr>
                                            <m:t>𝑖</m:t>
                                          </m:r>
                                          <m:r>
                                            <a:rPr lang="en-US" i="1" dirty="0">
                                              <a:latin typeface="Cambria Math" charset="0"/>
                                            </a:rPr>
                                            <m:t> </m:t>
                                          </m:r>
                                          <m:d>
                                            <m:dPr>
                                              <m:begChr m:val="〈"/>
                                              <m:endChr m:val="〉"/>
                                              <m:ctrlPr>
                                                <a:rPr lang="en-US" i="1" dirty="0">
                                                  <a:latin typeface="Cambria Math" charset="0"/>
                                                </a:rPr>
                                              </m:ctrlPr>
                                            </m:dPr>
                                            <m:e>
                                              <m:r>
                                                <m:rPr>
                                                  <m:brk m:alnAt="7"/>
                                                </m:rPr>
                                                <a:rPr lang="en-US" b="1" i="1" dirty="0">
                                                  <a:latin typeface="Cambria Math" charset="0"/>
                                                </a:rPr>
                                                <m:t>𝝎</m:t>
                                              </m:r>
                                              <m:r>
                                                <a:rPr lang="en-US" b="1" i="1" dirty="0">
                                                  <a:latin typeface="Cambria Math" charset="0"/>
                                                </a:rPr>
                                                <m:t>,</m:t>
                                              </m:r>
                                              <m:sSub>
                                                <m:sSubPr>
                                                  <m:ctrlPr>
                                                    <a:rPr lang="en-US" b="1" i="1" dirty="0">
                                                      <a:latin typeface="Cambria Math" charset="0"/>
                                                    </a:rPr>
                                                  </m:ctrlPr>
                                                </m:sSubPr>
                                                <m:e>
                                                  <m:r>
                                                    <m:rPr>
                                                      <m:brk m:alnAt="7"/>
                                                    </m:rPr>
                                                    <a:rPr lang="en-US" b="1" i="1" dirty="0">
                                                      <a:latin typeface="Cambria Math" charset="0"/>
                                                    </a:rPr>
                                                    <m:t>𝝁</m:t>
                                                  </m:r>
                                                </m:e>
                                                <m:sub>
                                                  <m:r>
                                                    <a:rPr lang="en-US" b="1" i="1" dirty="0">
                                                      <a:latin typeface="Cambria Math" charset="0"/>
                                                    </a:rPr>
                                                    <m:t>𝒋</m:t>
                                                  </m:r>
                                                </m:sub>
                                              </m:sSub>
                                            </m:e>
                                          </m:d>
                                        </m:e>
                                      </m:d>
                                    </m:e>
                                  </m:func>
                                </m:e>
                              </m:d>
                            </m:e>
                            <m:sup>
                              <m:r>
                                <a:rPr lang="en-US" i="1">
                                  <a:latin typeface="Cambria Math" charset="0"/>
                                </a:rPr>
                                <m:t>2</m:t>
                              </m:r>
                            </m:sup>
                          </m:sSup>
                          <m:r>
                            <m:rPr>
                              <m:sty m:val="p"/>
                            </m:rPr>
                            <a:rPr lang="en-US">
                              <a:latin typeface="Cambria Math" charset="0"/>
                            </a:rPr>
                            <m:t>d</m:t>
                          </m:r>
                          <m:r>
                            <a:rPr lang="en-US" b="1" i="1">
                              <a:latin typeface="Cambria Math" charset="0"/>
                            </a:rPr>
                            <m:t>𝝎</m:t>
                          </m:r>
                        </m:e>
                      </m:nary>
                    </m:oMath>
                  </m:oMathPara>
                </a14:m>
                <a:endParaRPr lang="en-US" b="0" dirty="0" smtClean="0"/>
              </a:p>
              <a:p>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rotWithShape="0">
                <a:blip r:embed="rId3"/>
                <a:stretch>
                  <a:fillRect l="-1043" t="-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8200" y="5772150"/>
                <a:ext cx="10515600" cy="762000"/>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Key Lemma</a:t>
                </a:r>
                <a:r>
                  <a:rPr lang="en-US" sz="2800" dirty="0" smtClean="0">
                    <a:solidFill>
                      <a:schemeClr val="tx1"/>
                    </a:solidFill>
                  </a:rPr>
                  <a:t>: If </a:t>
                </a:r>
                <a14:m>
                  <m:oMath xmlns:m="http://schemas.openxmlformats.org/officeDocument/2006/math">
                    <m:d>
                      <m:dPr>
                        <m:begChr m:val="{"/>
                        <m:endChr m:val="}"/>
                        <m:ctrlPr>
                          <a:rPr lang="en-US" sz="2800" b="0" i="1" dirty="0" smtClean="0">
                            <a:solidFill>
                              <a:schemeClr val="tx1"/>
                            </a:solidFill>
                            <a:latin typeface="Cambria Math" charset="0"/>
                          </a:rPr>
                        </m:ctrlPr>
                      </m:dPr>
                      <m:e>
                        <m:sSub>
                          <m:sSubPr>
                            <m:ctrlPr>
                              <a:rPr lang="en-US" sz="2800" b="1" i="1" dirty="0" smtClean="0">
                                <a:solidFill>
                                  <a:schemeClr val="tx1"/>
                                </a:solidFill>
                                <a:latin typeface="Cambria Math" charset="0"/>
                              </a:rPr>
                            </m:ctrlPr>
                          </m:sSubPr>
                          <m:e>
                            <m:r>
                              <m:rPr>
                                <m:brk m:alnAt="7"/>
                              </m:rPr>
                              <a:rPr lang="en-US" sz="2800" b="1" i="1" dirty="0">
                                <a:solidFill>
                                  <a:schemeClr val="tx1"/>
                                </a:solidFill>
                                <a:latin typeface="Cambria Math" charset="0"/>
                              </a:rPr>
                              <m:t>𝝁</m:t>
                            </m:r>
                          </m:e>
                          <m:sub>
                            <m:r>
                              <a:rPr lang="en-US" sz="2800" b="1" i="1" dirty="0">
                                <a:solidFill>
                                  <a:schemeClr val="tx1"/>
                                </a:solidFill>
                                <a:latin typeface="Cambria Math" charset="0"/>
                              </a:rPr>
                              <m:t>𝒋</m:t>
                            </m:r>
                          </m:sub>
                        </m:sSub>
                      </m:e>
                    </m:d>
                  </m:oMath>
                </a14:m>
                <a:r>
                  <a:rPr lang="en-US" sz="2800" b="1" dirty="0" smtClean="0">
                    <a:solidFill>
                      <a:schemeClr val="tx1"/>
                    </a:solidFill>
                  </a:rPr>
                  <a:t> </a:t>
                </a:r>
                <a:r>
                  <a:rPr lang="en-US" sz="2800" dirty="0" smtClean="0">
                    <a:solidFill>
                      <a:schemeClr val="tx1"/>
                    </a:solidFill>
                  </a:rPr>
                  <a:t>are at least </a:t>
                </a:r>
                <a14:m>
                  <m:oMath xmlns:m="http://schemas.openxmlformats.org/officeDocument/2006/math">
                    <m:r>
                      <a:rPr lang="en-US" sz="2800" i="1" dirty="0" smtClean="0">
                        <a:solidFill>
                          <a:schemeClr val="tx1"/>
                        </a:solidFill>
                        <a:latin typeface="Cambria Math" charset="0"/>
                      </a:rPr>
                      <m:t>1.530</m:t>
                    </m:r>
                    <m:r>
                      <a:rPr lang="en-US" sz="2800" i="1" dirty="0" smtClean="0">
                        <a:solidFill>
                          <a:schemeClr val="tx1"/>
                        </a:solidFill>
                        <a:latin typeface="Cambria Math" charset="0"/>
                      </a:rPr>
                      <m:t>𝜋𝜎</m:t>
                    </m:r>
                  </m:oMath>
                </a14:m>
                <a:r>
                  <a:rPr lang="en-US" sz="2800" dirty="0" smtClean="0">
                    <a:solidFill>
                      <a:schemeClr val="tx1"/>
                    </a:solidFill>
                  </a:rPr>
                  <a:t>-separated, this is </a:t>
                </a:r>
                <a14:m>
                  <m:oMath xmlns:m="http://schemas.openxmlformats.org/officeDocument/2006/math">
                    <m:r>
                      <m:rPr>
                        <m:sty m:val="p"/>
                      </m:rPr>
                      <a:rPr lang="en-US" sz="2800" b="0" i="0" smtClean="0">
                        <a:solidFill>
                          <a:schemeClr val="tx1"/>
                        </a:solidFill>
                        <a:latin typeface="Cambria Math" charset="0"/>
                      </a:rPr>
                      <m:t>Ω</m:t>
                    </m:r>
                    <m:d>
                      <m:dPr>
                        <m:ctrlPr>
                          <a:rPr lang="en-US" sz="2800" b="0" i="1" smtClean="0">
                            <a:solidFill>
                              <a:schemeClr val="tx1"/>
                            </a:solidFill>
                            <a:latin typeface="Cambria Math" charset="0"/>
                          </a:rPr>
                        </m:ctrlPr>
                      </m:dPr>
                      <m:e>
                        <m:sSup>
                          <m:sSupPr>
                            <m:ctrlPr>
                              <a:rPr lang="en-US" sz="2800" b="0" i="1" smtClean="0">
                                <a:solidFill>
                                  <a:schemeClr val="tx1"/>
                                </a:solidFill>
                                <a:latin typeface="Cambria Math" charset="0"/>
                              </a:rPr>
                            </m:ctrlPr>
                          </m:sSupPr>
                          <m:e>
                            <m:d>
                              <m:dPr>
                                <m:begChr m:val="‖"/>
                                <m:endChr m:val="‖"/>
                                <m:ctrlPr>
                                  <a:rPr lang="en-US" sz="2800" b="0" i="1" smtClean="0">
                                    <a:solidFill>
                                      <a:schemeClr val="tx1"/>
                                    </a:solidFill>
                                    <a:latin typeface="Cambria Math" charset="0"/>
                                  </a:rPr>
                                </m:ctrlPr>
                              </m:dPr>
                              <m:e>
                                <m:r>
                                  <a:rPr lang="en-US" sz="2800" b="1" i="1" smtClean="0">
                                    <a:solidFill>
                                      <a:schemeClr val="tx1"/>
                                    </a:solidFill>
                                    <a:latin typeface="Cambria Math" charset="0"/>
                                  </a:rPr>
                                  <m:t>𝝀</m:t>
                                </m:r>
                              </m:e>
                            </m:d>
                          </m:e>
                          <m:sup>
                            <m:r>
                              <a:rPr lang="en-US" sz="2800" b="0" i="1" smtClean="0">
                                <a:solidFill>
                                  <a:schemeClr val="tx1"/>
                                </a:solidFill>
                                <a:latin typeface="Cambria Math" charset="0"/>
                              </a:rPr>
                              <m:t>2</m:t>
                            </m:r>
                          </m:sup>
                        </m:sSup>
                      </m:e>
                    </m:d>
                  </m:oMath>
                </a14:m>
                <a:r>
                  <a:rPr lang="en-US" sz="2800" dirty="0" smtClean="0">
                    <a:solidFill>
                      <a:schemeClr val="tx1"/>
                    </a:solidFill>
                  </a:rPr>
                  <a:t>.</a:t>
                </a:r>
                <a:endParaRPr lang="en-US" sz="28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38200" y="5772150"/>
                <a:ext cx="10515600" cy="762000"/>
              </a:xfrm>
              <a:prstGeom prst="rect">
                <a:avLst/>
              </a:prstGeom>
              <a:blipFill rotWithShape="0">
                <a:blip r:embed="rId4"/>
                <a:stretch>
                  <a:fillRect b="-3817"/>
                </a:stretch>
              </a:blipFill>
              <a:ln w="38100">
                <a:solidFill>
                  <a:schemeClr val="tx1"/>
                </a:solidFill>
              </a:ln>
            </p:spPr>
            <p:txBody>
              <a:bodyPr/>
              <a:lstStyle/>
              <a:p>
                <a:r>
                  <a:rPr lang="en-US">
                    <a:noFill/>
                  </a:rPr>
                  <a:t> </a:t>
                </a:r>
              </a:p>
            </p:txBody>
          </p:sp>
        </mc:Fallback>
      </mc:AlternateContent>
      <p:cxnSp>
        <p:nvCxnSpPr>
          <p:cNvPr id="6" name="Straight Connector 5"/>
          <p:cNvCxnSpPr/>
          <p:nvPr/>
        </p:nvCxnSpPr>
        <p:spPr>
          <a:xfrm flipV="1">
            <a:off x="8896350" y="2076450"/>
            <a:ext cx="1828800" cy="3695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7810500" y="165893"/>
                <a:ext cx="4152900" cy="1910557"/>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Uses the 2D “ball </a:t>
                </a:r>
                <a:r>
                  <a:rPr lang="en-US" sz="2400" dirty="0" err="1" smtClean="0">
                    <a:solidFill>
                      <a:schemeClr val="tx1"/>
                    </a:solidFill>
                  </a:rPr>
                  <a:t>minorant</a:t>
                </a:r>
                <a:r>
                  <a:rPr lang="en-US" sz="2400" dirty="0" smtClean="0">
                    <a:solidFill>
                      <a:schemeClr val="tx1"/>
                    </a:solidFill>
                  </a:rPr>
                  <a:t>”, an extremal function which lower bounds the indicator of </a:t>
                </a:r>
                <a14:m>
                  <m:oMath xmlns:m="http://schemas.openxmlformats.org/officeDocument/2006/math">
                    <m:sSup>
                      <m:sSupPr>
                        <m:ctrlPr>
                          <a:rPr lang="en-US" sz="2400" i="1">
                            <a:solidFill>
                              <a:schemeClr val="tx1"/>
                            </a:solidFill>
                            <a:latin typeface="Cambria Math" charset="0"/>
                          </a:rPr>
                        </m:ctrlPr>
                      </m:sSupPr>
                      <m:e>
                        <m:r>
                          <a:rPr lang="en-US" sz="2400" i="1">
                            <a:solidFill>
                              <a:schemeClr val="tx1"/>
                            </a:solidFill>
                            <a:latin typeface="Cambria Math" charset="0"/>
                          </a:rPr>
                          <m:t>𝐵</m:t>
                        </m:r>
                      </m:e>
                      <m:sup>
                        <m:r>
                          <a:rPr lang="en-US" sz="2400" i="1">
                            <a:solidFill>
                              <a:schemeClr val="tx1"/>
                            </a:solidFill>
                            <a:latin typeface="Cambria Math" charset="0"/>
                          </a:rPr>
                          <m:t>2</m:t>
                        </m:r>
                      </m:sup>
                    </m:sSup>
                    <m:d>
                      <m:dPr>
                        <m:ctrlPr>
                          <a:rPr lang="en-US" sz="2400" i="1">
                            <a:solidFill>
                              <a:schemeClr val="tx1"/>
                            </a:solidFill>
                            <a:latin typeface="Cambria Math" charset="0"/>
                          </a:rPr>
                        </m:ctrlPr>
                      </m:dPr>
                      <m:e>
                        <m:r>
                          <a:rPr lang="en-US" sz="2400" i="1">
                            <a:solidFill>
                              <a:schemeClr val="tx1"/>
                            </a:solidFill>
                            <a:latin typeface="Cambria Math" charset="0"/>
                          </a:rPr>
                          <m:t>𝜋𝜎</m:t>
                        </m:r>
                        <m:r>
                          <a:rPr lang="en-US" sz="2400" i="1">
                            <a:solidFill>
                              <a:schemeClr val="tx1"/>
                            </a:solidFill>
                            <a:latin typeface="Cambria Math" charset="0"/>
                          </a:rPr>
                          <m:t>/2</m:t>
                        </m:r>
                      </m:e>
                    </m:d>
                  </m:oMath>
                </a14:m>
                <a:r>
                  <a:rPr lang="en-US" sz="2400" dirty="0" smtClean="0">
                    <a:solidFill>
                      <a:schemeClr val="tx1"/>
                    </a:solidFill>
                  </a:rPr>
                  <a:t> and has compactly supported Fourier transform</a:t>
                </a:r>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10500" y="165893"/>
                <a:ext cx="4152900" cy="1910557"/>
              </a:xfrm>
              <a:prstGeom prst="rect">
                <a:avLst/>
              </a:prstGeom>
              <a:blipFill rotWithShape="0">
                <a:blip r:embed="rId5"/>
                <a:stretch>
                  <a:fillRect l="-727" t="-1875" r="-2471" b="-6250"/>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1083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p>
          <a:p>
            <a:pPr lvl="1"/>
            <a:r>
              <a:rPr lang="en-US" dirty="0" smtClean="0"/>
              <a:t>Definition and Reduction</a:t>
            </a:r>
          </a:p>
          <a:p>
            <a:pPr lvl="1"/>
            <a:r>
              <a:rPr lang="en-US" dirty="0" smtClean="0"/>
              <a:t>1D case: Matrix Pencil Method</a:t>
            </a:r>
          </a:p>
        </p:txBody>
      </p:sp>
      <p:sp>
        <p:nvSpPr>
          <p:cNvPr id="5" name="TextBox 4"/>
          <p:cNvSpPr txBox="1"/>
          <p:nvPr/>
        </p:nvSpPr>
        <p:spPr>
          <a:xfrm>
            <a:off x="6141720" y="1825624"/>
            <a:ext cx="5029200" cy="3153684"/>
          </a:xfrm>
          <a:prstGeom prst="rect">
            <a:avLst/>
          </a:prstGeom>
          <a:noFill/>
        </p:spPr>
        <p:txBody>
          <a:bodyPr wrap="square" rtlCol="0">
            <a:spAutoFit/>
          </a:bodyPr>
          <a:lstStyle/>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Learning in Two Dimensions</a:t>
            </a:r>
          </a:p>
          <a:p>
            <a:pPr marL="685800" lvl="1" indent="-228600">
              <a:lnSpc>
                <a:spcPct val="90000"/>
              </a:lnSpc>
              <a:spcBef>
                <a:spcPts val="500"/>
              </a:spcBef>
              <a:buFont typeface="Arial"/>
              <a:buChar char="•"/>
            </a:pPr>
            <a:r>
              <a:rPr lang="en-US" sz="2400" dirty="0"/>
              <a:t>Learning Without </a:t>
            </a:r>
            <a:r>
              <a:rPr lang="en-US" sz="2400" dirty="0" smtClean="0"/>
              <a:t>Separation</a:t>
            </a:r>
          </a:p>
          <a:p>
            <a:pPr marL="685800" lvl="1" indent="-228600">
              <a:lnSpc>
                <a:spcPct val="90000"/>
              </a:lnSpc>
              <a:spcBef>
                <a:spcPts val="500"/>
              </a:spcBef>
              <a:buFont typeface="Arial"/>
              <a:buChar char="•"/>
            </a:pPr>
            <a:r>
              <a:rPr lang="en-US" sz="2400" dirty="0" smtClean="0"/>
              <a:t>Tensor Decomposition</a:t>
            </a:r>
          </a:p>
          <a:p>
            <a:pPr marL="514350" lvl="0" indent="-514350">
              <a:lnSpc>
                <a:spcPct val="90000"/>
              </a:lnSpc>
              <a:spcBef>
                <a:spcPts val="1000"/>
              </a:spcBef>
              <a:buFont typeface="+mj-lt"/>
              <a:buAutoNum type="arabicPeriod" startAt="3"/>
            </a:pPr>
            <a:r>
              <a:rPr lang="en-US" sz="2800" b="1" dirty="0" smtClean="0">
                <a:solidFill>
                  <a:schemeClr val="accent6">
                    <a:lumMod val="75000"/>
                  </a:schemeClr>
                </a:solidFill>
              </a:rPr>
              <a:t>Lower </a:t>
            </a:r>
            <a:r>
              <a:rPr lang="en-US" sz="2800" b="1" dirty="0">
                <a:solidFill>
                  <a:schemeClr val="accent6">
                    <a:lumMod val="75000"/>
                  </a:schemeClr>
                </a:solidFill>
              </a:rPr>
              <a:t>Bound</a:t>
            </a:r>
          </a:p>
          <a:p>
            <a:pPr marL="685800" lvl="1" indent="-228600">
              <a:lnSpc>
                <a:spcPct val="90000"/>
              </a:lnSpc>
              <a:spcBef>
                <a:spcPts val="500"/>
              </a:spcBef>
              <a:buFont typeface="Arial"/>
              <a:buChar char="•"/>
            </a:pPr>
            <a:r>
              <a:rPr lang="en-US" sz="2400" b="1" dirty="0">
                <a:solidFill>
                  <a:schemeClr val="accent5">
                    <a:lumMod val="75000"/>
                  </a:schemeClr>
                </a:solidFill>
              </a:rPr>
              <a:t>Proof </a:t>
            </a:r>
            <a:r>
              <a:rPr lang="en-US" sz="2400" b="1" dirty="0" smtClean="0">
                <a:solidFill>
                  <a:schemeClr val="accent5">
                    <a:lumMod val="75000"/>
                  </a:schemeClr>
                </a:solidFill>
              </a:rPr>
              <a:t>Sketch</a:t>
            </a:r>
          </a:p>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Open Questions</a:t>
            </a:r>
            <a:endParaRPr lang="en-US" sz="2800" b="1" dirty="0">
              <a:solidFill>
                <a:schemeClr val="accent6">
                  <a:lumMod val="75000"/>
                </a:schemeClr>
              </a:solidFill>
            </a:endParaRPr>
          </a:p>
          <a:p>
            <a:pPr marL="685800" lvl="1" indent="-228600">
              <a:lnSpc>
                <a:spcPct val="90000"/>
              </a:lnSpc>
              <a:spcBef>
                <a:spcPts val="500"/>
              </a:spcBef>
              <a:buFont typeface="Arial"/>
              <a:buChar char="•"/>
            </a:pPr>
            <a:endParaRPr lang="en-US" sz="2800" b="1" dirty="0">
              <a:solidFill>
                <a:srgbClr val="4472C4">
                  <a:lumMod val="75000"/>
                </a:srgbClr>
              </a:solidFill>
            </a:endParaRPr>
          </a:p>
        </p:txBody>
      </p:sp>
    </p:spTree>
    <p:extLst>
      <p:ext uri="{BB962C8B-B14F-4D97-AF65-F5344CB8AC3E}">
        <p14:creationId xmlns:p14="http://schemas.microsoft.com/office/powerpoint/2010/main" val="356809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838200" y="365125"/>
            <a:ext cx="10515600" cy="1325563"/>
          </a:xfrm>
        </p:spPr>
        <p:txBody>
          <a:bodyPr/>
          <a:lstStyle/>
          <a:p>
            <a:r>
              <a:rPr lang="en-US" dirty="0" err="1" smtClean="0"/>
              <a:t>Fraunhofer</a:t>
            </a:r>
            <a:r>
              <a:rPr lang="en-US" dirty="0" smtClean="0"/>
              <a:t> Diffraction</a:t>
            </a:r>
            <a:endParaRPr lang="en-US" dirty="0"/>
          </a:p>
        </p:txBody>
      </p:sp>
      <p:sp>
        <p:nvSpPr>
          <p:cNvPr id="60" name="Parallelogram 59"/>
          <p:cNvSpPr/>
          <p:nvPr/>
        </p:nvSpPr>
        <p:spPr>
          <a:xfrm>
            <a:off x="2994138" y="3459666"/>
            <a:ext cx="7500449" cy="879065"/>
          </a:xfrm>
          <a:prstGeom prst="parallelogram">
            <a:avLst>
              <a:gd name="adj" fmla="val 408516"/>
            </a:avLst>
          </a:prstGeom>
          <a:solidFill>
            <a:srgbClr val="F6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a:spLocks noChangeAspect="1"/>
          </p:cNvSpPr>
          <p:nvPr/>
        </p:nvSpPr>
        <p:spPr>
          <a:xfrm>
            <a:off x="8412426" y="3046506"/>
            <a:ext cx="575623" cy="1700784"/>
          </a:xfrm>
          <a:prstGeom prst="ellipse">
            <a:avLst/>
          </a:prstGeom>
          <a:noFill/>
          <a:ln w="127000">
            <a:solidFill>
              <a:schemeClr val="bg2"/>
            </a:solidFill>
          </a:ln>
          <a:effectLst>
            <a:glow rad="165100">
              <a:schemeClr val="bg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558696" y="3483178"/>
            <a:ext cx="287207" cy="848606"/>
          </a:xfrm>
          <a:prstGeom prst="ellipse">
            <a:avLst/>
          </a:prstGeom>
          <a:noFill/>
          <a:ln w="127000">
            <a:solidFill>
              <a:schemeClr val="bg2"/>
            </a:solidFill>
          </a:ln>
          <a:effectLst>
            <a:glow rad="165100">
              <a:schemeClr val="bg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8271085" y="2621310"/>
            <a:ext cx="863435" cy="2551176"/>
          </a:xfrm>
          <a:prstGeom prst="ellipse">
            <a:avLst/>
          </a:prstGeom>
          <a:noFill/>
          <a:ln w="127000">
            <a:solidFill>
              <a:schemeClr val="bg2"/>
            </a:solidFill>
          </a:ln>
          <a:effectLst>
            <a:glow rad="165100">
              <a:schemeClr val="bg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304052" y="2527599"/>
            <a:ext cx="928423" cy="2743200"/>
          </a:xfrm>
          <a:prstGeom prst="ellipse">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e 64"/>
          <p:cNvSpPr>
            <a:spLocks noChangeAspect="1"/>
          </p:cNvSpPr>
          <p:nvPr/>
        </p:nvSpPr>
        <p:spPr>
          <a:xfrm flipV="1">
            <a:off x="4604541" y="3734592"/>
            <a:ext cx="324613" cy="324613"/>
          </a:xfrm>
          <a:prstGeom prst="pie">
            <a:avLst>
              <a:gd name="adj1" fmla="val 806658"/>
              <a:gd name="adj2" fmla="val 4546886"/>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rc 65"/>
          <p:cNvSpPr/>
          <p:nvPr/>
        </p:nvSpPr>
        <p:spPr>
          <a:xfrm>
            <a:off x="-345400" y="2542130"/>
            <a:ext cx="2710099" cy="2714138"/>
          </a:xfrm>
          <a:prstGeom prst="arc">
            <a:avLst>
              <a:gd name="adj1" fmla="val 18920591"/>
              <a:gd name="adj2" fmla="val 2695060"/>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a:off x="-676292" y="2244933"/>
            <a:ext cx="3371881" cy="3376906"/>
          </a:xfrm>
          <a:prstGeom prst="arc">
            <a:avLst>
              <a:gd name="adj1" fmla="val 18920591"/>
              <a:gd name="adj2" fmla="val 2695060"/>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32-Point Star 67"/>
          <p:cNvSpPr/>
          <p:nvPr/>
        </p:nvSpPr>
        <p:spPr>
          <a:xfrm>
            <a:off x="1625500" y="3746799"/>
            <a:ext cx="298549" cy="298549"/>
          </a:xfrm>
          <a:prstGeom prst="star32">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3547433" y="1800472"/>
            <a:ext cx="0" cy="41911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13027" y="1800472"/>
            <a:ext cx="0" cy="41911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70050" y="1796478"/>
            <a:ext cx="0" cy="41911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Parallelogram 71"/>
          <p:cNvSpPr/>
          <p:nvPr/>
        </p:nvSpPr>
        <p:spPr>
          <a:xfrm rot="5400000" flipH="1">
            <a:off x="2545442" y="3339795"/>
            <a:ext cx="4410758" cy="1112552"/>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V="1">
            <a:off x="2954086" y="3459666"/>
            <a:ext cx="3600682" cy="879065"/>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743977" y="387633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flipV="1">
            <a:off x="4771171" y="2968694"/>
            <a:ext cx="232145" cy="91197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011078" y="1690691"/>
            <a:ext cx="716413" cy="4410757"/>
            <a:chOff x="4794701" y="1394619"/>
            <a:chExt cx="1121190" cy="4410757"/>
          </a:xfrm>
          <a:solidFill>
            <a:schemeClr val="tx2">
              <a:lumMod val="40000"/>
              <a:lumOff val="60000"/>
            </a:schemeClr>
          </a:solidFill>
          <a:effectLst/>
        </p:grpSpPr>
        <p:sp>
          <p:nvSpPr>
            <p:cNvPr id="77" name="Arc 76"/>
            <p:cNvSpPr/>
            <p:nvPr/>
          </p:nvSpPr>
          <p:spPr>
            <a:xfrm flipH="1">
              <a:off x="5001491" y="1394619"/>
              <a:ext cx="914400" cy="4410757"/>
            </a:xfrm>
            <a:prstGeom prst="arc">
              <a:avLst>
                <a:gd name="adj1" fmla="val 16311629"/>
                <a:gd name="adj2" fmla="val 5301130"/>
              </a:avLst>
            </a:prstGeom>
            <a:grp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p:cNvSpPr/>
            <p:nvPr/>
          </p:nvSpPr>
          <p:spPr>
            <a:xfrm>
              <a:off x="4794701" y="1394619"/>
              <a:ext cx="914400" cy="4410757"/>
            </a:xfrm>
            <a:prstGeom prst="arc">
              <a:avLst>
                <a:gd name="adj1" fmla="val 16299403"/>
                <a:gd name="adj2" fmla="val 5287813"/>
              </a:avLst>
            </a:prstGeom>
            <a:grp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Parallelogram 78"/>
          <p:cNvSpPr/>
          <p:nvPr/>
        </p:nvSpPr>
        <p:spPr>
          <a:xfrm rot="5400000" flipH="1">
            <a:off x="6485715" y="3338283"/>
            <a:ext cx="4410758" cy="1115568"/>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6893906" y="3459666"/>
            <a:ext cx="3600682" cy="879065"/>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346425" y="387112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6333978" y="3788207"/>
            <a:ext cx="2805519" cy="10995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4763269" y="3837639"/>
            <a:ext cx="1570708" cy="615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6334415" y="3787169"/>
            <a:ext cx="2805082" cy="5047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noChangeAspect="1"/>
          </p:cNvCxnSpPr>
          <p:nvPr/>
        </p:nvCxnSpPr>
        <p:spPr>
          <a:xfrm flipV="1">
            <a:off x="4999550" y="2921229"/>
            <a:ext cx="1364307" cy="5347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363857" y="2921229"/>
            <a:ext cx="2773520" cy="87211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Pie 86"/>
          <p:cNvSpPr>
            <a:spLocks noChangeAspect="1"/>
          </p:cNvSpPr>
          <p:nvPr/>
        </p:nvSpPr>
        <p:spPr>
          <a:xfrm flipV="1">
            <a:off x="3444568" y="2572166"/>
            <a:ext cx="2651760" cy="2651760"/>
          </a:xfrm>
          <a:prstGeom prst="pie">
            <a:avLst>
              <a:gd name="adj1" fmla="val 0"/>
              <a:gd name="adj2" fmla="val 133366"/>
            </a:avLst>
          </a:prstGeom>
          <a:solidFill>
            <a:srgbClr val="FF7E7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Pie 87"/>
          <p:cNvSpPr>
            <a:spLocks noChangeAspect="1"/>
          </p:cNvSpPr>
          <p:nvPr/>
        </p:nvSpPr>
        <p:spPr>
          <a:xfrm flipV="1">
            <a:off x="5054846" y="2571392"/>
            <a:ext cx="2651760" cy="2651760"/>
          </a:xfrm>
          <a:prstGeom prst="pie">
            <a:avLst>
              <a:gd name="adj1" fmla="val 0"/>
              <a:gd name="adj2" fmla="val 133366"/>
            </a:avLst>
          </a:prstGeom>
          <a:solidFill>
            <a:srgbClr val="FF7E7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Arrow Connector 88"/>
          <p:cNvCxnSpPr/>
          <p:nvPr/>
        </p:nvCxnSpPr>
        <p:spPr>
          <a:xfrm flipH="1" flipV="1">
            <a:off x="5003581" y="2976917"/>
            <a:ext cx="35251" cy="899422"/>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rot="-180000" flipH="1">
            <a:off x="5043017" y="3789101"/>
            <a:ext cx="98249" cy="982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1" name="TextBox 90"/>
              <p:cNvSpPr txBox="1"/>
              <p:nvPr/>
            </p:nvSpPr>
            <p:spPr>
              <a:xfrm>
                <a:off x="4866663" y="3584664"/>
                <a:ext cx="146001" cy="27699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200" i="1" dirty="0" smtClean="0">
                          <a:latin typeface="Cambria Math" charset="0"/>
                        </a:rPr>
                        <m:t>𝜃</m:t>
                      </m:r>
                    </m:oMath>
                  </m:oMathPara>
                </a14:m>
                <a:endParaRPr lang="en-US" sz="1200" dirty="0"/>
              </a:p>
            </p:txBody>
          </p:sp>
        </mc:Choice>
        <mc:Fallback>
          <p:sp>
            <p:nvSpPr>
              <p:cNvPr id="91" name="TextBox 90"/>
              <p:cNvSpPr txBox="1">
                <a:spLocks noRot="1" noChangeAspect="1" noMove="1" noResize="1" noEditPoints="1" noAdjustHandles="1" noChangeArrowheads="1" noChangeShapeType="1" noTextEdit="1"/>
              </p:cNvSpPr>
              <p:nvPr/>
            </p:nvSpPr>
            <p:spPr>
              <a:xfrm>
                <a:off x="4866663" y="3584664"/>
                <a:ext cx="146001" cy="276999"/>
              </a:xfrm>
              <a:prstGeom prst="rect">
                <a:avLst/>
              </a:prstGeom>
              <a:blipFill rotWithShape="0">
                <a:blip r:embed="rId2"/>
                <a:stretch>
                  <a:fillRect r="-45833"/>
                </a:stretch>
              </a:blipFill>
            </p:spPr>
            <p:txBody>
              <a:bodyPr/>
              <a:lstStyle/>
              <a:p>
                <a:r>
                  <a:rPr lang="en-US">
                    <a:noFill/>
                  </a:rPr>
                  <a:t> </a:t>
                </a:r>
              </a:p>
            </p:txBody>
          </p:sp>
        </mc:Fallback>
      </mc:AlternateContent>
      <p:cxnSp>
        <p:nvCxnSpPr>
          <p:cNvPr id="92" name="Straight Connector 91"/>
          <p:cNvCxnSpPr>
            <a:cxnSpLocks/>
          </p:cNvCxnSpPr>
          <p:nvPr/>
        </p:nvCxnSpPr>
        <p:spPr>
          <a:xfrm>
            <a:off x="5948398" y="3870350"/>
            <a:ext cx="821275" cy="2272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3" name="TextBox 92"/>
              <p:cNvSpPr txBox="1"/>
              <p:nvPr/>
            </p:nvSpPr>
            <p:spPr>
              <a:xfrm>
                <a:off x="6646887" y="4033760"/>
                <a:ext cx="338841"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charset="0"/>
                        </a:rPr>
                        <m:t>𝜙</m:t>
                      </m:r>
                    </m:oMath>
                  </m:oMathPara>
                </a14:m>
                <a:endParaRPr lang="en-US" sz="1200" dirty="0"/>
              </a:p>
            </p:txBody>
          </p:sp>
        </mc:Choice>
        <mc:Fallback>
          <p:sp>
            <p:nvSpPr>
              <p:cNvPr id="93" name="TextBox 92"/>
              <p:cNvSpPr txBox="1">
                <a:spLocks noRot="1" noChangeAspect="1" noMove="1" noResize="1" noEditPoints="1" noAdjustHandles="1" noChangeArrowheads="1" noChangeShapeType="1" noTextEdit="1"/>
              </p:cNvSpPr>
              <p:nvPr/>
            </p:nvSpPr>
            <p:spPr>
              <a:xfrm>
                <a:off x="6646887" y="4033760"/>
                <a:ext cx="338841" cy="276999"/>
              </a:xfrm>
              <a:prstGeom prst="rect">
                <a:avLst/>
              </a:prstGeom>
              <a:blipFill rotWithShape="0">
                <a:blip r:embed="rId3"/>
                <a:stretch>
                  <a:fillRect b="-4444"/>
                </a:stretch>
              </a:blipFill>
            </p:spPr>
            <p:txBody>
              <a:bodyPr/>
              <a:lstStyle/>
              <a:p>
                <a:r>
                  <a:rPr lang="en-US">
                    <a:noFill/>
                  </a:rPr>
                  <a:t> </a:t>
                </a:r>
              </a:p>
            </p:txBody>
          </p:sp>
        </mc:Fallback>
      </mc:AlternateContent>
      <p:cxnSp>
        <p:nvCxnSpPr>
          <p:cNvPr id="94" name="Straight Connector 93"/>
          <p:cNvCxnSpPr/>
          <p:nvPr/>
        </p:nvCxnSpPr>
        <p:spPr>
          <a:xfrm flipH="1">
            <a:off x="6847122" y="3872924"/>
            <a:ext cx="773947" cy="2246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5" name="TextBox 94"/>
              <p:cNvSpPr txBox="1"/>
              <p:nvPr/>
            </p:nvSpPr>
            <p:spPr>
              <a:xfrm>
                <a:off x="4696549" y="3184840"/>
                <a:ext cx="3120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charset="0"/>
                        </a:rPr>
                        <m:t>𝑢</m:t>
                      </m:r>
                    </m:oMath>
                  </m:oMathPara>
                </a14:m>
                <a:endParaRPr lang="en-US" sz="1200" i="1" dirty="0"/>
              </a:p>
            </p:txBody>
          </p:sp>
        </mc:Choice>
        <mc:Fallback>
          <p:sp>
            <p:nvSpPr>
              <p:cNvPr id="95" name="TextBox 94"/>
              <p:cNvSpPr txBox="1">
                <a:spLocks noRot="1" noChangeAspect="1" noMove="1" noResize="1" noEditPoints="1" noAdjustHandles="1" noChangeArrowheads="1" noChangeShapeType="1" noTextEdit="1"/>
              </p:cNvSpPr>
              <p:nvPr/>
            </p:nvSpPr>
            <p:spPr>
              <a:xfrm>
                <a:off x="4696549" y="3184840"/>
                <a:ext cx="312008" cy="27699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Rectangle 95"/>
              <p:cNvSpPr/>
              <p:nvPr/>
            </p:nvSpPr>
            <p:spPr>
              <a:xfrm>
                <a:off x="5588614" y="3639845"/>
                <a:ext cx="30777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charset="0"/>
                        </a:rPr>
                        <m:t>𝑣</m:t>
                      </m:r>
                    </m:oMath>
                  </m:oMathPara>
                </a14:m>
                <a:endParaRPr lang="en-US" sz="1200" i="1" dirty="0"/>
              </a:p>
            </p:txBody>
          </p:sp>
        </mc:Choice>
        <mc:Fallback>
          <p:sp>
            <p:nvSpPr>
              <p:cNvPr id="96" name="Rectangle 95"/>
              <p:cNvSpPr>
                <a:spLocks noRot="1" noChangeAspect="1" noMove="1" noResize="1" noEditPoints="1" noAdjustHandles="1" noChangeArrowheads="1" noChangeShapeType="1" noTextEdit="1"/>
              </p:cNvSpPr>
              <p:nvPr/>
            </p:nvSpPr>
            <p:spPr>
              <a:xfrm>
                <a:off x="5588614" y="3639845"/>
                <a:ext cx="307777" cy="27699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 name="TextBox 96"/>
              <p:cNvSpPr txBox="1"/>
              <p:nvPr/>
            </p:nvSpPr>
            <p:spPr>
              <a:xfrm>
                <a:off x="8922541" y="3539371"/>
                <a:ext cx="51472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charset="0"/>
                        </a:rPr>
                        <m:t>𝑃</m:t>
                      </m:r>
                    </m:oMath>
                  </m:oMathPara>
                </a14:m>
                <a:endParaRPr lang="en-US" sz="1200" i="1" dirty="0"/>
              </a:p>
            </p:txBody>
          </p:sp>
        </mc:Choice>
        <mc:Fallback>
          <p:sp>
            <p:nvSpPr>
              <p:cNvPr id="97" name="TextBox 96"/>
              <p:cNvSpPr txBox="1">
                <a:spLocks noRot="1" noChangeAspect="1" noMove="1" noResize="1" noEditPoints="1" noAdjustHandles="1" noChangeArrowheads="1" noChangeShapeType="1" noTextEdit="1"/>
              </p:cNvSpPr>
              <p:nvPr/>
            </p:nvSpPr>
            <p:spPr>
              <a:xfrm>
                <a:off x="8922541" y="3539371"/>
                <a:ext cx="514728" cy="276999"/>
              </a:xfrm>
              <a:prstGeom prst="rect">
                <a:avLst/>
              </a:prstGeom>
              <a:blipFill rotWithShape="0">
                <a:blip r:embed="rId6"/>
                <a:stretch>
                  <a:fillRect/>
                </a:stretch>
              </a:blipFill>
            </p:spPr>
            <p:txBody>
              <a:bodyPr/>
              <a:lstStyle/>
              <a:p>
                <a:r>
                  <a:rPr lang="en-US">
                    <a:noFill/>
                  </a:rPr>
                  <a:t> </a:t>
                </a:r>
              </a:p>
            </p:txBody>
          </p:sp>
        </mc:Fallback>
      </mc:AlternateContent>
      <p:sp>
        <p:nvSpPr>
          <p:cNvPr id="98" name="Oval 97"/>
          <p:cNvSpPr/>
          <p:nvPr/>
        </p:nvSpPr>
        <p:spPr>
          <a:xfrm>
            <a:off x="9106640" y="3763717"/>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683041" y="387831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2836831" y="1690694"/>
            <a:ext cx="716413" cy="4410757"/>
            <a:chOff x="4794701" y="1394619"/>
            <a:chExt cx="1121190" cy="4410757"/>
          </a:xfrm>
          <a:solidFill>
            <a:schemeClr val="tx2">
              <a:lumMod val="40000"/>
              <a:lumOff val="60000"/>
            </a:schemeClr>
          </a:solidFill>
        </p:grpSpPr>
        <p:sp>
          <p:nvSpPr>
            <p:cNvPr id="101" name="Arc 100"/>
            <p:cNvSpPr/>
            <p:nvPr/>
          </p:nvSpPr>
          <p:spPr>
            <a:xfrm flipH="1">
              <a:off x="5001491" y="1394619"/>
              <a:ext cx="914400" cy="4410757"/>
            </a:xfrm>
            <a:prstGeom prst="arc">
              <a:avLst>
                <a:gd name="adj1" fmla="val 16311629"/>
                <a:gd name="adj2" fmla="val 5301130"/>
              </a:avLst>
            </a:prstGeom>
            <a:grp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a:off x="4794701" y="1394619"/>
              <a:ext cx="914400" cy="4410757"/>
            </a:xfrm>
            <a:prstGeom prst="arc">
              <a:avLst>
                <a:gd name="adj1" fmla="val 16299403"/>
                <a:gd name="adj2" fmla="val 5287813"/>
              </a:avLst>
            </a:prstGeom>
            <a:grp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03" name="Straight Connector 102"/>
          <p:cNvCxnSpPr/>
          <p:nvPr/>
        </p:nvCxnSpPr>
        <p:spPr>
          <a:xfrm>
            <a:off x="1924049" y="3896074"/>
            <a:ext cx="8692445"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Arc 103"/>
          <p:cNvSpPr>
            <a:spLocks noChangeAspect="1"/>
          </p:cNvSpPr>
          <p:nvPr/>
        </p:nvSpPr>
        <p:spPr>
          <a:xfrm>
            <a:off x="-1152547" y="1837786"/>
            <a:ext cx="4184963" cy="4191199"/>
          </a:xfrm>
          <a:prstGeom prst="arc">
            <a:avLst>
              <a:gd name="adj1" fmla="val 18920591"/>
              <a:gd name="adj2" fmla="val 2695060"/>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Connector 104"/>
          <p:cNvCxnSpPr>
            <a:cxnSpLocks/>
          </p:cNvCxnSpPr>
          <p:nvPr/>
        </p:nvCxnSpPr>
        <p:spPr>
          <a:xfrm flipH="1">
            <a:off x="4776316" y="3894073"/>
            <a:ext cx="270709" cy="6098"/>
          </a:xfrm>
          <a:prstGeom prst="line">
            <a:avLst/>
          </a:prstGeom>
          <a:ln w="38100">
            <a:solidFill>
              <a:srgbClr val="7030A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72" grpId="0" animBg="1"/>
      <p:bldP spid="74" grpId="0" animBg="1"/>
      <p:bldP spid="79" grpId="0" animBg="1"/>
      <p:bldP spid="81" grpId="0" animBg="1"/>
      <p:bldP spid="87" grpId="0" animBg="1"/>
      <p:bldP spid="88" grpId="0" animBg="1"/>
      <p:bldP spid="90" grpId="0" animBg="1"/>
      <p:bldP spid="91" grpId="0"/>
      <p:bldP spid="93" grpId="0"/>
      <p:bldP spid="95" grpId="0"/>
      <p:bldP spid="96" grpId="0"/>
      <p:bldP spid="97" grpId="0"/>
      <p:bldP spid="98" grpId="0" animBg="1"/>
      <p:bldP spid="9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Lower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a:bodyPr>
              <a:lstStyle/>
              <a:p>
                <a:endParaRPr lang="en-US" dirty="0" smtClean="0"/>
              </a:p>
              <a:p>
                <a:pPr marL="0" indent="0">
                  <a:buNone/>
                </a:pPr>
                <a:endParaRPr lang="en-US" dirty="0" smtClean="0"/>
              </a:p>
              <a:p>
                <a:pPr marL="0" indent="0">
                  <a:buNone/>
                </a:pPr>
                <a:endParaRPr lang="en-US" sz="600" dirty="0" smtClean="0"/>
              </a:p>
              <a:p>
                <a:r>
                  <a:rPr lang="en-US" dirty="0" smtClean="0"/>
                  <a:t>Proof idea: </a:t>
                </a:r>
              </a:p>
              <a:p>
                <a:pPr marL="914400" lvl="1" indent="-457200">
                  <a:buFont typeface="+mj-lt"/>
                  <a:buAutoNum type="arabicPeriod"/>
                </a:pPr>
                <a:r>
                  <a:rPr lang="en-US" dirty="0" smtClean="0"/>
                  <a:t>In </a:t>
                </a:r>
                <a:r>
                  <a:rPr lang="en-US" b="1" dirty="0" smtClean="0">
                    <a:solidFill>
                      <a:schemeClr val="accent6"/>
                    </a:solidFill>
                  </a:rPr>
                  <a:t>[</a:t>
                </a:r>
                <a:r>
                  <a:rPr lang="en-US" b="1" dirty="0" err="1" smtClean="0">
                    <a:solidFill>
                      <a:schemeClr val="accent6"/>
                    </a:solidFill>
                  </a:rPr>
                  <a:t>Moitra</a:t>
                </a:r>
                <a:r>
                  <a:rPr lang="en-US" b="1" dirty="0" smtClean="0">
                    <a:solidFill>
                      <a:schemeClr val="accent6"/>
                    </a:solidFill>
                  </a:rPr>
                  <a:t> </a:t>
                </a:r>
                <a:r>
                  <a:rPr lang="fr-FR" b="1" dirty="0" smtClean="0">
                    <a:solidFill>
                      <a:schemeClr val="accent6"/>
                    </a:solidFill>
                  </a:rPr>
                  <a:t>’</a:t>
                </a:r>
                <a:r>
                  <a:rPr lang="en-US" b="1" dirty="0" smtClean="0">
                    <a:solidFill>
                      <a:schemeClr val="accent6"/>
                    </a:solidFill>
                  </a:rPr>
                  <a:t>15]</a:t>
                </a:r>
                <a:r>
                  <a:rPr lang="en-US" dirty="0" smtClean="0"/>
                  <a:t>, it was shown that for the following two sets of </a:t>
                </a:r>
                <a:r>
                  <a:rPr lang="en-US" i="1" dirty="0" smtClean="0"/>
                  <a:t>k </a:t>
                </a:r>
                <a:r>
                  <a:rPr lang="en-US" dirty="0" smtClean="0"/>
                  <a:t>points in </a:t>
                </a:r>
                <a14:m>
                  <m:oMath xmlns:m="http://schemas.openxmlformats.org/officeDocument/2006/math">
                    <m:r>
                      <a:rPr lang="en-US" i="1" smtClean="0">
                        <a:latin typeface="Cambria Math" charset="0"/>
                        <a:ea typeface="Cambria Math" charset="0"/>
                        <a:cs typeface="Cambria Math" charset="0"/>
                      </a:rPr>
                      <m:t>ℝ</m:t>
                    </m:r>
                  </m:oMath>
                </a14:m>
                <a:r>
                  <a:rPr lang="en-US" dirty="0" smtClean="0"/>
                  <a:t>:</a:t>
                </a:r>
              </a:p>
              <a:p>
                <a:pPr marL="914400" lvl="1" indent="-457200">
                  <a:buFont typeface="+mj-lt"/>
                  <a:buAutoNum type="arabicPeriod"/>
                </a:pPr>
                <a:endParaRPr lang="en-US" dirty="0"/>
              </a:p>
              <a:p>
                <a:pPr marL="914400" lvl="1" indent="-457200">
                  <a:buFont typeface="+mj-lt"/>
                  <a:buAutoNum type="arabicPeriod"/>
                </a:pPr>
                <a:endParaRPr lang="en-US" dirty="0" smtClean="0"/>
              </a:p>
              <a:p>
                <a:pPr marL="914400" lvl="1" indent="-457200">
                  <a:buFont typeface="+mj-lt"/>
                  <a:buAutoNum type="arabicPeriod"/>
                </a:pPr>
                <a:endParaRPr lang="en-US" dirty="0"/>
              </a:p>
              <a:p>
                <a:pPr marL="457200" lvl="1" indent="0">
                  <a:buNone/>
                </a:pPr>
                <a:endParaRPr lang="en-US" sz="1100" dirty="0" smtClean="0"/>
              </a:p>
              <a:p>
                <a:pPr marL="922338" lvl="1" indent="0">
                  <a:buNone/>
                </a:pPr>
                <a:r>
                  <a:rPr lang="en-US" dirty="0" smtClean="0"/>
                  <a:t>one can assign relative intensities </a:t>
                </a:r>
                <a14:m>
                  <m:oMath xmlns:m="http://schemas.openxmlformats.org/officeDocument/2006/math">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𝜆</m:t>
                            </m:r>
                          </m:e>
                          <m:sub>
                            <m:r>
                              <a:rPr lang="en-US" b="0" i="1" smtClean="0">
                                <a:latin typeface="Cambria Math" charset="0"/>
                              </a:rPr>
                              <m:t>𝑗</m:t>
                            </m:r>
                          </m:sub>
                        </m:sSub>
                      </m:e>
                    </m:d>
                    <m:r>
                      <a:rPr lang="en-US" b="0" i="1" smtClean="0">
                        <a:latin typeface="Cambria Math" charset="0"/>
                      </a:rPr>
                      <m:t>,</m:t>
                    </m:r>
                    <m:d>
                      <m:dPr>
                        <m:begChr m:val="{"/>
                        <m:endChr m:val="}"/>
                        <m:ctrlPr>
                          <a:rPr lang="en-US" b="0" i="1" smtClean="0">
                            <a:latin typeface="Cambria Math" charset="0"/>
                          </a:rPr>
                        </m:ctrlPr>
                      </m:dPr>
                      <m:e>
                        <m:sSubSup>
                          <m:sSubSupPr>
                            <m:ctrlPr>
                              <a:rPr lang="en-US" b="0" i="1" smtClean="0">
                                <a:latin typeface="Cambria Math" charset="0"/>
                              </a:rPr>
                            </m:ctrlPr>
                          </m:sSubSupPr>
                          <m:e>
                            <m:r>
                              <a:rPr lang="en-US" b="0" i="1" smtClean="0">
                                <a:latin typeface="Cambria Math" charset="0"/>
                              </a:rPr>
                              <m:t>𝜆</m:t>
                            </m:r>
                          </m:e>
                          <m:sub>
                            <m:r>
                              <a:rPr lang="en-US" b="0" i="1" smtClean="0">
                                <a:latin typeface="Cambria Math" charset="0"/>
                              </a:rPr>
                              <m:t>𝑗</m:t>
                            </m:r>
                          </m:sub>
                          <m:sup>
                            <m:r>
                              <a:rPr lang="en-US" b="0" i="1" smtClean="0">
                                <a:latin typeface="Cambria Math" charset="0"/>
                              </a:rPr>
                              <m:t>′</m:t>
                            </m:r>
                          </m:sup>
                        </m:sSubSup>
                      </m:e>
                    </m:d>
                  </m:oMath>
                </a14:m>
                <a:r>
                  <a:rPr lang="en-US" dirty="0" smtClean="0"/>
                  <a:t> to them such that their Fourier transforms are </a:t>
                </a:r>
                <a14:m>
                  <m:oMath xmlns:m="http://schemas.openxmlformats.org/officeDocument/2006/math">
                    <m:func>
                      <m:funcPr>
                        <m:ctrlPr>
                          <a:rPr lang="en-US" i="1" dirty="0">
                            <a:latin typeface="Cambria Math" charset="0"/>
                          </a:rPr>
                        </m:ctrlPr>
                      </m:funcPr>
                      <m:fName>
                        <m:r>
                          <m:rPr>
                            <m:sty m:val="p"/>
                          </m:rPr>
                          <a:rPr lang="en-US" dirty="0">
                            <a:latin typeface="Cambria Math" charset="0"/>
                          </a:rPr>
                          <m:t>exp</m:t>
                        </m:r>
                      </m:fName>
                      <m:e>
                        <m:d>
                          <m:dPr>
                            <m:ctrlPr>
                              <a:rPr lang="en-US" i="1" dirty="0">
                                <a:latin typeface="Cambria Math" charset="0"/>
                              </a:rPr>
                            </m:ctrlPr>
                          </m:dPr>
                          <m:e>
                            <m:r>
                              <a:rPr lang="en-US" b="0" i="0" dirty="0" smtClean="0">
                                <a:latin typeface="Cambria Math" charset="0"/>
                              </a:rPr>
                              <m:t>−</m:t>
                            </m:r>
                            <m:r>
                              <m:rPr>
                                <m:sty m:val="p"/>
                              </m:rPr>
                              <a:rPr lang="en-US" dirty="0">
                                <a:latin typeface="Cambria Math" charset="0"/>
                              </a:rPr>
                              <m:t>Ω</m:t>
                            </m:r>
                            <m:d>
                              <m:dPr>
                                <m:ctrlPr>
                                  <a:rPr lang="en-US" i="1" dirty="0">
                                    <a:latin typeface="Cambria Math" charset="0"/>
                                  </a:rPr>
                                </m:ctrlPr>
                              </m:dPr>
                              <m:e>
                                <m:r>
                                  <a:rPr lang="en-US" i="1" dirty="0">
                                    <a:latin typeface="Cambria Math" charset="0"/>
                                  </a:rPr>
                                  <m:t>𝛼</m:t>
                                </m:r>
                                <m:r>
                                  <a:rPr lang="en-US" i="1" dirty="0">
                                    <a:latin typeface="Cambria Math" charset="0"/>
                                  </a:rPr>
                                  <m:t>⋅</m:t>
                                </m:r>
                                <m:r>
                                  <a:rPr lang="en-US" i="1" dirty="0">
                                    <a:latin typeface="Cambria Math" charset="0"/>
                                  </a:rPr>
                                  <m:t>𝑘</m:t>
                                </m:r>
                              </m:e>
                            </m:d>
                          </m:e>
                        </m:d>
                      </m:e>
                    </m:func>
                  </m:oMath>
                </a14:m>
                <a:r>
                  <a:rPr lang="en-US" dirty="0" smtClean="0"/>
                  <a:t>-close </a:t>
                </a:r>
                <a:r>
                  <a:rPr lang="en-US" dirty="0" err="1" smtClean="0"/>
                  <a:t>pointwise</a:t>
                </a:r>
                <a:r>
                  <a:rPr lang="en-US" dirty="0" smtClean="0"/>
                  <a:t> up to frequency </a:t>
                </a:r>
                <a14:m>
                  <m:oMath xmlns:m="http://schemas.openxmlformats.org/officeDocument/2006/math">
                    <m:r>
                      <a:rPr lang="en-US" b="0" i="0" dirty="0" smtClean="0">
                        <a:latin typeface="Cambria Math" charset="0"/>
                      </a:rPr>
                      <m:t>1/</m:t>
                    </m:r>
                    <m:r>
                      <a:rPr lang="en-US" i="1" dirty="0">
                        <a:latin typeface="Cambria Math" charset="0"/>
                      </a:rPr>
                      <m:t>𝜋𝜎</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rotWithShape="0">
                <a:blip r:embed="rId3"/>
                <a:stretch>
                  <a:fillRect l="-1043" r="-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8198" y="1825625"/>
                <a:ext cx="10515601" cy="1009572"/>
              </a:xfrm>
              <a:prstGeom prst="rect">
                <a:avLst/>
              </a:prstGeom>
              <a:solidFill>
                <a:schemeClr val="accent5">
                  <a:lumMod val="20000"/>
                  <a:lumOff val="80000"/>
                </a:schemeClr>
              </a:solidFill>
              <a:ln w="38100">
                <a:solidFill>
                  <a:schemeClr val="tx1"/>
                </a:solidFill>
              </a:ln>
            </p:spPr>
            <p:txBody>
              <a:bodyPr wrap="square" rtlCol="0">
                <a:spAutoFit/>
              </a:bodyPr>
              <a:lstStyle/>
              <a:p>
                <a:r>
                  <a:rPr lang="en-US" sz="2800" b="1" dirty="0" smtClean="0"/>
                  <a:t>Theorem 2</a:t>
                </a:r>
                <a:r>
                  <a:rPr lang="en-US" sz="2800" dirty="0" smtClean="0"/>
                  <a:t>: Below the Abbe limit (</a:t>
                </a:r>
                <a14:m>
                  <m:oMath xmlns:m="http://schemas.openxmlformats.org/officeDocument/2006/math">
                    <m:r>
                      <m:rPr>
                        <m:sty m:val="p"/>
                      </m:rPr>
                      <a:rPr lang="en-US" sz="2800" b="0" i="0" dirty="0" smtClean="0">
                        <a:latin typeface="Cambria Math" charset="0"/>
                      </a:rPr>
                      <m:t>Δ</m:t>
                    </m:r>
                    <m:r>
                      <a:rPr lang="en-US" sz="2800" b="0" i="1" dirty="0" smtClean="0">
                        <a:latin typeface="Cambria Math" charset="0"/>
                      </a:rPr>
                      <m:t>≤</m:t>
                    </m:r>
                    <m:d>
                      <m:dPr>
                        <m:ctrlPr>
                          <a:rPr lang="en-US" sz="2800" b="0" i="1" dirty="0" smtClean="0">
                            <a:latin typeface="Cambria Math" charset="0"/>
                          </a:rPr>
                        </m:ctrlPr>
                      </m:dPr>
                      <m:e>
                        <m:r>
                          <a:rPr lang="en-US" sz="2800" b="0" i="1" dirty="0" smtClean="0">
                            <a:latin typeface="Cambria Math" charset="0"/>
                          </a:rPr>
                          <m:t>1−</m:t>
                        </m:r>
                        <m:r>
                          <a:rPr lang="en-US" sz="2800" b="0" i="1" dirty="0" smtClean="0">
                            <a:latin typeface="Cambria Math" charset="0"/>
                          </a:rPr>
                          <m:t>𝛼</m:t>
                        </m:r>
                      </m:e>
                    </m:d>
                    <m:r>
                      <a:rPr lang="en-US" sz="2800" b="0" i="1" dirty="0" smtClean="0">
                        <a:latin typeface="Cambria Math" charset="0"/>
                      </a:rPr>
                      <m:t>𝜋𝜎</m:t>
                    </m:r>
                  </m:oMath>
                </a14:m>
                <a:r>
                  <a:rPr lang="en-US" sz="2800" dirty="0" smtClean="0"/>
                  <a:t>), </a:t>
                </a:r>
                <a14:m>
                  <m:oMath xmlns:m="http://schemas.openxmlformats.org/officeDocument/2006/math">
                    <m:func>
                      <m:funcPr>
                        <m:ctrlPr>
                          <a:rPr lang="en-US" sz="2800" b="0" i="1" dirty="0" smtClean="0">
                            <a:latin typeface="Cambria Math" charset="0"/>
                          </a:rPr>
                        </m:ctrlPr>
                      </m:funcPr>
                      <m:fName>
                        <m:r>
                          <m:rPr>
                            <m:sty m:val="p"/>
                          </m:rPr>
                          <a:rPr lang="en-US" sz="2800" b="0" i="0" dirty="0" smtClean="0">
                            <a:latin typeface="Cambria Math" charset="0"/>
                          </a:rPr>
                          <m:t>exp</m:t>
                        </m:r>
                      </m:fName>
                      <m:e>
                        <m:d>
                          <m:dPr>
                            <m:ctrlPr>
                              <a:rPr lang="en-US" sz="2800" b="0" i="1" dirty="0" smtClean="0">
                                <a:latin typeface="Cambria Math" charset="0"/>
                              </a:rPr>
                            </m:ctrlPr>
                          </m:dPr>
                          <m:e>
                            <m:r>
                              <m:rPr>
                                <m:sty m:val="p"/>
                              </m:rPr>
                              <a:rPr lang="en-US" sz="2800" b="0" i="0" dirty="0" smtClean="0">
                                <a:latin typeface="Cambria Math" charset="0"/>
                              </a:rPr>
                              <m:t>Ω</m:t>
                            </m:r>
                            <m:d>
                              <m:dPr>
                                <m:ctrlPr>
                                  <a:rPr lang="en-US" sz="2800" b="0" i="1" dirty="0" smtClean="0">
                                    <a:latin typeface="Cambria Math" charset="0"/>
                                  </a:rPr>
                                </m:ctrlPr>
                              </m:dPr>
                              <m:e>
                                <m:r>
                                  <a:rPr lang="en-US" sz="2800" b="0" i="1" dirty="0" smtClean="0">
                                    <a:latin typeface="Cambria Math" charset="0"/>
                                  </a:rPr>
                                  <m:t>𝛼</m:t>
                                </m:r>
                                <m:r>
                                  <a:rPr lang="en-US" sz="2800" b="0" i="1" dirty="0" smtClean="0">
                                    <a:latin typeface="Cambria Math" charset="0"/>
                                  </a:rPr>
                                  <m:t>⋅</m:t>
                                </m:r>
                                <m:r>
                                  <a:rPr lang="en-US" sz="2800" b="0" i="1" dirty="0" smtClean="0">
                                    <a:latin typeface="Cambria Math" charset="0"/>
                                  </a:rPr>
                                  <m:t>𝑘</m:t>
                                </m:r>
                              </m:e>
                            </m:d>
                          </m:e>
                        </m:d>
                      </m:e>
                    </m:func>
                  </m:oMath>
                </a14:m>
                <a:r>
                  <a:rPr lang="en-US" sz="2800" dirty="0" smtClean="0"/>
                  <a:t> samples are needed to recover the centers to within </a:t>
                </a:r>
                <a14:m>
                  <m:oMath xmlns:m="http://schemas.openxmlformats.org/officeDocument/2006/math">
                    <m:r>
                      <m:rPr>
                        <m:sty m:val="p"/>
                      </m:rPr>
                      <a:rPr lang="en-US" sz="2800" b="0" i="0" smtClean="0">
                        <a:latin typeface="Cambria Math" charset="0"/>
                      </a:rPr>
                      <m:t>Δ</m:t>
                    </m:r>
                    <m:r>
                      <a:rPr lang="en-US" sz="2800" b="0" i="1" smtClean="0">
                        <a:latin typeface="Cambria Math" charset="0"/>
                      </a:rPr>
                      <m:t>/2</m:t>
                    </m:r>
                  </m:oMath>
                </a14:m>
                <a:r>
                  <a:rPr lang="en-US" sz="2800" dirty="0" smtClean="0"/>
                  <a:t> accuracy.</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198" y="1825625"/>
                <a:ext cx="10515601" cy="1009572"/>
              </a:xfrm>
              <a:prstGeom prst="rect">
                <a:avLst/>
              </a:prstGeom>
              <a:blipFill rotWithShape="0">
                <a:blip r:embed="rId4"/>
                <a:stretch>
                  <a:fillRect l="-982" t="-581" b="-13953"/>
                </a:stretch>
              </a:blipFill>
              <a:ln w="38100">
                <a:solidFill>
                  <a:schemeClr val="tx1"/>
                </a:solidFill>
              </a:ln>
            </p:spPr>
            <p:txBody>
              <a:bodyPr/>
              <a:lstStyle/>
              <a:p>
                <a:r>
                  <a:rPr lang="en-US">
                    <a:noFill/>
                  </a:rPr>
                  <a:t> </a:t>
                </a:r>
              </a:p>
            </p:txBody>
          </p:sp>
        </mc:Fallback>
      </mc:AlternateContent>
      <p:cxnSp>
        <p:nvCxnSpPr>
          <p:cNvPr id="7" name="Straight Connector 6"/>
          <p:cNvCxnSpPr/>
          <p:nvPr/>
        </p:nvCxnSpPr>
        <p:spPr>
          <a:xfrm>
            <a:off x="1295400" y="4258531"/>
            <a:ext cx="92129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65029" y="4039456"/>
            <a:ext cx="0" cy="438150"/>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04182" y="4039456"/>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04182" y="4039456"/>
            <a:ext cx="0" cy="438150"/>
          </a:xfrm>
          <a:prstGeom prst="line">
            <a:avLst/>
          </a:prstGeom>
          <a:ln w="152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43335" y="4039456"/>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43535" y="4039456"/>
            <a:ext cx="0" cy="438150"/>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82688" y="4039456"/>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82688" y="4039456"/>
            <a:ext cx="0" cy="438150"/>
          </a:xfrm>
          <a:prstGeom prst="line">
            <a:avLst/>
          </a:prstGeom>
          <a:ln w="152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521841" y="4039456"/>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22169" y="4039456"/>
            <a:ext cx="0" cy="438150"/>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61322" y="4039456"/>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61322" y="4039456"/>
            <a:ext cx="0" cy="438150"/>
          </a:xfrm>
          <a:prstGeom prst="line">
            <a:avLst/>
          </a:prstGeom>
          <a:ln w="152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532973" y="3683289"/>
            <a:ext cx="609462" cy="830997"/>
          </a:xfrm>
          <a:prstGeom prst="rect">
            <a:avLst/>
          </a:prstGeom>
          <a:noFill/>
        </p:spPr>
        <p:txBody>
          <a:bodyPr wrap="none" rtlCol="0">
            <a:spAutoFit/>
          </a:bodyPr>
          <a:lstStyle/>
          <a:p>
            <a:r>
              <a:rPr lang="en-US" sz="4800" dirty="0" smtClean="0"/>
              <a:t>…</a:t>
            </a:r>
            <a:endParaRPr lang="en-US" sz="4800" dirty="0"/>
          </a:p>
        </p:txBody>
      </p:sp>
      <p:sp>
        <p:nvSpPr>
          <p:cNvPr id="26" name="TextBox 25"/>
          <p:cNvSpPr txBox="1"/>
          <p:nvPr/>
        </p:nvSpPr>
        <p:spPr>
          <a:xfrm>
            <a:off x="692287" y="3683289"/>
            <a:ext cx="609462" cy="830997"/>
          </a:xfrm>
          <a:prstGeom prst="rect">
            <a:avLst/>
          </a:prstGeom>
          <a:noFill/>
        </p:spPr>
        <p:txBody>
          <a:bodyPr wrap="none" rtlCol="0">
            <a:spAutoFit/>
          </a:bodyPr>
          <a:lstStyle/>
          <a:p>
            <a:r>
              <a:rPr lang="en-US" sz="4800" dirty="0" smtClean="0"/>
              <a:t>…</a:t>
            </a:r>
            <a:endParaRPr lang="en-US" sz="4800" dirty="0"/>
          </a:p>
        </p:txBody>
      </p:sp>
      <p:sp>
        <p:nvSpPr>
          <p:cNvPr id="27" name="Right Brace 26"/>
          <p:cNvSpPr/>
          <p:nvPr/>
        </p:nvSpPr>
        <p:spPr>
          <a:xfrm rot="5400000">
            <a:off x="4935993" y="2916437"/>
            <a:ext cx="214880" cy="3478507"/>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3778245" y="4655690"/>
                <a:ext cx="252857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dirty="0" smtClean="0">
                          <a:latin typeface="Cambria Math" charset="0"/>
                        </a:rPr>
                        <m:t>Δ</m:t>
                      </m:r>
                      <m:r>
                        <a:rPr lang="en-US" sz="2800" b="0" i="1" dirty="0" smtClean="0">
                          <a:latin typeface="Cambria Math" charset="0"/>
                        </a:rPr>
                        <m:t>=</m:t>
                      </m:r>
                      <m:d>
                        <m:dPr>
                          <m:ctrlPr>
                            <a:rPr lang="en-US" sz="2800" i="1" dirty="0">
                              <a:latin typeface="Cambria Math" charset="0"/>
                            </a:rPr>
                          </m:ctrlPr>
                        </m:dPr>
                        <m:e>
                          <m:r>
                            <a:rPr lang="en-US" sz="2800" i="1" dirty="0">
                              <a:latin typeface="Cambria Math" charset="0"/>
                            </a:rPr>
                            <m:t>1−</m:t>
                          </m:r>
                          <m:r>
                            <a:rPr lang="en-US" sz="2800" i="1" dirty="0">
                              <a:latin typeface="Cambria Math" charset="0"/>
                            </a:rPr>
                            <m:t>𝛼</m:t>
                          </m:r>
                        </m:e>
                      </m:d>
                      <m:r>
                        <a:rPr lang="en-US" sz="2800" i="1" dirty="0">
                          <a:latin typeface="Cambria Math" charset="0"/>
                        </a:rPr>
                        <m:t>𝜋𝜎</m:t>
                      </m:r>
                    </m:oMath>
                  </m:oMathPara>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78245" y="4655690"/>
                <a:ext cx="2528577" cy="5232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6372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Lower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473576"/>
              </a:xfrm>
            </p:spPr>
            <p:txBody>
              <a:bodyPr>
                <a:normAutofit/>
              </a:bodyPr>
              <a:lstStyle/>
              <a:p>
                <a:r>
                  <a:rPr lang="en-US" dirty="0" smtClean="0"/>
                  <a:t>Proof </a:t>
                </a:r>
                <a:r>
                  <a:rPr lang="en-US" dirty="0"/>
                  <a:t>idea: </a:t>
                </a:r>
              </a:p>
              <a:p>
                <a:pPr marL="914400" lvl="1" indent="-457200">
                  <a:buFont typeface="+mj-lt"/>
                  <a:buAutoNum type="arabicPeriod"/>
                </a:pPr>
                <a:r>
                  <a:rPr lang="en-US" dirty="0"/>
                  <a:t>In </a:t>
                </a:r>
                <a:r>
                  <a:rPr lang="en-US" b="1" dirty="0">
                    <a:solidFill>
                      <a:schemeClr val="accent6"/>
                    </a:solidFill>
                  </a:rPr>
                  <a:t>[</a:t>
                </a:r>
                <a:r>
                  <a:rPr lang="en-US" b="1" dirty="0" err="1">
                    <a:solidFill>
                      <a:schemeClr val="accent6"/>
                    </a:solidFill>
                  </a:rPr>
                  <a:t>Moitra</a:t>
                </a:r>
                <a:r>
                  <a:rPr lang="en-US" b="1" dirty="0">
                    <a:solidFill>
                      <a:schemeClr val="accent6"/>
                    </a:solidFill>
                  </a:rPr>
                  <a:t> </a:t>
                </a:r>
                <a:r>
                  <a:rPr lang="fr-FR" b="1" dirty="0">
                    <a:solidFill>
                      <a:schemeClr val="accent6"/>
                    </a:solidFill>
                  </a:rPr>
                  <a:t>’</a:t>
                </a:r>
                <a:r>
                  <a:rPr lang="en-US" b="1" dirty="0">
                    <a:solidFill>
                      <a:schemeClr val="accent6"/>
                    </a:solidFill>
                  </a:rPr>
                  <a:t>15]</a:t>
                </a:r>
                <a:r>
                  <a:rPr lang="en-US" dirty="0"/>
                  <a:t>, it was shown that for the following two sets of </a:t>
                </a:r>
                <a:r>
                  <a:rPr lang="en-US" i="1" dirty="0"/>
                  <a:t>k </a:t>
                </a:r>
                <a:r>
                  <a:rPr lang="en-US" dirty="0"/>
                  <a:t>points in </a:t>
                </a:r>
                <a14:m>
                  <m:oMath xmlns:m="http://schemas.openxmlformats.org/officeDocument/2006/math">
                    <m:r>
                      <a:rPr lang="en-US" i="1">
                        <a:latin typeface="Cambria Math" charset="0"/>
                        <a:ea typeface="Cambria Math" charset="0"/>
                        <a:cs typeface="Cambria Math" charset="0"/>
                      </a:rPr>
                      <m:t>ℝ</m:t>
                    </m:r>
                  </m:oMath>
                </a14:m>
                <a:r>
                  <a:rPr lang="en-US" dirty="0"/>
                  <a:t>:</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457200" lvl="1" indent="0">
                  <a:buNone/>
                </a:pPr>
                <a:endParaRPr lang="en-US" sz="1100" dirty="0"/>
              </a:p>
              <a:p>
                <a:pPr marL="922338" lvl="1" indent="0">
                  <a:buNone/>
                </a:pPr>
                <a:r>
                  <a:rPr lang="en-US" dirty="0" smtClean="0"/>
                  <a:t>one </a:t>
                </a:r>
                <a:r>
                  <a:rPr lang="en-US" dirty="0"/>
                  <a:t>can assign relative intensities </a:t>
                </a:r>
                <a14:m>
                  <m:oMath xmlns:m="http://schemas.openxmlformats.org/officeDocument/2006/math">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𝜆</m:t>
                            </m:r>
                          </m:e>
                          <m:sub>
                            <m:r>
                              <a:rPr lang="en-US" i="1">
                                <a:latin typeface="Cambria Math" charset="0"/>
                              </a:rPr>
                              <m:t>𝑗</m:t>
                            </m:r>
                          </m:sub>
                        </m:sSub>
                      </m:e>
                    </m:d>
                    <m:r>
                      <a:rPr lang="en-US" i="1">
                        <a:latin typeface="Cambria Math" charset="0"/>
                      </a:rPr>
                      <m:t>,</m:t>
                    </m:r>
                    <m:d>
                      <m:dPr>
                        <m:begChr m:val="{"/>
                        <m:endChr m:val="}"/>
                        <m:ctrlPr>
                          <a:rPr lang="en-US" i="1">
                            <a:latin typeface="Cambria Math" charset="0"/>
                          </a:rPr>
                        </m:ctrlPr>
                      </m:dPr>
                      <m:e>
                        <m:sSubSup>
                          <m:sSubSupPr>
                            <m:ctrlPr>
                              <a:rPr lang="en-US" i="1">
                                <a:latin typeface="Cambria Math" charset="0"/>
                              </a:rPr>
                            </m:ctrlPr>
                          </m:sSubSupPr>
                          <m:e>
                            <m:r>
                              <a:rPr lang="en-US" i="1">
                                <a:latin typeface="Cambria Math" charset="0"/>
                              </a:rPr>
                              <m:t>𝜆</m:t>
                            </m:r>
                          </m:e>
                          <m:sub>
                            <m:r>
                              <a:rPr lang="en-US" i="1">
                                <a:latin typeface="Cambria Math" charset="0"/>
                              </a:rPr>
                              <m:t>𝑗</m:t>
                            </m:r>
                          </m:sub>
                          <m:sup>
                            <m:r>
                              <a:rPr lang="en-US" i="1">
                                <a:latin typeface="Cambria Math" charset="0"/>
                              </a:rPr>
                              <m:t>′</m:t>
                            </m:r>
                          </m:sup>
                        </m:sSubSup>
                      </m:e>
                    </m:d>
                  </m:oMath>
                </a14:m>
                <a:r>
                  <a:rPr lang="en-US" dirty="0"/>
                  <a:t> to them such that their Fourier transforms are </a:t>
                </a:r>
                <a14:m>
                  <m:oMath xmlns:m="http://schemas.openxmlformats.org/officeDocument/2006/math">
                    <m:func>
                      <m:funcPr>
                        <m:ctrlPr>
                          <a:rPr lang="en-US" i="1" dirty="0">
                            <a:latin typeface="Cambria Math" charset="0"/>
                          </a:rPr>
                        </m:ctrlPr>
                      </m:funcPr>
                      <m:fName>
                        <m:r>
                          <m:rPr>
                            <m:sty m:val="p"/>
                          </m:rPr>
                          <a:rPr lang="en-US" dirty="0">
                            <a:latin typeface="Cambria Math" charset="0"/>
                          </a:rPr>
                          <m:t>exp</m:t>
                        </m:r>
                      </m:fName>
                      <m:e>
                        <m:d>
                          <m:dPr>
                            <m:ctrlPr>
                              <a:rPr lang="en-US" i="1" dirty="0">
                                <a:latin typeface="Cambria Math" charset="0"/>
                              </a:rPr>
                            </m:ctrlPr>
                          </m:dPr>
                          <m:e>
                            <m:r>
                              <a:rPr lang="en-US" dirty="0">
                                <a:latin typeface="Cambria Math" charset="0"/>
                              </a:rPr>
                              <m:t>−</m:t>
                            </m:r>
                            <m:r>
                              <m:rPr>
                                <m:sty m:val="p"/>
                              </m:rPr>
                              <a:rPr lang="en-US" dirty="0">
                                <a:latin typeface="Cambria Math" charset="0"/>
                              </a:rPr>
                              <m:t>Ω</m:t>
                            </m:r>
                            <m:d>
                              <m:dPr>
                                <m:ctrlPr>
                                  <a:rPr lang="en-US" i="1" dirty="0">
                                    <a:latin typeface="Cambria Math" charset="0"/>
                                  </a:rPr>
                                </m:ctrlPr>
                              </m:dPr>
                              <m:e>
                                <m:r>
                                  <a:rPr lang="en-US" i="1" dirty="0">
                                    <a:latin typeface="Cambria Math" charset="0"/>
                                  </a:rPr>
                                  <m:t>𝛼</m:t>
                                </m:r>
                                <m:r>
                                  <a:rPr lang="en-US" i="1" dirty="0">
                                    <a:latin typeface="Cambria Math" charset="0"/>
                                  </a:rPr>
                                  <m:t>⋅</m:t>
                                </m:r>
                                <m:r>
                                  <a:rPr lang="en-US" i="1" dirty="0">
                                    <a:latin typeface="Cambria Math" charset="0"/>
                                  </a:rPr>
                                  <m:t>𝑘</m:t>
                                </m:r>
                              </m:e>
                            </m:d>
                          </m:e>
                        </m:d>
                      </m:e>
                    </m:func>
                  </m:oMath>
                </a14:m>
                <a:r>
                  <a:rPr lang="en-US" dirty="0"/>
                  <a:t>-close </a:t>
                </a:r>
                <a:r>
                  <a:rPr lang="en-US" dirty="0" err="1"/>
                  <a:t>pointwise</a:t>
                </a:r>
                <a:r>
                  <a:rPr lang="en-US" dirty="0"/>
                  <a:t> up to frequency </a:t>
                </a:r>
                <a14:m>
                  <m:oMath xmlns:m="http://schemas.openxmlformats.org/officeDocument/2006/math">
                    <m:r>
                      <a:rPr lang="en-US" dirty="0">
                        <a:latin typeface="Cambria Math" charset="0"/>
                      </a:rPr>
                      <m:t>1/</m:t>
                    </m:r>
                    <m:r>
                      <a:rPr lang="en-US" i="1" dirty="0">
                        <a:latin typeface="Cambria Math" charset="0"/>
                      </a:rPr>
                      <m:t>𝜋𝜎</m:t>
                    </m:r>
                  </m:oMath>
                </a14:m>
                <a:r>
                  <a:rPr lang="en-US" dirty="0"/>
                  <a:t>.</a:t>
                </a:r>
              </a:p>
              <a:p>
                <a:pPr marL="914400" lvl="1" indent="-457200">
                  <a:buFont typeface="+mj-lt"/>
                  <a:buAutoNum type="arabicPeriod" startAt="2"/>
                </a:pPr>
                <a:r>
                  <a:rPr lang="en-US" dirty="0">
                    <a:solidFill>
                      <a:prstClr val="black"/>
                    </a:solidFill>
                  </a:rPr>
                  <a:t>Embed this in 2D, take these to be centers of two sets of Airy </a:t>
                </a:r>
                <a:r>
                  <a:rPr lang="en-US" dirty="0" smtClean="0">
                    <a:solidFill>
                      <a:prstClr val="black"/>
                    </a:solidFill>
                  </a:rPr>
                  <a:t>disks</a:t>
                </a:r>
              </a:p>
              <a:p>
                <a:pPr marL="914400" lvl="1" indent="-457200">
                  <a:buFont typeface="+mj-lt"/>
                  <a:buAutoNum type="arabicPeriod" startAt="2"/>
                </a:pPr>
                <a:r>
                  <a:rPr lang="en-US" dirty="0" smtClean="0">
                    <a:solidFill>
                      <a:prstClr val="black"/>
                    </a:solidFill>
                  </a:rPr>
                  <a:t>Use </a:t>
                </a:r>
                <a:r>
                  <a:rPr lang="en-US" dirty="0" err="1">
                    <a:solidFill>
                      <a:prstClr val="black"/>
                    </a:solidFill>
                  </a:rPr>
                  <a:t>Plancherel’s</a:t>
                </a:r>
                <a:r>
                  <a:rPr lang="en-US" dirty="0">
                    <a:solidFill>
                      <a:prstClr val="black"/>
                    </a:solidFill>
                  </a:rPr>
                  <a:t> </a:t>
                </a:r>
                <a:r>
                  <a:rPr lang="en-US" dirty="0" smtClean="0">
                    <a:solidFill>
                      <a:prstClr val="black"/>
                    </a:solidFill>
                  </a:rPr>
                  <a:t>to show the </a:t>
                </a:r>
                <a:r>
                  <a:rPr lang="en-US" dirty="0" err="1" smtClean="0">
                    <a:solidFill>
                      <a:prstClr val="black"/>
                    </a:solidFill>
                  </a:rPr>
                  <a:t>superpositions</a:t>
                </a:r>
                <a:r>
                  <a:rPr lang="en-US" dirty="0" smtClean="0">
                    <a:solidFill>
                      <a:prstClr val="black"/>
                    </a:solidFill>
                  </a:rPr>
                  <a:t> are close in </a:t>
                </a:r>
                <a14:m>
                  <m:oMath xmlns:m="http://schemas.openxmlformats.org/officeDocument/2006/math">
                    <m:sSub>
                      <m:sSubPr>
                        <m:ctrlPr>
                          <a:rPr lang="en-US" b="0" i="1" smtClean="0">
                            <a:solidFill>
                              <a:prstClr val="black"/>
                            </a:solidFill>
                            <a:latin typeface="Cambria Math" charset="0"/>
                          </a:rPr>
                        </m:ctrlPr>
                      </m:sSubPr>
                      <m:e>
                        <m:r>
                          <a:rPr lang="en-US" b="0" i="1" smtClean="0">
                            <a:solidFill>
                              <a:prstClr val="black"/>
                            </a:solidFill>
                            <a:latin typeface="Cambria Math" charset="0"/>
                          </a:rPr>
                          <m:t>𝐿</m:t>
                        </m:r>
                      </m:e>
                      <m:sub>
                        <m:r>
                          <a:rPr lang="en-US" b="0" i="1" smtClean="0">
                            <a:solidFill>
                              <a:prstClr val="black"/>
                            </a:solidFill>
                            <a:latin typeface="Cambria Math" charset="0"/>
                          </a:rPr>
                          <m:t>2</m:t>
                        </m:r>
                      </m:sub>
                    </m:sSub>
                  </m:oMath>
                </a14:m>
                <a:r>
                  <a:rPr lang="en-US" dirty="0" smtClean="0">
                    <a:solidFill>
                      <a:prstClr val="black"/>
                    </a:solidFill>
                  </a:rPr>
                  <a:t>.</a:t>
                </a:r>
              </a:p>
              <a:p>
                <a:pPr marL="914400" lvl="1" indent="-457200">
                  <a:buFont typeface="+mj-lt"/>
                  <a:buAutoNum type="arabicPeriod" startAt="2"/>
                </a:pPr>
                <a:r>
                  <a:rPr lang="en-US" dirty="0" smtClean="0">
                    <a:solidFill>
                      <a:prstClr val="black"/>
                    </a:solidFill>
                  </a:rPr>
                  <a:t>Use smoothness of the Airy disk kernel to pass to </a:t>
                </a:r>
                <a14:m>
                  <m:oMath xmlns:m="http://schemas.openxmlformats.org/officeDocument/2006/math">
                    <m:sSub>
                      <m:sSubPr>
                        <m:ctrlPr>
                          <a:rPr lang="en-US" b="0" i="1" smtClean="0">
                            <a:solidFill>
                              <a:prstClr val="black"/>
                            </a:solidFill>
                            <a:latin typeface="Cambria Math" charset="0"/>
                          </a:rPr>
                        </m:ctrlPr>
                      </m:sSubPr>
                      <m:e>
                        <m:r>
                          <a:rPr lang="en-US" b="0" i="1" smtClean="0">
                            <a:solidFill>
                              <a:prstClr val="black"/>
                            </a:solidFill>
                            <a:latin typeface="Cambria Math" charset="0"/>
                          </a:rPr>
                          <m:t>𝐿</m:t>
                        </m:r>
                      </m:e>
                      <m:sub>
                        <m:r>
                          <a:rPr lang="en-US" b="0" i="1" smtClean="0">
                            <a:solidFill>
                              <a:prstClr val="black"/>
                            </a:solidFill>
                            <a:latin typeface="Cambria Math" charset="0"/>
                          </a:rPr>
                          <m:t>1</m:t>
                        </m:r>
                      </m:sub>
                    </m:sSub>
                  </m:oMath>
                </a14:m>
                <a:r>
                  <a:rPr lang="en-US" dirty="0" smtClean="0">
                    <a:solidFill>
                      <a:prstClr val="black"/>
                    </a:solidFill>
                  </a:rPr>
                  <a:t>.</a:t>
                </a:r>
                <a:endParaRPr lang="en-US"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473576"/>
              </a:xfrm>
              <a:blipFill rotWithShape="0">
                <a:blip r:embed="rId3"/>
                <a:stretch>
                  <a:fillRect l="-1043" t="-2180" r="-638"/>
                </a:stretch>
              </a:blipFill>
            </p:spPr>
            <p:txBody>
              <a:bodyPr/>
              <a:lstStyle/>
              <a:p>
                <a:r>
                  <a:rPr lang="en-US">
                    <a:noFill/>
                  </a:rPr>
                  <a:t> </a:t>
                </a:r>
              </a:p>
            </p:txBody>
          </p:sp>
        </mc:Fallback>
      </mc:AlternateContent>
      <p:cxnSp>
        <p:nvCxnSpPr>
          <p:cNvPr id="7" name="Straight Connector 6"/>
          <p:cNvCxnSpPr/>
          <p:nvPr/>
        </p:nvCxnSpPr>
        <p:spPr>
          <a:xfrm>
            <a:off x="1295400" y="3139622"/>
            <a:ext cx="92129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65029" y="2920547"/>
            <a:ext cx="0" cy="438150"/>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04182" y="2920547"/>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04182" y="2920547"/>
            <a:ext cx="0" cy="438150"/>
          </a:xfrm>
          <a:prstGeom prst="line">
            <a:avLst/>
          </a:prstGeom>
          <a:ln w="152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43335" y="2920547"/>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43535" y="2920547"/>
            <a:ext cx="0" cy="438150"/>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82688" y="2920547"/>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82688" y="2920547"/>
            <a:ext cx="0" cy="438150"/>
          </a:xfrm>
          <a:prstGeom prst="line">
            <a:avLst/>
          </a:prstGeom>
          <a:ln w="152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521841" y="2920547"/>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22169" y="2920547"/>
            <a:ext cx="0" cy="438150"/>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61322" y="2920547"/>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61322" y="2920547"/>
            <a:ext cx="0" cy="438150"/>
          </a:xfrm>
          <a:prstGeom prst="line">
            <a:avLst/>
          </a:prstGeom>
          <a:ln w="152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532973" y="2564380"/>
            <a:ext cx="609462" cy="830997"/>
          </a:xfrm>
          <a:prstGeom prst="rect">
            <a:avLst/>
          </a:prstGeom>
          <a:noFill/>
        </p:spPr>
        <p:txBody>
          <a:bodyPr wrap="none" rtlCol="0">
            <a:spAutoFit/>
          </a:bodyPr>
          <a:lstStyle/>
          <a:p>
            <a:r>
              <a:rPr lang="en-US" sz="4800" dirty="0" smtClean="0"/>
              <a:t>…</a:t>
            </a:r>
            <a:endParaRPr lang="en-US" sz="4800" dirty="0"/>
          </a:p>
        </p:txBody>
      </p:sp>
      <p:sp>
        <p:nvSpPr>
          <p:cNvPr id="26" name="TextBox 25"/>
          <p:cNvSpPr txBox="1"/>
          <p:nvPr/>
        </p:nvSpPr>
        <p:spPr>
          <a:xfrm>
            <a:off x="692287" y="2564380"/>
            <a:ext cx="609462" cy="830997"/>
          </a:xfrm>
          <a:prstGeom prst="rect">
            <a:avLst/>
          </a:prstGeom>
          <a:noFill/>
        </p:spPr>
        <p:txBody>
          <a:bodyPr wrap="none" rtlCol="0">
            <a:spAutoFit/>
          </a:bodyPr>
          <a:lstStyle/>
          <a:p>
            <a:r>
              <a:rPr lang="en-US" sz="4800" dirty="0" smtClean="0"/>
              <a:t>…</a:t>
            </a:r>
            <a:endParaRPr lang="en-US" sz="4800" dirty="0"/>
          </a:p>
        </p:txBody>
      </p:sp>
      <p:sp>
        <p:nvSpPr>
          <p:cNvPr id="27" name="Right Brace 26"/>
          <p:cNvSpPr/>
          <p:nvPr/>
        </p:nvSpPr>
        <p:spPr>
          <a:xfrm rot="5400000">
            <a:off x="4935993" y="1797528"/>
            <a:ext cx="214880" cy="3478507"/>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3778245" y="3536781"/>
                <a:ext cx="252857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dirty="0" smtClean="0">
                          <a:latin typeface="Cambria Math" charset="0"/>
                        </a:rPr>
                        <m:t>Δ</m:t>
                      </m:r>
                      <m:r>
                        <a:rPr lang="en-US" sz="2800" b="0" i="1" dirty="0" smtClean="0">
                          <a:latin typeface="Cambria Math" charset="0"/>
                        </a:rPr>
                        <m:t>=</m:t>
                      </m:r>
                      <m:d>
                        <m:dPr>
                          <m:ctrlPr>
                            <a:rPr lang="en-US" sz="2800" i="1" dirty="0">
                              <a:latin typeface="Cambria Math" charset="0"/>
                            </a:rPr>
                          </m:ctrlPr>
                        </m:dPr>
                        <m:e>
                          <m:r>
                            <a:rPr lang="en-US" sz="2800" i="1" dirty="0">
                              <a:latin typeface="Cambria Math" charset="0"/>
                            </a:rPr>
                            <m:t>1−</m:t>
                          </m:r>
                          <m:r>
                            <a:rPr lang="en-US" sz="2800" i="1" dirty="0">
                              <a:latin typeface="Cambria Math" charset="0"/>
                            </a:rPr>
                            <m:t>𝛼</m:t>
                          </m:r>
                        </m:e>
                      </m:d>
                      <m:r>
                        <a:rPr lang="en-US" sz="2800" i="1" dirty="0">
                          <a:latin typeface="Cambria Math" charset="0"/>
                        </a:rPr>
                        <m:t>𝜋𝜎</m:t>
                      </m:r>
                    </m:oMath>
                  </m:oMathPara>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78245" y="3536781"/>
                <a:ext cx="2528577" cy="52322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291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dirty="0" smtClean="0"/>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p>
          <a:p>
            <a:pPr lvl="1"/>
            <a:r>
              <a:rPr lang="en-US" dirty="0" smtClean="0"/>
              <a:t>Definition and Reduction</a:t>
            </a:r>
          </a:p>
          <a:p>
            <a:pPr lvl="1"/>
            <a:r>
              <a:rPr lang="en-US" dirty="0" smtClean="0"/>
              <a:t>1D case: Matrix Pencil Method</a:t>
            </a:r>
          </a:p>
        </p:txBody>
      </p:sp>
      <p:sp>
        <p:nvSpPr>
          <p:cNvPr id="5" name="TextBox 4"/>
          <p:cNvSpPr txBox="1"/>
          <p:nvPr/>
        </p:nvSpPr>
        <p:spPr>
          <a:xfrm>
            <a:off x="6141720" y="1825624"/>
            <a:ext cx="5029200" cy="3153684"/>
          </a:xfrm>
          <a:prstGeom prst="rect">
            <a:avLst/>
          </a:prstGeom>
          <a:noFill/>
        </p:spPr>
        <p:txBody>
          <a:bodyPr wrap="square" rtlCol="0">
            <a:spAutoFit/>
          </a:bodyPr>
          <a:lstStyle/>
          <a:p>
            <a:pPr marL="514350" lvl="0" indent="-514350">
              <a:lnSpc>
                <a:spcPct val="90000"/>
              </a:lnSpc>
              <a:spcBef>
                <a:spcPts val="1000"/>
              </a:spcBef>
              <a:buFont typeface="+mj-lt"/>
              <a:buAutoNum type="arabicPeriod" startAt="4"/>
            </a:pPr>
            <a:r>
              <a:rPr lang="en-US" sz="2800" b="1" dirty="0" smtClean="0">
                <a:solidFill>
                  <a:schemeClr val="accent6">
                    <a:lumMod val="75000"/>
                  </a:schemeClr>
                </a:solidFill>
              </a:rPr>
              <a:t>Learning in Two Dimensions</a:t>
            </a:r>
          </a:p>
          <a:p>
            <a:pPr marL="685800" lvl="1" indent="-228600">
              <a:lnSpc>
                <a:spcPct val="90000"/>
              </a:lnSpc>
              <a:spcBef>
                <a:spcPts val="500"/>
              </a:spcBef>
              <a:buFont typeface="Arial"/>
              <a:buChar char="•"/>
            </a:pPr>
            <a:r>
              <a:rPr lang="en-US" sz="2400" dirty="0"/>
              <a:t>Learning Without </a:t>
            </a:r>
            <a:r>
              <a:rPr lang="en-US" sz="2400" dirty="0" smtClean="0"/>
              <a:t>Separation</a:t>
            </a:r>
          </a:p>
          <a:p>
            <a:pPr marL="685800" lvl="1" indent="-228600">
              <a:lnSpc>
                <a:spcPct val="90000"/>
              </a:lnSpc>
              <a:spcBef>
                <a:spcPts val="500"/>
              </a:spcBef>
              <a:buFont typeface="Arial"/>
              <a:buChar char="•"/>
            </a:pPr>
            <a:r>
              <a:rPr lang="en-US" sz="2400" dirty="0" smtClean="0"/>
              <a:t>Tensor Decomposition</a:t>
            </a:r>
          </a:p>
          <a:p>
            <a:pPr marL="514350" lvl="0" indent="-514350">
              <a:lnSpc>
                <a:spcPct val="90000"/>
              </a:lnSpc>
              <a:spcBef>
                <a:spcPts val="1000"/>
              </a:spcBef>
              <a:buFont typeface="+mj-lt"/>
              <a:buAutoNum type="arabicPeriod" startAt="3"/>
            </a:pPr>
            <a:r>
              <a:rPr lang="en-US" sz="2800" b="1" dirty="0" smtClean="0">
                <a:solidFill>
                  <a:schemeClr val="accent6">
                    <a:lumMod val="75000"/>
                  </a:schemeClr>
                </a:solidFill>
              </a:rPr>
              <a:t>Lower </a:t>
            </a:r>
            <a:r>
              <a:rPr lang="en-US" sz="2800" b="1" dirty="0">
                <a:solidFill>
                  <a:schemeClr val="accent6">
                    <a:lumMod val="75000"/>
                  </a:schemeClr>
                </a:solidFill>
              </a:rPr>
              <a:t>Bound</a:t>
            </a:r>
          </a:p>
          <a:p>
            <a:pPr marL="685800" lvl="1" indent="-228600">
              <a:lnSpc>
                <a:spcPct val="90000"/>
              </a:lnSpc>
              <a:spcBef>
                <a:spcPts val="500"/>
              </a:spcBef>
              <a:buFont typeface="Arial"/>
              <a:buChar char="•"/>
            </a:pPr>
            <a:r>
              <a:rPr lang="en-US" sz="2400" dirty="0"/>
              <a:t>Proof </a:t>
            </a:r>
            <a:r>
              <a:rPr lang="en-US" sz="2400" dirty="0" smtClean="0"/>
              <a:t>Sketch</a:t>
            </a:r>
          </a:p>
          <a:p>
            <a:pPr marL="514350" lvl="0" indent="-514350">
              <a:lnSpc>
                <a:spcPct val="90000"/>
              </a:lnSpc>
              <a:spcBef>
                <a:spcPts val="1000"/>
              </a:spcBef>
              <a:buFont typeface="+mj-lt"/>
              <a:buAutoNum type="arabicPeriod" startAt="4"/>
            </a:pPr>
            <a:r>
              <a:rPr lang="en-US" sz="2800" b="1" dirty="0" smtClean="0">
                <a:solidFill>
                  <a:schemeClr val="accent5"/>
                </a:solidFill>
              </a:rPr>
              <a:t>Open Questions</a:t>
            </a:r>
            <a:endParaRPr lang="en-US" sz="2800" b="1" dirty="0">
              <a:solidFill>
                <a:schemeClr val="accent5"/>
              </a:solidFill>
            </a:endParaRPr>
          </a:p>
          <a:p>
            <a:pPr marL="685800" lvl="1" indent="-228600">
              <a:lnSpc>
                <a:spcPct val="90000"/>
              </a:lnSpc>
              <a:spcBef>
                <a:spcPts val="500"/>
              </a:spcBef>
              <a:buFont typeface="Arial"/>
              <a:buChar char="•"/>
            </a:pPr>
            <a:endParaRPr lang="en-US" sz="2800" b="1" dirty="0">
              <a:solidFill>
                <a:srgbClr val="4472C4">
                  <a:lumMod val="75000"/>
                </a:srgbClr>
              </a:solidFill>
            </a:endParaRPr>
          </a:p>
        </p:txBody>
      </p:sp>
    </p:spTree>
    <p:extLst>
      <p:ext uri="{BB962C8B-B14F-4D97-AF65-F5344CB8AC3E}">
        <p14:creationId xmlns:p14="http://schemas.microsoft.com/office/powerpoint/2010/main" val="419667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What is the right constant? Somewhere between 1 and 1.530…</a:t>
                </a:r>
              </a:p>
              <a:p>
                <a:pPr lvl="1"/>
                <a:r>
                  <a:rPr lang="en-US" dirty="0" smtClean="0">
                    <a:solidFill>
                      <a:schemeClr val="tx1">
                        <a:lumMod val="50000"/>
                        <a:lumOff val="50000"/>
                      </a:schemeClr>
                    </a:solidFill>
                  </a:rPr>
                  <a:t>In follow-up work, we show via a more sophisticated lattice-based construction that it must be at least </a:t>
                </a:r>
                <a14:m>
                  <m:oMath xmlns:m="http://schemas.openxmlformats.org/officeDocument/2006/math">
                    <m:rad>
                      <m:radPr>
                        <m:degHide m:val="on"/>
                        <m:ctrlPr>
                          <a:rPr lang="en-US" b="0" i="1" smtClean="0">
                            <a:solidFill>
                              <a:schemeClr val="tx1">
                                <a:lumMod val="50000"/>
                                <a:lumOff val="50000"/>
                              </a:schemeClr>
                            </a:solidFill>
                            <a:latin typeface="Cambria Math" charset="0"/>
                          </a:rPr>
                        </m:ctrlPr>
                      </m:radPr>
                      <m:deg/>
                      <m:e>
                        <m:r>
                          <a:rPr lang="en-US" b="0" i="1" smtClean="0">
                            <a:solidFill>
                              <a:schemeClr val="tx1">
                                <a:lumMod val="50000"/>
                                <a:lumOff val="50000"/>
                              </a:schemeClr>
                            </a:solidFill>
                            <a:latin typeface="Cambria Math" charset="0"/>
                          </a:rPr>
                          <m:t>4/3</m:t>
                        </m:r>
                      </m:e>
                    </m:rad>
                    <m:r>
                      <a:rPr lang="en-US" b="0" i="1" smtClean="0">
                        <a:solidFill>
                          <a:schemeClr val="tx1">
                            <a:lumMod val="50000"/>
                            <a:lumOff val="50000"/>
                          </a:schemeClr>
                        </a:solidFill>
                        <a:latin typeface="Cambria Math" charset="0"/>
                      </a:rPr>
                      <m:t>≈1.155</m:t>
                    </m:r>
                  </m:oMath>
                </a14:m>
                <a:endParaRPr lang="en-US" dirty="0" smtClean="0">
                  <a:solidFill>
                    <a:schemeClr val="tx1">
                      <a:lumMod val="50000"/>
                      <a:lumOff val="50000"/>
                    </a:schemeClr>
                  </a:solidFill>
                </a:endParaRPr>
              </a:p>
              <a:p>
                <a:r>
                  <a:rPr lang="en-US" dirty="0" smtClean="0"/>
                  <a:t>Sample complexity near-linear in </a:t>
                </a:r>
                <a:r>
                  <a:rPr lang="en-US" i="1" dirty="0" smtClean="0"/>
                  <a:t>k</a:t>
                </a:r>
                <a:r>
                  <a:rPr lang="en-US" dirty="0" smtClean="0"/>
                  <a:t>?</a:t>
                </a:r>
              </a:p>
              <a:p>
                <a:pPr lvl="1"/>
                <a:r>
                  <a:rPr lang="en-US" dirty="0" smtClean="0">
                    <a:solidFill>
                      <a:schemeClr val="tx1">
                        <a:lumMod val="50000"/>
                        <a:lumOff val="50000"/>
                      </a:schemeClr>
                    </a:solidFill>
                  </a:rPr>
                  <a:t>Sparse FT literature achieves this at great cost to the cutoff frequency</a:t>
                </a:r>
              </a:p>
              <a:p>
                <a:r>
                  <a:rPr lang="en-US" dirty="0" smtClean="0"/>
                  <a:t>Can this unsupervised learning perspective shed light on related problems in optics?</a:t>
                </a:r>
              </a:p>
              <a:p>
                <a:pPr lvl="1"/>
                <a:r>
                  <a:rPr lang="en-US" dirty="0" smtClean="0">
                    <a:solidFill>
                      <a:schemeClr val="tx1">
                        <a:lumMod val="50000"/>
                        <a:lumOff val="50000"/>
                      </a:schemeClr>
                    </a:solidFill>
                  </a:rPr>
                  <a:t>“The </a:t>
                </a:r>
                <a:r>
                  <a:rPr lang="en-US" dirty="0">
                    <a:solidFill>
                      <a:schemeClr val="tx1">
                        <a:lumMod val="50000"/>
                        <a:lumOff val="50000"/>
                      </a:schemeClr>
                    </a:solidFill>
                  </a:rPr>
                  <a:t>recent introduction of a range of commercial super-resolution instruments means that resolution has once again become a battleground between different microscope </a:t>
                </a:r>
                <a:r>
                  <a:rPr lang="en-US" dirty="0" smtClean="0">
                    <a:solidFill>
                      <a:schemeClr val="tx1">
                        <a:lumMod val="50000"/>
                        <a:lumOff val="50000"/>
                      </a:schemeClr>
                    </a:solidFill>
                  </a:rPr>
                  <a:t>technologies </a:t>
                </a:r>
                <a:r>
                  <a:rPr lang="en-US" dirty="0">
                    <a:solidFill>
                      <a:schemeClr val="tx1">
                        <a:lumMod val="50000"/>
                        <a:lumOff val="50000"/>
                      </a:schemeClr>
                    </a:solidFill>
                  </a:rPr>
                  <a:t>and rival companies</a:t>
                </a:r>
                <a:r>
                  <a:rPr lang="en-US" dirty="0" smtClean="0">
                    <a:solidFill>
                      <a:schemeClr val="tx1">
                        <a:lumMod val="50000"/>
                        <a:lumOff val="50000"/>
                      </a:schemeClr>
                    </a:solidFill>
                  </a:rPr>
                  <a:t>.” </a:t>
                </a:r>
              </a:p>
              <a:p>
                <a:pPr marL="457200" lvl="1" indent="0" algn="r">
                  <a:buNone/>
                </a:pPr>
                <a:r>
                  <a:rPr lang="en-US" dirty="0" smtClean="0">
                    <a:solidFill>
                      <a:schemeClr val="tx1">
                        <a:lumMod val="50000"/>
                        <a:lumOff val="50000"/>
                      </a:schemeClr>
                    </a:solidFill>
                  </a:rPr>
                  <a:t>– [</a:t>
                </a:r>
                <a:r>
                  <a:rPr lang="en-US" dirty="0" err="1" smtClean="0">
                    <a:solidFill>
                      <a:schemeClr val="tx1">
                        <a:lumMod val="50000"/>
                        <a:lumOff val="50000"/>
                      </a:schemeClr>
                    </a:solidFill>
                  </a:rPr>
                  <a:t>Demmerle</a:t>
                </a:r>
                <a:r>
                  <a:rPr lang="en-US" dirty="0" smtClean="0">
                    <a:solidFill>
                      <a:schemeClr val="tx1">
                        <a:lumMod val="50000"/>
                        <a:lumOff val="50000"/>
                      </a:schemeClr>
                    </a:solidFill>
                  </a:rPr>
                  <a:t> et al. </a:t>
                </a:r>
                <a:r>
                  <a:rPr lang="fr-FR" dirty="0" smtClean="0">
                    <a:solidFill>
                      <a:schemeClr val="tx1">
                        <a:lumMod val="50000"/>
                        <a:lumOff val="50000"/>
                      </a:schemeClr>
                    </a:solidFill>
                  </a:rPr>
                  <a:t>’</a:t>
                </a:r>
                <a:r>
                  <a:rPr lang="en-US" dirty="0" smtClean="0">
                    <a:solidFill>
                      <a:schemeClr val="tx1">
                        <a:lumMod val="50000"/>
                        <a:lumOff val="50000"/>
                      </a:schemeClr>
                    </a:solidFill>
                  </a:rPr>
                  <a:t>15]</a:t>
                </a:r>
                <a:endParaRPr lang="en-US" dirty="0">
                  <a:solidFill>
                    <a:schemeClr val="tx1">
                      <a:lumMod val="50000"/>
                      <a:lumOff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3081" r="-870"/>
                </a:stretch>
              </a:blipFill>
            </p:spPr>
            <p:txBody>
              <a:bodyPr/>
              <a:lstStyle/>
              <a:p>
                <a:r>
                  <a:rPr lang="en-US">
                    <a:noFill/>
                  </a:rPr>
                  <a:t> </a:t>
                </a:r>
              </a:p>
            </p:txBody>
          </p:sp>
        </mc:Fallback>
      </mc:AlternateContent>
    </p:spTree>
    <p:extLst>
      <p:ext uri="{BB962C8B-B14F-4D97-AF65-F5344CB8AC3E}">
        <p14:creationId xmlns:p14="http://schemas.microsoft.com/office/powerpoint/2010/main" val="6059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75" y="1422407"/>
            <a:ext cx="5852176" cy="2907240"/>
          </a:xfrm>
          <a:prstGeom prst="rect">
            <a:avLst/>
          </a:prstGeom>
        </p:spPr>
      </p:pic>
      <p:pic>
        <p:nvPicPr>
          <p:cNvPr id="2050" name="Picture 2" descr="https://upload.wikimedia.org/wikipedia/commons/thumb/1/14/Airy-pattern.svg/1280px-Airy-pattern.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5759" t="5597" r="28123" b="5584"/>
          <a:stretch/>
        </p:blipFill>
        <p:spPr bwMode="auto">
          <a:xfrm>
            <a:off x="7286424" y="1644175"/>
            <a:ext cx="2557353" cy="2549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2/21/George_Biddell_Airy2.jpg/1024px-George_Biddell_Air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8353" y="4069910"/>
            <a:ext cx="1880048" cy="2373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32256" y="2645194"/>
            <a:ext cx="1500475" cy="461665"/>
          </a:xfrm>
          <a:prstGeom prst="rect">
            <a:avLst/>
          </a:prstGeom>
          <a:noFill/>
        </p:spPr>
        <p:txBody>
          <a:bodyPr wrap="none" rtlCol="0">
            <a:spAutoFit/>
          </a:bodyPr>
          <a:lstStyle/>
          <a:p>
            <a:r>
              <a:rPr lang="en-US" sz="2400" dirty="0" smtClean="0"/>
              <a:t>“Airy Disk”</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194802" y="4393076"/>
                <a:ext cx="5506927" cy="1446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𝐼</m:t>
                      </m:r>
                      <m:d>
                        <m:dPr>
                          <m:ctrlPr>
                            <a:rPr lang="en-US" sz="3600" b="0" i="1" smtClean="0">
                              <a:latin typeface="Cambria Math" charset="0"/>
                            </a:rPr>
                          </m:ctrlPr>
                        </m:dPr>
                        <m:e>
                          <m:r>
                            <a:rPr lang="en-US" sz="3600" b="0" i="1" smtClean="0">
                              <a:latin typeface="Cambria Math" charset="0"/>
                            </a:rPr>
                            <m:t>𝑟</m:t>
                          </m:r>
                          <m:r>
                            <a:rPr lang="en-US" sz="3600" b="0" i="1" smtClean="0">
                              <a:latin typeface="Cambria Math" charset="0"/>
                            </a:rPr>
                            <m:t>,</m:t>
                          </m:r>
                          <m:r>
                            <a:rPr lang="en-US" sz="3600" b="0" i="1" smtClean="0">
                              <a:latin typeface="Cambria Math" charset="0"/>
                            </a:rPr>
                            <m:t>𝜃</m:t>
                          </m:r>
                        </m:e>
                      </m:d>
                      <m:r>
                        <a:rPr lang="en-US" sz="3600" i="1">
                          <a:latin typeface="Cambria Math" charset="0"/>
                          <a:ea typeface="Cambria Math" charset="0"/>
                          <a:cs typeface="Cambria Math" charset="0"/>
                        </a:rPr>
                        <m:t>∝</m:t>
                      </m:r>
                      <m:sSup>
                        <m:sSupPr>
                          <m:ctrlPr>
                            <a:rPr lang="en-US" sz="3600" b="0" i="1" smtClean="0">
                              <a:latin typeface="Cambria Math" charset="0"/>
                              <a:ea typeface="Cambria Math" charset="0"/>
                              <a:cs typeface="Cambria Math" charset="0"/>
                            </a:rPr>
                          </m:ctrlPr>
                        </m:sSupPr>
                        <m:e>
                          <m:d>
                            <m:dPr>
                              <m:ctrlPr>
                                <a:rPr lang="en-US" sz="3600" b="0" i="1" smtClean="0">
                                  <a:latin typeface="Cambria Math" charset="0"/>
                                  <a:ea typeface="Cambria Math" charset="0"/>
                                  <a:cs typeface="Cambria Math" charset="0"/>
                                </a:rPr>
                              </m:ctrlPr>
                            </m:dPr>
                            <m:e>
                              <m:f>
                                <m:fPr>
                                  <m:ctrlPr>
                                    <a:rPr lang="en-US" sz="3600" i="1" smtClean="0">
                                      <a:latin typeface="Cambria Math" charset="0"/>
                                      <a:ea typeface="Cambria Math" charset="0"/>
                                      <a:cs typeface="Cambria Math" charset="0"/>
                                    </a:rPr>
                                  </m:ctrlPr>
                                </m:fPr>
                                <m:num>
                                  <m:sSub>
                                    <m:sSubPr>
                                      <m:ctrlPr>
                                        <a:rPr lang="en-US" sz="3600" b="0" i="1" smtClean="0">
                                          <a:latin typeface="Cambria Math" charset="0"/>
                                          <a:ea typeface="Cambria Math" charset="0"/>
                                          <a:cs typeface="Cambria Math" charset="0"/>
                                        </a:rPr>
                                      </m:ctrlPr>
                                    </m:sSubPr>
                                    <m:e>
                                      <m:r>
                                        <a:rPr lang="en-US" sz="3600" b="0" i="1" smtClean="0">
                                          <a:latin typeface="Cambria Math" charset="0"/>
                                          <a:ea typeface="Cambria Math" charset="0"/>
                                          <a:cs typeface="Cambria Math" charset="0"/>
                                        </a:rPr>
                                        <m:t>𝐽</m:t>
                                      </m:r>
                                    </m:e>
                                    <m:sub>
                                      <m:r>
                                        <a:rPr lang="en-US" sz="3600" b="0" i="1" smtClean="0">
                                          <a:latin typeface="Cambria Math" charset="0"/>
                                          <a:ea typeface="Cambria Math" charset="0"/>
                                          <a:cs typeface="Cambria Math" charset="0"/>
                                        </a:rPr>
                                        <m:t>1</m:t>
                                      </m:r>
                                    </m:sub>
                                  </m:sSub>
                                  <m:d>
                                    <m:dPr>
                                      <m:ctrlPr>
                                        <a:rPr lang="en-US" sz="3600" b="0" i="1" smtClean="0">
                                          <a:latin typeface="Cambria Math" charset="0"/>
                                          <a:ea typeface="Cambria Math" charset="0"/>
                                          <a:cs typeface="Cambria Math" charset="0"/>
                                        </a:rPr>
                                      </m:ctrlPr>
                                    </m:dPr>
                                    <m:e>
                                      <m:r>
                                        <a:rPr lang="en-US" sz="3600" b="0" i="1" smtClean="0">
                                          <a:latin typeface="Cambria Math" charset="0"/>
                                          <a:ea typeface="Cambria Math" charset="0"/>
                                          <a:cs typeface="Cambria Math" charset="0"/>
                                        </a:rPr>
                                        <m:t>𝑟</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𝜎</m:t>
                                      </m:r>
                                    </m:e>
                                  </m:d>
                                </m:num>
                                <m:den>
                                  <m:r>
                                    <a:rPr lang="en-US" sz="3600" b="0" i="1" smtClean="0">
                                      <a:latin typeface="Cambria Math" charset="0"/>
                                      <a:ea typeface="Cambria Math" charset="0"/>
                                      <a:cs typeface="Cambria Math" charset="0"/>
                                    </a:rPr>
                                    <m:t>𝑟</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𝜎</m:t>
                                  </m:r>
                                </m:den>
                              </m:f>
                            </m:e>
                          </m:d>
                        </m:e>
                        <m:sup>
                          <m:r>
                            <a:rPr lang="en-US" sz="3600" b="0" i="1" smtClean="0">
                              <a:latin typeface="Cambria Math" charset="0"/>
                              <a:ea typeface="Cambria Math" charset="0"/>
                              <a:cs typeface="Cambria Math" charset="0"/>
                            </a:rPr>
                            <m:t>2</m:t>
                          </m:r>
                        </m:sup>
                      </m:sSup>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194802" y="4393076"/>
                <a:ext cx="5506927" cy="1446550"/>
              </a:xfrm>
              <a:prstGeom prst="rect">
                <a:avLst/>
              </a:prstGeom>
              <a:blipFill rotWithShape="0">
                <a:blip r:embed="rId5"/>
                <a:stretch>
                  <a:fillRect/>
                </a:stretch>
              </a:blipFill>
            </p:spPr>
            <p:txBody>
              <a:bodyPr/>
              <a:lstStyle/>
              <a:p>
                <a:r>
                  <a:rPr lang="en-US">
                    <a:noFill/>
                  </a:rPr>
                  <a:t> </a:t>
                </a:r>
              </a:p>
            </p:txBody>
          </p:sp>
        </mc:Fallback>
      </mc:AlternateContent>
      <p:sp>
        <p:nvSpPr>
          <p:cNvPr id="8" name="Right Brace 7"/>
          <p:cNvSpPr/>
          <p:nvPr/>
        </p:nvSpPr>
        <p:spPr>
          <a:xfrm rot="5400000">
            <a:off x="3254812" y="5237659"/>
            <a:ext cx="211338" cy="1243165"/>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962575" y="6028340"/>
                <a:ext cx="4795811" cy="862608"/>
              </a:xfrm>
              <a:prstGeom prst="rect">
                <a:avLst/>
              </a:prstGeom>
              <a:noFill/>
            </p:spPr>
            <p:txBody>
              <a:bodyPr wrap="square" rtlCol="0">
                <a:spAutoFit/>
              </a:bodyPr>
              <a:lstStyle/>
              <a:p>
                <a:pPr algn="ctr"/>
                <a:r>
                  <a:rPr lang="en-US" sz="2400" dirty="0" smtClean="0"/>
                  <a:t>proportional to 2D Fourier transform of the ball of radius </a:t>
                </a:r>
                <a14:m>
                  <m:oMath xmlns:m="http://schemas.openxmlformats.org/officeDocument/2006/math">
                    <m:sSup>
                      <m:sSupPr>
                        <m:ctrlPr>
                          <a:rPr lang="en-US" sz="2400" b="0" i="1" smtClean="0">
                            <a:latin typeface="Cambria Math" charset="0"/>
                          </a:rPr>
                        </m:ctrlPr>
                      </m:sSupPr>
                      <m:e>
                        <m:d>
                          <m:dPr>
                            <m:ctrlPr>
                              <a:rPr lang="en-US" sz="2400" b="0" i="1" smtClean="0">
                                <a:latin typeface="Cambria Math" charset="0"/>
                              </a:rPr>
                            </m:ctrlPr>
                          </m:dPr>
                          <m:e>
                            <m:r>
                              <a:rPr lang="en-US" sz="2400" b="0" i="1" smtClean="0">
                                <a:latin typeface="Cambria Math" charset="0"/>
                              </a:rPr>
                              <m:t>2</m:t>
                            </m:r>
                            <m:r>
                              <a:rPr lang="en-US" sz="2400" b="0" i="1" smtClean="0">
                                <a:latin typeface="Cambria Math" charset="0"/>
                              </a:rPr>
                              <m:t>𝜋𝜎</m:t>
                            </m:r>
                          </m:e>
                        </m:d>
                      </m:e>
                      <m:sup>
                        <m:r>
                          <a:rPr lang="en-US" sz="2400" b="0" i="1" smtClean="0">
                            <a:latin typeface="Cambria Math" charset="0"/>
                          </a:rPr>
                          <m:t>−1</m:t>
                        </m:r>
                      </m:sup>
                    </m:sSup>
                  </m:oMath>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962575" y="6028340"/>
                <a:ext cx="4795811" cy="862608"/>
              </a:xfrm>
              <a:prstGeom prst="rect">
                <a:avLst/>
              </a:prstGeom>
              <a:blipFill rotWithShape="0">
                <a:blip r:embed="rId6"/>
                <a:stretch>
                  <a:fillRect l="-1144" t="-5674" r="-2795" b="-12057"/>
                </a:stretch>
              </a:blipFill>
            </p:spPr>
            <p:txBody>
              <a:bodyPr/>
              <a:lstStyle/>
              <a:p>
                <a:r>
                  <a:rPr lang="en-US">
                    <a:noFill/>
                  </a:rPr>
                  <a:t> </a:t>
                </a:r>
              </a:p>
            </p:txBody>
          </p:sp>
        </mc:Fallback>
      </mc:AlternateContent>
      <p:sp>
        <p:nvSpPr>
          <p:cNvPr id="11" name="TextBox 10"/>
          <p:cNvSpPr txBox="1"/>
          <p:nvPr/>
        </p:nvSpPr>
        <p:spPr>
          <a:xfrm>
            <a:off x="5668947" y="4588646"/>
            <a:ext cx="4073626" cy="1200329"/>
          </a:xfrm>
          <a:prstGeom prst="rect">
            <a:avLst/>
          </a:prstGeom>
          <a:noFill/>
        </p:spPr>
        <p:txBody>
          <a:bodyPr wrap="square" rtlCol="0">
            <a:spAutoFit/>
          </a:bodyPr>
          <a:lstStyle/>
          <a:p>
            <a:r>
              <a:rPr lang="en-US" sz="2400" dirty="0" smtClean="0"/>
              <a:t>“spread” parameter, </a:t>
            </a:r>
          </a:p>
          <a:p>
            <a:r>
              <a:rPr lang="en-US" sz="2400" dirty="0" smtClean="0"/>
              <a:t>prop. to wavelength, </a:t>
            </a:r>
          </a:p>
          <a:p>
            <a:r>
              <a:rPr lang="en-US" sz="2400" dirty="0" smtClean="0"/>
              <a:t>inv. prop. to radius of aperture</a:t>
            </a:r>
            <a:endParaRPr lang="en-US" sz="2400" dirty="0"/>
          </a:p>
        </p:txBody>
      </p:sp>
      <p:cxnSp>
        <p:nvCxnSpPr>
          <p:cNvPr id="13" name="Straight Connector 12"/>
          <p:cNvCxnSpPr/>
          <p:nvPr/>
        </p:nvCxnSpPr>
        <p:spPr>
          <a:xfrm>
            <a:off x="3878824" y="4866968"/>
            <a:ext cx="17901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838200" y="365125"/>
            <a:ext cx="10515600" cy="1325563"/>
          </a:xfrm>
        </p:spPr>
        <p:txBody>
          <a:bodyPr/>
          <a:lstStyle/>
          <a:p>
            <a:r>
              <a:rPr lang="en-US" dirty="0" err="1" smtClean="0"/>
              <a:t>Fraunhofer</a:t>
            </a:r>
            <a:r>
              <a:rPr lang="en-US" dirty="0" smtClean="0"/>
              <a:t> Diffraction</a:t>
            </a:r>
            <a:endParaRPr lang="en-US" dirty="0"/>
          </a:p>
        </p:txBody>
      </p:sp>
      <p:sp>
        <p:nvSpPr>
          <p:cNvPr id="2" name="TextBox 1"/>
          <p:cNvSpPr txBox="1"/>
          <p:nvPr/>
        </p:nvSpPr>
        <p:spPr>
          <a:xfrm>
            <a:off x="9784978" y="6443838"/>
            <a:ext cx="2279022" cy="369332"/>
          </a:xfrm>
          <a:prstGeom prst="rect">
            <a:avLst/>
          </a:prstGeom>
          <a:noFill/>
        </p:spPr>
        <p:txBody>
          <a:bodyPr wrap="none" rtlCol="0">
            <a:spAutoFit/>
          </a:bodyPr>
          <a:lstStyle/>
          <a:p>
            <a:r>
              <a:rPr lang="en-US" dirty="0" smtClean="0"/>
              <a:t>Sir George </a:t>
            </a:r>
            <a:r>
              <a:rPr lang="en-US" dirty="0" err="1" smtClean="0"/>
              <a:t>Biddell</a:t>
            </a:r>
            <a:r>
              <a:rPr lang="en-US" dirty="0" smtClean="0"/>
              <a:t> Airy</a:t>
            </a:r>
            <a:endParaRPr lang="en-US" dirty="0"/>
          </a:p>
        </p:txBody>
      </p:sp>
    </p:spTree>
    <p:extLst>
      <p:ext uri="{BB962C8B-B14F-4D97-AF65-F5344CB8AC3E}">
        <p14:creationId xmlns:p14="http://schemas.microsoft.com/office/powerpoint/2010/main" val="197701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31499" y="1825624"/>
            <a:ext cx="5105400" cy="4722659"/>
          </a:xfrm>
        </p:spPr>
        <p:txBody>
          <a:bodyPr>
            <a:noAutofit/>
          </a:bodyPr>
          <a:lstStyle/>
          <a:p>
            <a:pPr marL="514350" indent="-514350">
              <a:buFont typeface="+mj-lt"/>
              <a:buAutoNum type="arabicPeriod"/>
            </a:pPr>
            <a:r>
              <a:rPr lang="en-US" b="1" dirty="0" smtClean="0">
                <a:solidFill>
                  <a:schemeClr val="accent6">
                    <a:lumMod val="75000"/>
                  </a:schemeClr>
                </a:solidFill>
              </a:rPr>
              <a:t>Introduction</a:t>
            </a:r>
          </a:p>
          <a:p>
            <a:pPr lvl="1"/>
            <a:r>
              <a:rPr lang="en-US" dirty="0" err="1" smtClean="0"/>
              <a:t>Fraunhofer</a:t>
            </a:r>
            <a:r>
              <a:rPr lang="en-US" dirty="0" smtClean="0"/>
              <a:t> Diffraction</a:t>
            </a:r>
          </a:p>
          <a:p>
            <a:pPr lvl="1"/>
            <a:r>
              <a:rPr lang="en-US" b="1" dirty="0" smtClean="0">
                <a:solidFill>
                  <a:schemeClr val="accent5"/>
                </a:solidFill>
              </a:rPr>
              <a:t>Debate about Diffraction Limit</a:t>
            </a:r>
          </a:p>
          <a:p>
            <a:pPr lvl="1"/>
            <a:r>
              <a:rPr lang="en-US" dirty="0" smtClean="0"/>
              <a:t>Our Results</a:t>
            </a:r>
          </a:p>
          <a:p>
            <a:pPr marL="514350" indent="-514350">
              <a:buFont typeface="+mj-lt"/>
              <a:buAutoNum type="arabicPeriod"/>
            </a:pPr>
            <a:r>
              <a:rPr lang="en-US" b="1" dirty="0" smtClean="0">
                <a:solidFill>
                  <a:schemeClr val="accent6">
                    <a:lumMod val="75000"/>
                  </a:schemeClr>
                </a:solidFill>
              </a:rPr>
              <a:t>Sparse FT (Off the Grid</a:t>
            </a:r>
            <a:r>
              <a:rPr lang="en-US" b="1" dirty="0" smtClean="0">
                <a:solidFill>
                  <a:schemeClr val="accent6">
                    <a:lumMod val="75000"/>
                  </a:schemeClr>
                </a:solidFill>
              </a:rPr>
              <a:t>)</a:t>
            </a:r>
          </a:p>
          <a:p>
            <a:pPr lvl="1"/>
            <a:r>
              <a:rPr lang="en-US" dirty="0"/>
              <a:t>Definition and Reduction</a:t>
            </a:r>
          </a:p>
          <a:p>
            <a:pPr lvl="1"/>
            <a:r>
              <a:rPr lang="en-US" dirty="0"/>
              <a:t>1D case: Matrix Pencil </a:t>
            </a:r>
            <a:r>
              <a:rPr lang="en-US" dirty="0" smtClean="0"/>
              <a:t>Method</a:t>
            </a:r>
            <a:endParaRPr lang="en-US" dirty="0" smtClean="0"/>
          </a:p>
          <a:p>
            <a:pPr marL="0" lvl="0" indent="0">
              <a:buNone/>
            </a:pPr>
            <a:r>
              <a:rPr lang="en-US" b="1" dirty="0">
                <a:solidFill>
                  <a:schemeClr val="accent6">
                    <a:lumMod val="75000"/>
                  </a:schemeClr>
                </a:solidFill>
              </a:rPr>
              <a:t>3.  Learning in Two Dimensions</a:t>
            </a:r>
          </a:p>
          <a:p>
            <a:pPr lvl="1"/>
            <a:r>
              <a:rPr lang="en-US" dirty="0" smtClean="0">
                <a:solidFill>
                  <a:prstClr val="black"/>
                </a:solidFill>
              </a:rPr>
              <a:t>Learning </a:t>
            </a:r>
            <a:r>
              <a:rPr lang="en-US" dirty="0">
                <a:solidFill>
                  <a:prstClr val="black"/>
                </a:solidFill>
              </a:rPr>
              <a:t>Without Separation</a:t>
            </a:r>
          </a:p>
          <a:p>
            <a:pPr marL="514350" lvl="0" indent="-514350">
              <a:buFont typeface="+mj-lt"/>
              <a:buAutoNum type="arabicPeriod" startAt="4"/>
            </a:pPr>
            <a:r>
              <a:rPr lang="en-US" b="1" dirty="0">
                <a:solidFill>
                  <a:schemeClr val="accent6">
                    <a:lumMod val="75000"/>
                  </a:schemeClr>
                </a:solidFill>
              </a:rPr>
              <a:t>Open Questions</a:t>
            </a:r>
          </a:p>
          <a:p>
            <a:pPr lvl="1"/>
            <a:endParaRPr lang="en-US" sz="2800" b="1" dirty="0">
              <a:solidFill>
                <a:srgbClr val="4472C4">
                  <a:lumMod val="75000"/>
                </a:srgbClr>
              </a:solidFill>
            </a:endParaRPr>
          </a:p>
          <a:p>
            <a:pPr lvl="1"/>
            <a:endParaRPr lang="en-US" b="1" dirty="0" smtClean="0">
              <a:solidFill>
                <a:schemeClr val="accent5">
                  <a:lumMod val="75000"/>
                </a:schemeClr>
              </a:solidFill>
            </a:endParaRPr>
          </a:p>
        </p:txBody>
      </p:sp>
    </p:spTree>
    <p:extLst>
      <p:ext uri="{BB962C8B-B14F-4D97-AF65-F5344CB8AC3E}">
        <p14:creationId xmlns:p14="http://schemas.microsoft.com/office/powerpoint/2010/main" val="297464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a:t>
            </a:r>
            <a:endParaRPr lang="en-US" dirty="0"/>
          </a:p>
        </p:txBody>
      </p:sp>
      <p:sp>
        <p:nvSpPr>
          <p:cNvPr id="5" name="Content Placeholder 4"/>
          <p:cNvSpPr>
            <a:spLocks noGrp="1"/>
          </p:cNvSpPr>
          <p:nvPr>
            <p:ph idx="1"/>
          </p:nvPr>
        </p:nvSpPr>
        <p:spPr>
          <a:xfrm>
            <a:off x="3642850" y="1690688"/>
            <a:ext cx="8347587" cy="905028"/>
          </a:xfrm>
          <a:solidFill>
            <a:schemeClr val="accent6">
              <a:lumMod val="20000"/>
              <a:lumOff val="80000"/>
            </a:schemeClr>
          </a:solidFill>
          <a:ln w="38100">
            <a:solidFill>
              <a:schemeClr val="tx1"/>
            </a:solidFill>
          </a:ln>
        </p:spPr>
        <p:txBody>
          <a:bodyPr>
            <a:normAutofit/>
          </a:bodyPr>
          <a:lstStyle/>
          <a:p>
            <a:pPr marL="0" indent="0">
              <a:buNone/>
            </a:pPr>
            <a:r>
              <a:rPr lang="en-US" u="sng" dirty="0" smtClean="0"/>
              <a:t>Conventional wisdom</a:t>
            </a:r>
            <a:r>
              <a:rPr lang="en-US" dirty="0"/>
              <a:t>: Diffraction </a:t>
            </a:r>
            <a:r>
              <a:rPr lang="en-US" smtClean="0"/>
              <a:t>imposes </a:t>
            </a:r>
            <a:r>
              <a:rPr lang="en-US" i="1" smtClean="0"/>
              <a:t>fundamental </a:t>
            </a:r>
            <a:r>
              <a:rPr lang="en-US" i="1" dirty="0"/>
              <a:t>limits </a:t>
            </a:r>
            <a:r>
              <a:rPr lang="en-US" dirty="0"/>
              <a:t>on the resolution of an optical system.</a:t>
            </a:r>
            <a:endParaRPr lang="en-US" b="1" dirty="0"/>
          </a:p>
        </p:txBody>
      </p:sp>
      <p:pic>
        <p:nvPicPr>
          <p:cNvPr id="3080" name="Picture 8" descr="https://upload.wikimedia.org/wikipedia/commons/a/ae/Airy_disk_spacing_near_Rayleigh_crite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3495675" cy="535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42849" y="2693085"/>
            <a:ext cx="8347587" cy="954107"/>
          </a:xfrm>
          <a:prstGeom prst="rect">
            <a:avLst/>
          </a:prstGeom>
          <a:noFill/>
        </p:spPr>
        <p:txBody>
          <a:bodyPr wrap="square" rtlCol="0">
            <a:spAutoFit/>
          </a:bodyPr>
          <a:lstStyle/>
          <a:p>
            <a:r>
              <a:rPr lang="en-US" sz="2800" dirty="0" smtClean="0"/>
              <a:t>Q: How close do Airy disks have to be before it becomes impossible to distinguish them?</a:t>
            </a:r>
            <a:endParaRPr lang="en-US" sz="2800" dirty="0"/>
          </a:p>
        </p:txBody>
      </p:sp>
      <p:sp>
        <p:nvSpPr>
          <p:cNvPr id="46" name="TextBox 45"/>
          <p:cNvSpPr txBox="1"/>
          <p:nvPr/>
        </p:nvSpPr>
        <p:spPr>
          <a:xfrm>
            <a:off x="3642849" y="4155301"/>
            <a:ext cx="3775587" cy="1815882"/>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u="sng" dirty="0" smtClean="0"/>
              <a:t>Rayleigh Criterion</a:t>
            </a:r>
            <a:r>
              <a:rPr lang="en-US" sz="2800" dirty="0" smtClean="0"/>
              <a:t>: When the center of one disk intersects the first ring of the other.</a:t>
            </a:r>
            <a:endParaRPr lang="en-US" sz="2800" u="sng" dirty="0"/>
          </a:p>
        </p:txBody>
      </p:sp>
      <p:pic>
        <p:nvPicPr>
          <p:cNvPr id="47" name="Picture 46"/>
          <p:cNvPicPr>
            <a:picLocks noChangeAspect="1"/>
          </p:cNvPicPr>
          <p:nvPr/>
        </p:nvPicPr>
        <p:blipFill>
          <a:blip r:embed="rId3"/>
          <a:stretch>
            <a:fillRect/>
          </a:stretch>
        </p:blipFill>
        <p:spPr>
          <a:xfrm>
            <a:off x="7418436" y="3377197"/>
            <a:ext cx="4572000" cy="2832100"/>
          </a:xfrm>
          <a:prstGeom prst="rect">
            <a:avLst/>
          </a:prstGeom>
        </p:spPr>
      </p:pic>
      <p:sp>
        <p:nvSpPr>
          <p:cNvPr id="63" name="Right Brace 62"/>
          <p:cNvSpPr/>
          <p:nvPr/>
        </p:nvSpPr>
        <p:spPr>
          <a:xfrm rot="5400000">
            <a:off x="9566985" y="5855451"/>
            <a:ext cx="274769" cy="771124"/>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p:cNvSpPr txBox="1"/>
              <p:nvPr/>
            </p:nvSpPr>
            <p:spPr>
              <a:xfrm>
                <a:off x="9037387" y="6357172"/>
                <a:ext cx="13339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charset="0"/>
                        </a:rPr>
                        <m:t>≈1.22</m:t>
                      </m:r>
                      <m:r>
                        <a:rPr lang="en-US" sz="2400" b="0" i="1" smtClean="0">
                          <a:latin typeface="Cambria Math" charset="0"/>
                        </a:rPr>
                        <m:t>𝜋𝜎</m:t>
                      </m:r>
                    </m:oMath>
                  </m:oMathPara>
                </a14:m>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9037387" y="6357172"/>
                <a:ext cx="1333963" cy="461665"/>
              </a:xfrm>
              <a:prstGeom prst="rect">
                <a:avLst/>
              </a:prstGeom>
              <a:blipFill rotWithShape="0">
                <a:blip r:embed="rId4"/>
                <a:stretch>
                  <a:fillRect l="-4587" r="-2294"/>
                </a:stretch>
              </a:blipFill>
            </p:spPr>
            <p:txBody>
              <a:bodyPr/>
              <a:lstStyle/>
              <a:p>
                <a:r>
                  <a:rPr lang="en-US">
                    <a:noFill/>
                  </a:rPr>
                  <a:t> </a:t>
                </a:r>
              </a:p>
            </p:txBody>
          </p:sp>
        </mc:Fallback>
      </mc:AlternateContent>
    </p:spTree>
    <p:extLst>
      <p:ext uri="{BB962C8B-B14F-4D97-AF65-F5344CB8AC3E}">
        <p14:creationId xmlns:p14="http://schemas.microsoft.com/office/powerpoint/2010/main" val="57795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6" grpId="0" animBg="1"/>
      <p:bldP spid="63"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a:t>
            </a:r>
            <a:endParaRPr lang="en-US" dirty="0"/>
          </a:p>
        </p:txBody>
      </p:sp>
      <p:sp>
        <p:nvSpPr>
          <p:cNvPr id="5" name="Content Placeholder 4"/>
          <p:cNvSpPr>
            <a:spLocks noGrp="1"/>
          </p:cNvSpPr>
          <p:nvPr>
            <p:ph idx="1"/>
          </p:nvPr>
        </p:nvSpPr>
        <p:spPr>
          <a:xfrm>
            <a:off x="3642850" y="1690688"/>
            <a:ext cx="8347587" cy="905028"/>
          </a:xfrm>
          <a:solidFill>
            <a:schemeClr val="accent6">
              <a:lumMod val="20000"/>
              <a:lumOff val="80000"/>
            </a:schemeClr>
          </a:solidFill>
          <a:ln w="38100">
            <a:solidFill>
              <a:schemeClr val="tx1"/>
            </a:solidFill>
          </a:ln>
        </p:spPr>
        <p:txBody>
          <a:bodyPr>
            <a:normAutofit/>
          </a:bodyPr>
          <a:lstStyle/>
          <a:p>
            <a:pPr marL="0" indent="0">
              <a:buNone/>
            </a:pPr>
            <a:r>
              <a:rPr lang="en-US" u="sng" dirty="0" smtClean="0"/>
              <a:t>Conventional wisdom</a:t>
            </a:r>
            <a:r>
              <a:rPr lang="en-US" dirty="0"/>
              <a:t>: Diffraction </a:t>
            </a:r>
            <a:r>
              <a:rPr lang="en-US" smtClean="0"/>
              <a:t>imposes </a:t>
            </a:r>
            <a:r>
              <a:rPr lang="en-US" i="1" smtClean="0"/>
              <a:t>fundamental </a:t>
            </a:r>
            <a:r>
              <a:rPr lang="en-US" i="1" dirty="0"/>
              <a:t>limits </a:t>
            </a:r>
            <a:r>
              <a:rPr lang="en-US" dirty="0"/>
              <a:t>on the resolution of an optical system.</a:t>
            </a:r>
            <a:endParaRPr lang="en-US" b="1" dirty="0"/>
          </a:p>
        </p:txBody>
      </p:sp>
      <p:pic>
        <p:nvPicPr>
          <p:cNvPr id="3080" name="Picture 8" descr="https://upload.wikimedia.org/wikipedia/commons/a/ae/Airy_disk_spacing_near_Rayleigh_crite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3495675" cy="535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42849" y="2693085"/>
            <a:ext cx="8347587" cy="954107"/>
          </a:xfrm>
          <a:prstGeom prst="rect">
            <a:avLst/>
          </a:prstGeom>
          <a:noFill/>
        </p:spPr>
        <p:txBody>
          <a:bodyPr wrap="square" rtlCol="0">
            <a:spAutoFit/>
          </a:bodyPr>
          <a:lstStyle/>
          <a:p>
            <a:r>
              <a:rPr lang="en-US" sz="2800" dirty="0" smtClean="0"/>
              <a:t>Q: How close do Airy disks have to be before it becomes impossible to distinguish them?</a:t>
            </a:r>
            <a:endParaRPr lang="en-US" sz="2800" dirty="0"/>
          </a:p>
        </p:txBody>
      </p:sp>
      <p:sp>
        <p:nvSpPr>
          <p:cNvPr id="46" name="TextBox 45"/>
          <p:cNvSpPr txBox="1"/>
          <p:nvPr/>
        </p:nvSpPr>
        <p:spPr>
          <a:xfrm>
            <a:off x="3642849" y="3939857"/>
            <a:ext cx="3775587" cy="2246769"/>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u="sng" dirty="0" smtClean="0"/>
              <a:t>Abbe Limit</a:t>
            </a:r>
            <a:r>
              <a:rPr lang="en-US" sz="2800" dirty="0" smtClean="0"/>
              <a:t>: </a:t>
            </a:r>
          </a:p>
          <a:p>
            <a:pPr algn="ctr"/>
            <a:r>
              <a:rPr lang="en-US" sz="2800" dirty="0" smtClean="0"/>
              <a:t>When the separation is less than 1/radius of the support of the Fourier transform.</a:t>
            </a:r>
            <a:endParaRPr lang="en-US" sz="2800" u="sng" dirty="0"/>
          </a:p>
        </p:txBody>
      </p:sp>
      <mc:AlternateContent xmlns:mc="http://schemas.openxmlformats.org/markup-compatibility/2006" xmlns:a14="http://schemas.microsoft.com/office/drawing/2010/main">
        <mc:Choice Requires="a14">
          <p:sp>
            <p:nvSpPr>
              <p:cNvPr id="10" name="TextBox 9"/>
              <p:cNvSpPr txBox="1"/>
              <p:nvPr/>
            </p:nvSpPr>
            <p:spPr>
              <a:xfrm>
                <a:off x="8100114" y="3504019"/>
                <a:ext cx="3411530" cy="9951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𝐼</m:t>
                      </m:r>
                      <m:d>
                        <m:dPr>
                          <m:ctrlPr>
                            <a:rPr lang="en-US" sz="2400" b="0" i="1" smtClean="0">
                              <a:latin typeface="Cambria Math" charset="0"/>
                            </a:rPr>
                          </m:ctrlPr>
                        </m:dPr>
                        <m:e>
                          <m:r>
                            <a:rPr lang="en-US" sz="2400" b="0" i="1" smtClean="0">
                              <a:latin typeface="Cambria Math" charset="0"/>
                            </a:rPr>
                            <m:t>𝑟</m:t>
                          </m:r>
                          <m:r>
                            <a:rPr lang="en-US" sz="2400" b="0" i="1" smtClean="0">
                              <a:latin typeface="Cambria Math" charset="0"/>
                            </a:rPr>
                            <m:t>,</m:t>
                          </m:r>
                          <m:r>
                            <a:rPr lang="en-US" sz="2400" b="0" i="1" smtClean="0">
                              <a:latin typeface="Cambria Math" charset="0"/>
                            </a:rPr>
                            <m:t>𝜃</m:t>
                          </m:r>
                        </m:e>
                      </m:d>
                      <m:r>
                        <a:rPr lang="en-US" sz="2400" i="1">
                          <a:latin typeface="Cambria Math" charset="0"/>
                          <a:ea typeface="Cambria Math" charset="0"/>
                          <a:cs typeface="Cambria Math" charset="0"/>
                        </a:rPr>
                        <m:t>∝</m:t>
                      </m:r>
                      <m:sSup>
                        <m:sSupPr>
                          <m:ctrlPr>
                            <a:rPr lang="en-US" sz="2400" b="0" i="1" smtClean="0">
                              <a:latin typeface="Cambria Math" charset="0"/>
                              <a:ea typeface="Cambria Math" charset="0"/>
                              <a:cs typeface="Cambria Math" charset="0"/>
                            </a:rPr>
                          </m:ctrlPr>
                        </m:sSupPr>
                        <m:e>
                          <m:d>
                            <m:dPr>
                              <m:ctrlPr>
                                <a:rPr lang="en-US" sz="2400" b="0" i="1" smtClean="0">
                                  <a:latin typeface="Cambria Math" charset="0"/>
                                  <a:ea typeface="Cambria Math" charset="0"/>
                                  <a:cs typeface="Cambria Math" charset="0"/>
                                </a:rPr>
                              </m:ctrlPr>
                            </m:dPr>
                            <m:e>
                              <m:f>
                                <m:fPr>
                                  <m:ctrlPr>
                                    <a:rPr lang="en-US" sz="2400" i="1" smtClean="0">
                                      <a:latin typeface="Cambria Math" charset="0"/>
                                      <a:ea typeface="Cambria Math" charset="0"/>
                                      <a:cs typeface="Cambria Math" charset="0"/>
                                    </a:rPr>
                                  </m:ctrlPr>
                                </m:fPr>
                                <m:num>
                                  <m:sSub>
                                    <m:sSubPr>
                                      <m:ctrlPr>
                                        <a:rPr lang="en-US" sz="2400" b="0" i="1" smtClean="0">
                                          <a:latin typeface="Cambria Math" charset="0"/>
                                          <a:ea typeface="Cambria Math" charset="0"/>
                                          <a:cs typeface="Cambria Math" charset="0"/>
                                        </a:rPr>
                                      </m:ctrlPr>
                                    </m:sSubPr>
                                    <m:e>
                                      <m:r>
                                        <a:rPr lang="en-US" sz="2400" b="0" i="1" smtClean="0">
                                          <a:latin typeface="Cambria Math" charset="0"/>
                                          <a:ea typeface="Cambria Math" charset="0"/>
                                          <a:cs typeface="Cambria Math" charset="0"/>
                                        </a:rPr>
                                        <m:t>𝐽</m:t>
                                      </m:r>
                                    </m:e>
                                    <m:sub>
                                      <m:r>
                                        <a:rPr lang="en-US" sz="2400" b="0" i="1" smtClean="0">
                                          <a:latin typeface="Cambria Math" charset="0"/>
                                          <a:ea typeface="Cambria Math" charset="0"/>
                                          <a:cs typeface="Cambria Math" charset="0"/>
                                        </a:rPr>
                                        <m:t>1</m:t>
                                      </m:r>
                                    </m:sub>
                                  </m:sSub>
                                  <m:d>
                                    <m:dPr>
                                      <m:ctrlPr>
                                        <a:rPr lang="en-US" sz="2400" b="0" i="1" smtClean="0">
                                          <a:latin typeface="Cambria Math" charset="0"/>
                                          <a:ea typeface="Cambria Math" charset="0"/>
                                          <a:cs typeface="Cambria Math" charset="0"/>
                                        </a:rPr>
                                      </m:ctrlPr>
                                    </m:dPr>
                                    <m:e>
                                      <m:r>
                                        <a:rPr lang="en-US" sz="2400" b="0" i="1" smtClean="0">
                                          <a:latin typeface="Cambria Math" charset="0"/>
                                          <a:ea typeface="Cambria Math" charset="0"/>
                                          <a:cs typeface="Cambria Math" charset="0"/>
                                        </a:rPr>
                                        <m:t>𝑟</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𝜎</m:t>
                                      </m:r>
                                    </m:e>
                                  </m:d>
                                </m:num>
                                <m:den>
                                  <m:r>
                                    <a:rPr lang="en-US" sz="2400" b="0" i="1" smtClean="0">
                                      <a:latin typeface="Cambria Math" charset="0"/>
                                      <a:ea typeface="Cambria Math" charset="0"/>
                                      <a:cs typeface="Cambria Math" charset="0"/>
                                    </a:rPr>
                                    <m:t>𝑟</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𝜎</m:t>
                                  </m:r>
                                </m:den>
                              </m:f>
                            </m:e>
                          </m:d>
                        </m:e>
                        <m:sup>
                          <m:r>
                            <a:rPr lang="en-US" sz="2400" b="0" i="1" smtClean="0">
                              <a:latin typeface="Cambria Math" charset="0"/>
                              <a:ea typeface="Cambria Math" charset="0"/>
                              <a:cs typeface="Cambria Math" charset="0"/>
                            </a:rPr>
                            <m:t>2</m:t>
                          </m:r>
                        </m:sup>
                      </m:sSup>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8100114" y="3504019"/>
                <a:ext cx="3411530" cy="99514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65610" y="4460769"/>
                <a:ext cx="4488704" cy="1725857"/>
              </a:xfrm>
              <a:prstGeom prst="rect">
                <a:avLst/>
              </a:prstGeom>
              <a:noFill/>
            </p:spPr>
            <p:txBody>
              <a:bodyPr wrap="square" rtlCol="0">
                <a:spAutoFit/>
              </a:bodyPr>
              <a:lstStyle/>
              <a:p>
                <a:r>
                  <a:rPr lang="en-US" sz="2400" dirty="0" smtClean="0">
                    <a:ea typeface="Cambria Math" charset="0"/>
                    <a:cs typeface="Cambria Math" charset="0"/>
                  </a:rPr>
                  <a:t>   </a:t>
                </a:r>
                <a:r>
                  <a:rPr lang="en-US" dirty="0" smtClean="0">
                    <a:ea typeface="Cambria Math" charset="0"/>
                    <a:cs typeface="Cambria Math" charset="0"/>
                  </a:rPr>
                  <a:t> </a:t>
                </a:r>
                <a:r>
                  <a:rPr lang="en-US" sz="2400" dirty="0" smtClean="0">
                    <a:ea typeface="Cambria Math" charset="0"/>
                    <a:cs typeface="Cambria Math" charset="0"/>
                  </a:rPr>
                  <a:t>FT of </a:t>
                </a:r>
                <a14:m>
                  <m:oMath xmlns:m="http://schemas.openxmlformats.org/officeDocument/2006/math">
                    <m:f>
                      <m:fPr>
                        <m:ctrlPr>
                          <a:rPr lang="en-US" sz="2400" i="1" smtClean="0">
                            <a:latin typeface="Cambria Math" charset="0"/>
                            <a:ea typeface="Cambria Math" charset="0"/>
                            <a:cs typeface="Cambria Math" charset="0"/>
                          </a:rPr>
                        </m:ctrlPr>
                      </m:fPr>
                      <m:num>
                        <m:sSub>
                          <m:sSubPr>
                            <m:ctrlPr>
                              <a:rPr lang="en-US" sz="2400" i="1">
                                <a:latin typeface="Cambria Math" charset="0"/>
                                <a:ea typeface="Cambria Math" charset="0"/>
                                <a:cs typeface="Cambria Math" charset="0"/>
                              </a:rPr>
                            </m:ctrlPr>
                          </m:sSubPr>
                          <m:e>
                            <m:r>
                              <a:rPr lang="en-US" sz="2400" i="1">
                                <a:latin typeface="Cambria Math" charset="0"/>
                                <a:ea typeface="Cambria Math" charset="0"/>
                                <a:cs typeface="Cambria Math" charset="0"/>
                              </a:rPr>
                              <m:t>𝐽</m:t>
                            </m:r>
                          </m:e>
                          <m:sub>
                            <m:r>
                              <a:rPr lang="en-US" sz="2400" i="1">
                                <a:latin typeface="Cambria Math" charset="0"/>
                                <a:ea typeface="Cambria Math" charset="0"/>
                                <a:cs typeface="Cambria Math" charset="0"/>
                              </a:rPr>
                              <m:t>1</m:t>
                            </m:r>
                          </m:sub>
                        </m:sSub>
                        <m:d>
                          <m:dPr>
                            <m:ctrlPr>
                              <a:rPr lang="en-US" sz="2400" i="1">
                                <a:latin typeface="Cambria Math" charset="0"/>
                                <a:ea typeface="Cambria Math" charset="0"/>
                                <a:cs typeface="Cambria Math" charset="0"/>
                              </a:rPr>
                            </m:ctrlPr>
                          </m:dPr>
                          <m:e>
                            <m:r>
                              <a:rPr lang="en-US" sz="2400" i="1">
                                <a:latin typeface="Cambria Math" charset="0"/>
                                <a:ea typeface="Cambria Math" charset="0"/>
                                <a:cs typeface="Cambria Math" charset="0"/>
                              </a:rPr>
                              <m:t>𝑟</m:t>
                            </m:r>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𝜎</m:t>
                            </m:r>
                          </m:e>
                        </m:d>
                      </m:num>
                      <m:den>
                        <m:r>
                          <a:rPr lang="en-US" sz="2400" i="1">
                            <a:latin typeface="Cambria Math" charset="0"/>
                            <a:ea typeface="Cambria Math" charset="0"/>
                            <a:cs typeface="Cambria Math" charset="0"/>
                          </a:rPr>
                          <m:t>𝑟</m:t>
                        </m:r>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𝜎</m:t>
                        </m:r>
                      </m:den>
                    </m:f>
                  </m:oMath>
                </a14:m>
                <a:r>
                  <a:rPr lang="en-US" sz="2400" dirty="0" smtClean="0"/>
                  <a:t> is prop. to ball</a:t>
                </a:r>
                <a:r>
                  <a:rPr lang="en-US" sz="2400" dirty="0"/>
                  <a:t> </a:t>
                </a:r>
                <a:endParaRPr lang="en-US" sz="2400" i="1" dirty="0" smtClean="0">
                  <a:latin typeface="Cambria Math" charset="0"/>
                </a:endParaRPr>
              </a:p>
              <a:p>
                <a14:m>
                  <m:oMath xmlns:m="http://schemas.openxmlformats.org/officeDocument/2006/math">
                    <m:r>
                      <a:rPr lang="en-US" sz="2400" i="1" dirty="0">
                        <a:latin typeface="Cambria Math" charset="0"/>
                      </a:rPr>
                      <m:t>⇒</m:t>
                    </m:r>
                  </m:oMath>
                </a14:m>
                <a:r>
                  <a:rPr lang="en-US" sz="2400" dirty="0" smtClean="0"/>
                  <a:t>FT of </a:t>
                </a:r>
                <a14:m>
                  <m:oMath xmlns:m="http://schemas.openxmlformats.org/officeDocument/2006/math">
                    <m:sSup>
                      <m:sSupPr>
                        <m:ctrlPr>
                          <a:rPr lang="en-US" sz="2400" i="1">
                            <a:latin typeface="Cambria Math" charset="0"/>
                            <a:ea typeface="Cambria Math" charset="0"/>
                            <a:cs typeface="Cambria Math" charset="0"/>
                          </a:rPr>
                        </m:ctrlPr>
                      </m:sSupPr>
                      <m:e>
                        <m:d>
                          <m:dPr>
                            <m:ctrlPr>
                              <a:rPr lang="en-US" sz="2400" i="1">
                                <a:latin typeface="Cambria Math" charset="0"/>
                                <a:ea typeface="Cambria Math" charset="0"/>
                                <a:cs typeface="Cambria Math" charset="0"/>
                              </a:rPr>
                            </m:ctrlPr>
                          </m:dPr>
                          <m:e>
                            <m:f>
                              <m:fPr>
                                <m:ctrlPr>
                                  <a:rPr lang="en-US" sz="2400" i="1">
                                    <a:latin typeface="Cambria Math" charset="0"/>
                                    <a:ea typeface="Cambria Math" charset="0"/>
                                    <a:cs typeface="Cambria Math" charset="0"/>
                                  </a:rPr>
                                </m:ctrlPr>
                              </m:fPr>
                              <m:num>
                                <m:sSub>
                                  <m:sSubPr>
                                    <m:ctrlPr>
                                      <a:rPr lang="en-US" sz="2400" i="1">
                                        <a:latin typeface="Cambria Math" charset="0"/>
                                        <a:ea typeface="Cambria Math" charset="0"/>
                                        <a:cs typeface="Cambria Math" charset="0"/>
                                      </a:rPr>
                                    </m:ctrlPr>
                                  </m:sSubPr>
                                  <m:e>
                                    <m:r>
                                      <a:rPr lang="en-US" sz="2400" i="1">
                                        <a:latin typeface="Cambria Math" charset="0"/>
                                        <a:ea typeface="Cambria Math" charset="0"/>
                                        <a:cs typeface="Cambria Math" charset="0"/>
                                      </a:rPr>
                                      <m:t>𝐽</m:t>
                                    </m:r>
                                  </m:e>
                                  <m:sub>
                                    <m:r>
                                      <a:rPr lang="en-US" sz="2400" i="1">
                                        <a:latin typeface="Cambria Math" charset="0"/>
                                        <a:ea typeface="Cambria Math" charset="0"/>
                                        <a:cs typeface="Cambria Math" charset="0"/>
                                      </a:rPr>
                                      <m:t>1</m:t>
                                    </m:r>
                                  </m:sub>
                                </m:sSub>
                                <m:d>
                                  <m:dPr>
                                    <m:ctrlPr>
                                      <a:rPr lang="en-US" sz="2400" i="1">
                                        <a:latin typeface="Cambria Math" charset="0"/>
                                        <a:ea typeface="Cambria Math" charset="0"/>
                                        <a:cs typeface="Cambria Math" charset="0"/>
                                      </a:rPr>
                                    </m:ctrlPr>
                                  </m:dPr>
                                  <m:e>
                                    <m:r>
                                      <a:rPr lang="en-US" sz="2400" i="1">
                                        <a:latin typeface="Cambria Math" charset="0"/>
                                        <a:ea typeface="Cambria Math" charset="0"/>
                                        <a:cs typeface="Cambria Math" charset="0"/>
                                      </a:rPr>
                                      <m:t>𝑟</m:t>
                                    </m:r>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𝜎</m:t>
                                    </m:r>
                                  </m:e>
                                </m:d>
                              </m:num>
                              <m:den>
                                <m:r>
                                  <a:rPr lang="en-US" sz="2400" i="1">
                                    <a:latin typeface="Cambria Math" charset="0"/>
                                    <a:ea typeface="Cambria Math" charset="0"/>
                                    <a:cs typeface="Cambria Math" charset="0"/>
                                  </a:rPr>
                                  <m:t>𝑟</m:t>
                                </m:r>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𝜎</m:t>
                                </m:r>
                              </m:den>
                            </m:f>
                          </m:e>
                        </m:d>
                      </m:e>
                      <m:sup>
                        <m:r>
                          <a:rPr lang="en-US" sz="2400" i="1">
                            <a:latin typeface="Cambria Math" charset="0"/>
                            <a:ea typeface="Cambria Math" charset="0"/>
                            <a:cs typeface="Cambria Math" charset="0"/>
                          </a:rPr>
                          <m:t>2</m:t>
                        </m:r>
                      </m:sup>
                    </m:sSup>
                  </m:oMath>
                </a14:m>
                <a:r>
                  <a:rPr lang="en-US" sz="2400" dirty="0" smtClean="0"/>
                  <a:t> prop. to ball</a:t>
                </a:r>
              </a:p>
              <a:p>
                <a:r>
                  <a:rPr lang="en-US" sz="2400" dirty="0"/>
                  <a:t> </a:t>
                </a:r>
                <a:r>
                  <a:rPr lang="en-US" sz="2400" dirty="0" smtClean="0"/>
                  <a:t>   convolved with itself</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565610" y="4460769"/>
                <a:ext cx="4488704" cy="1725857"/>
              </a:xfrm>
              <a:prstGeom prst="rect">
                <a:avLst/>
              </a:prstGeom>
              <a:blipFill rotWithShape="0">
                <a:blip r:embed="rId4"/>
                <a:stretch>
                  <a:fillRect b="-7067"/>
                </a:stretch>
              </a:blipFill>
            </p:spPr>
            <p:txBody>
              <a:bodyPr/>
              <a:lstStyle/>
              <a:p>
                <a:r>
                  <a:rPr lang="en-US">
                    <a:noFill/>
                  </a:rPr>
                  <a:t> </a:t>
                </a:r>
              </a:p>
            </p:txBody>
          </p:sp>
        </mc:Fallback>
      </mc:AlternateContent>
    </p:spTree>
    <p:extLst>
      <p:ext uri="{BB962C8B-B14F-4D97-AF65-F5344CB8AC3E}">
        <p14:creationId xmlns:p14="http://schemas.microsoft.com/office/powerpoint/2010/main" val="7699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Limits</a:t>
            </a:r>
            <a:endParaRPr lang="en-US" dirty="0"/>
          </a:p>
        </p:txBody>
      </p:sp>
      <p:sp>
        <p:nvSpPr>
          <p:cNvPr id="5" name="Content Placeholder 4"/>
          <p:cNvSpPr>
            <a:spLocks noGrp="1"/>
          </p:cNvSpPr>
          <p:nvPr>
            <p:ph idx="1"/>
          </p:nvPr>
        </p:nvSpPr>
        <p:spPr>
          <a:xfrm>
            <a:off x="3642850" y="1690688"/>
            <a:ext cx="8347587" cy="905028"/>
          </a:xfrm>
          <a:solidFill>
            <a:schemeClr val="accent6">
              <a:lumMod val="20000"/>
              <a:lumOff val="80000"/>
            </a:schemeClr>
          </a:solidFill>
          <a:ln w="38100">
            <a:solidFill>
              <a:schemeClr val="tx1"/>
            </a:solidFill>
          </a:ln>
        </p:spPr>
        <p:txBody>
          <a:bodyPr>
            <a:normAutofit/>
          </a:bodyPr>
          <a:lstStyle/>
          <a:p>
            <a:pPr marL="0" indent="0">
              <a:buNone/>
            </a:pPr>
            <a:r>
              <a:rPr lang="en-US" u="sng" dirty="0" smtClean="0"/>
              <a:t>Conventional wisdom</a:t>
            </a:r>
            <a:r>
              <a:rPr lang="en-US" dirty="0"/>
              <a:t>: Diffraction </a:t>
            </a:r>
            <a:r>
              <a:rPr lang="en-US" smtClean="0"/>
              <a:t>imposes </a:t>
            </a:r>
            <a:r>
              <a:rPr lang="en-US" i="1" smtClean="0"/>
              <a:t>fundamental </a:t>
            </a:r>
            <a:r>
              <a:rPr lang="en-US" i="1" dirty="0"/>
              <a:t>limits </a:t>
            </a:r>
            <a:r>
              <a:rPr lang="en-US" dirty="0"/>
              <a:t>on the resolution of an optical system.</a:t>
            </a:r>
            <a:endParaRPr lang="en-US" b="1" dirty="0"/>
          </a:p>
        </p:txBody>
      </p:sp>
      <p:pic>
        <p:nvPicPr>
          <p:cNvPr id="3080" name="Picture 8" descr="https://upload.wikimedia.org/wikipedia/commons/a/ae/Airy_disk_spacing_near_Rayleigh_crite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3495675" cy="535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42849" y="2693085"/>
            <a:ext cx="8347587" cy="954107"/>
          </a:xfrm>
          <a:prstGeom prst="rect">
            <a:avLst/>
          </a:prstGeom>
          <a:noFill/>
        </p:spPr>
        <p:txBody>
          <a:bodyPr wrap="square" rtlCol="0">
            <a:spAutoFit/>
          </a:bodyPr>
          <a:lstStyle/>
          <a:p>
            <a:r>
              <a:rPr lang="en-US" sz="2800" dirty="0" smtClean="0"/>
              <a:t>Q: How close do Airy disks have to be before it becomes impossible to distinguish them?</a:t>
            </a:r>
            <a:endParaRPr lang="en-US" sz="2800" dirty="0"/>
          </a:p>
        </p:txBody>
      </p:sp>
      <p:sp>
        <p:nvSpPr>
          <p:cNvPr id="46" name="TextBox 45"/>
          <p:cNvSpPr txBox="1"/>
          <p:nvPr/>
        </p:nvSpPr>
        <p:spPr>
          <a:xfrm>
            <a:off x="3642849" y="3939857"/>
            <a:ext cx="3775587" cy="2246769"/>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u="sng" dirty="0"/>
              <a:t>Abbe Limit</a:t>
            </a:r>
            <a:r>
              <a:rPr lang="en-US" sz="2800" dirty="0"/>
              <a:t>: </a:t>
            </a:r>
          </a:p>
          <a:p>
            <a:pPr algn="ctr"/>
            <a:r>
              <a:rPr lang="en-US" sz="2800" dirty="0"/>
              <a:t>When the separation is less than 1/radius of the support of the Fourier transform.</a:t>
            </a:r>
            <a:endParaRPr lang="en-US" sz="2800" u="sng" dirty="0"/>
          </a:p>
        </p:txBody>
      </p:sp>
      <p:sp>
        <p:nvSpPr>
          <p:cNvPr id="3" name="Oval 2"/>
          <p:cNvSpPr/>
          <p:nvPr/>
        </p:nvSpPr>
        <p:spPr>
          <a:xfrm>
            <a:off x="9835065" y="-3373253"/>
            <a:ext cx="2155371" cy="2155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46228" y="-3391831"/>
            <a:ext cx="2155371" cy="2155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884386" y="-2342293"/>
            <a:ext cx="58147" cy="5814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11694839" y="-2342293"/>
            <a:ext cx="58147" cy="5814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4" idx="6"/>
            <a:endCxn id="12" idx="2"/>
          </p:cNvCxnSpPr>
          <p:nvPr/>
        </p:nvCxnSpPr>
        <p:spPr>
          <a:xfrm>
            <a:off x="10942533" y="-2313219"/>
            <a:ext cx="752306" cy="0"/>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1176608" y="-2382334"/>
                <a:ext cx="280781" cy="307777"/>
              </a:xfrm>
              <a:prstGeom prst="rect">
                <a:avLst/>
              </a:prstGeom>
              <a:noFill/>
            </p:spPr>
            <p:txBody>
              <a:bodyPr wrap="square" rtlCol="0">
                <a:spAutoFit/>
              </a:bodyPr>
              <a:lstStyle/>
              <a:p>
                <a14:m>
                  <m:oMath xmlns:m="http://schemas.openxmlformats.org/officeDocument/2006/math">
                    <m:r>
                      <m:rPr>
                        <m:sty m:val="p"/>
                      </m:rPr>
                      <a:rPr lang="en-US" sz="1400" i="0" dirty="0" smtClean="0">
                        <a:latin typeface="Cambria Math" charset="0"/>
                      </a:rPr>
                      <m:t>Δ</m:t>
                    </m:r>
                  </m:oMath>
                </a14:m>
                <a:r>
                  <a:rPr lang="en-US" sz="1400" dirty="0" smtClean="0"/>
                  <a:t> </a:t>
                </a:r>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176608" y="-2382334"/>
                <a:ext cx="280781" cy="307777"/>
              </a:xfrm>
              <a:prstGeom prst="rect">
                <a:avLst/>
              </a:prstGeom>
              <a:blipFill rotWithShape="0">
                <a:blip r:embed="rId3"/>
                <a:stretch>
                  <a:fillRect/>
                </a:stretch>
              </a:blipFill>
            </p:spPr>
            <p:txBody>
              <a:bodyPr/>
              <a:lstStyle/>
              <a:p>
                <a:r>
                  <a:rPr lang="en-US">
                    <a:noFill/>
                  </a:rPr>
                  <a:t> </a:t>
                </a:r>
              </a:p>
            </p:txBody>
          </p:sp>
        </mc:Fallback>
      </mc:AlternateContent>
      <p:cxnSp>
        <p:nvCxnSpPr>
          <p:cNvPr id="17" name="Straight Arrow Connector 16"/>
          <p:cNvCxnSpPr>
            <a:stCxn id="4" idx="7"/>
          </p:cNvCxnSpPr>
          <p:nvPr/>
        </p:nvCxnSpPr>
        <p:spPr>
          <a:xfrm flipV="1">
            <a:off x="10934018" y="-3295911"/>
            <a:ext cx="382980" cy="962133"/>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1000950" y="-2882670"/>
                <a:ext cx="8953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2</m:t>
                              </m:r>
                              <m:r>
                                <a:rPr lang="en-US" sz="1400" b="0" i="1" smtClean="0">
                                  <a:latin typeface="Cambria Math" charset="0"/>
                                </a:rPr>
                                <m:t>𝜋𝜎</m:t>
                              </m:r>
                            </m:e>
                          </m:d>
                        </m:e>
                        <m:sup>
                          <m:r>
                            <a:rPr lang="en-US" sz="1400" b="0" i="1" smtClean="0">
                              <a:latin typeface="Cambria Math" charset="0"/>
                            </a:rPr>
                            <m:t>−1 </m:t>
                          </m:r>
                        </m:sup>
                      </m:sSup>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1000950" y="-2882670"/>
                <a:ext cx="895310" cy="307777"/>
              </a:xfrm>
              <a:prstGeom prst="rect">
                <a:avLst/>
              </a:prstGeom>
              <a:blipFill rotWithShape="0">
                <a:blip r:embed="rId4"/>
                <a:stretch>
                  <a:fillRect t="-62745" b="-49020"/>
                </a:stretch>
              </a:blipFill>
            </p:spPr>
            <p:txBody>
              <a:bodyPr/>
              <a:lstStyle/>
              <a:p>
                <a:r>
                  <a:rPr lang="en-US">
                    <a:noFill/>
                  </a:rPr>
                  <a:t> </a:t>
                </a:r>
              </a:p>
            </p:txBody>
          </p:sp>
        </mc:Fallback>
      </mc:AlternateContent>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0296" y="3680057"/>
            <a:ext cx="3049538" cy="2161450"/>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6544941" y="5841507"/>
                <a:ext cx="5647059" cy="978281"/>
              </a:xfrm>
              <a:prstGeom prst="rect">
                <a:avLst/>
              </a:prstGeom>
              <a:noFill/>
            </p:spPr>
            <p:txBody>
              <a:bodyPr wrap="none" rtlCol="0">
                <a:spAutoFit/>
              </a:bodyPr>
              <a:lstStyle/>
              <a:p>
                <a:pPr algn="ctr"/>
                <a:r>
                  <a:rPr lang="en-US" sz="2000" dirty="0" smtClean="0"/>
                  <a:t>                </a:t>
                </a:r>
                <a:r>
                  <a:rPr lang="en-US" sz="2000" i="1" dirty="0" smtClean="0"/>
                  <a:t>Area of intersection</a:t>
                </a:r>
                <a:r>
                  <a:rPr lang="en-US" sz="2000" dirty="0" smtClean="0"/>
                  <a:t>:</a:t>
                </a:r>
              </a:p>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charset="0"/>
                            </a:rPr>
                          </m:ctrlPr>
                        </m:accPr>
                        <m:e>
                          <m:r>
                            <a:rPr lang="en-US" sz="2000" b="0" i="1" smtClean="0">
                              <a:latin typeface="Cambria Math" charset="0"/>
                            </a:rPr>
                            <m:t>𝐼</m:t>
                          </m:r>
                        </m:e>
                      </m:acc>
                      <m:d>
                        <m:dPr>
                          <m:begChr m:val="["/>
                          <m:endChr m:val="]"/>
                          <m:ctrlPr>
                            <a:rPr lang="en-US" sz="2000" b="0" i="1" smtClean="0">
                              <a:latin typeface="Cambria Math" charset="0"/>
                            </a:rPr>
                          </m:ctrlPr>
                        </m:dPr>
                        <m:e>
                          <m:r>
                            <a:rPr lang="en-US" sz="2000" b="1" i="1" smtClean="0">
                              <a:latin typeface="Cambria Math" charset="0"/>
                            </a:rPr>
                            <m:t>𝝎</m:t>
                          </m:r>
                        </m:e>
                      </m:d>
                      <m:r>
                        <a:rPr lang="en-US" sz="2000" b="0" i="1" smtClean="0">
                          <a:latin typeface="Cambria Math" charset="0"/>
                        </a:rPr>
                        <m:t>=</m:t>
                      </m:r>
                      <m:f>
                        <m:fPr>
                          <m:ctrlPr>
                            <a:rPr lang="en-US" sz="2000" b="0" i="1" smtClean="0">
                              <a:latin typeface="Cambria Math" charset="0"/>
                            </a:rPr>
                          </m:ctrlPr>
                        </m:fPr>
                        <m:num>
                          <m:r>
                            <a:rPr lang="en-US" sz="2000" b="0" i="1" smtClean="0">
                              <a:latin typeface="Cambria Math" charset="0"/>
                            </a:rPr>
                            <m:t>2</m:t>
                          </m:r>
                        </m:num>
                        <m:den>
                          <m:r>
                            <a:rPr lang="en-US" sz="2000" b="0" i="1" smtClean="0">
                              <a:latin typeface="Cambria Math" charset="0"/>
                            </a:rPr>
                            <m:t>𝜋</m:t>
                          </m:r>
                        </m:den>
                      </m:f>
                      <m:func>
                        <m:funcPr>
                          <m:ctrlPr>
                            <a:rPr lang="en-US" sz="2000" b="0" i="1" smtClean="0">
                              <a:latin typeface="Cambria Math" charset="0"/>
                            </a:rPr>
                          </m:ctrlPr>
                        </m:funcPr>
                        <m:fName>
                          <m:r>
                            <m:rPr>
                              <m:sty m:val="p"/>
                            </m:rPr>
                            <a:rPr lang="en-US" sz="2000" b="0" i="0" smtClean="0">
                              <a:latin typeface="Cambria Math" charset="0"/>
                            </a:rPr>
                            <m:t>arccos</m:t>
                          </m:r>
                        </m:fName>
                        <m:e>
                          <m:r>
                            <a:rPr lang="en-US" sz="2000" b="0" i="1" smtClean="0">
                              <a:latin typeface="Cambria Math" charset="0"/>
                            </a:rPr>
                            <m:t>𝜋𝜎</m:t>
                          </m:r>
                          <m:d>
                            <m:dPr>
                              <m:begChr m:val="‖"/>
                              <m:endChr m:val="‖"/>
                              <m:ctrlPr>
                                <a:rPr lang="en-US" sz="2000" b="0" i="1" smtClean="0">
                                  <a:latin typeface="Cambria Math" charset="0"/>
                                </a:rPr>
                              </m:ctrlPr>
                            </m:dPr>
                            <m:e>
                              <m:r>
                                <a:rPr lang="en-US" sz="2000" b="1" i="1" smtClean="0">
                                  <a:latin typeface="Cambria Math" charset="0"/>
                                </a:rPr>
                                <m:t>𝝎</m:t>
                              </m:r>
                            </m:e>
                          </m:d>
                        </m:e>
                      </m:func>
                      <m:r>
                        <a:rPr lang="en-US" sz="2000" b="0" i="1" smtClean="0">
                          <a:latin typeface="Cambria Math" charset="0"/>
                        </a:rPr>
                        <m:t>−</m:t>
                      </m:r>
                      <m:r>
                        <a:rPr lang="en-US" sz="2000" b="0" i="1" smtClean="0">
                          <a:latin typeface="Cambria Math" charset="0"/>
                        </a:rPr>
                        <m:t>𝜋𝜎</m:t>
                      </m:r>
                      <m:d>
                        <m:dPr>
                          <m:begChr m:val="‖"/>
                          <m:endChr m:val="‖"/>
                          <m:ctrlPr>
                            <a:rPr lang="en-US" sz="2000" b="0" i="1" smtClean="0">
                              <a:latin typeface="Cambria Math" charset="0"/>
                            </a:rPr>
                          </m:ctrlPr>
                        </m:dPr>
                        <m:e>
                          <m:r>
                            <a:rPr lang="en-US" sz="2000" b="1" i="1" smtClean="0">
                              <a:latin typeface="Cambria Math" charset="0"/>
                            </a:rPr>
                            <m:t>𝝎</m:t>
                          </m:r>
                        </m:e>
                      </m:d>
                      <m:rad>
                        <m:radPr>
                          <m:degHide m:val="on"/>
                          <m:ctrlPr>
                            <a:rPr lang="en-US" sz="2000" b="0" i="1" smtClean="0">
                              <a:latin typeface="Cambria Math" charset="0"/>
                            </a:rPr>
                          </m:ctrlPr>
                        </m:radPr>
                        <m:deg/>
                        <m:e>
                          <m:r>
                            <a:rPr lang="en-US" sz="2000" b="0" i="1" smtClean="0">
                              <a:latin typeface="Cambria Math" charset="0"/>
                            </a:rPr>
                            <m:t>1−</m:t>
                          </m:r>
                          <m:sSup>
                            <m:sSupPr>
                              <m:ctrlPr>
                                <a:rPr lang="en-US" sz="2000" b="0" i="1" smtClean="0">
                                  <a:latin typeface="Cambria Math" charset="0"/>
                                </a:rPr>
                              </m:ctrlPr>
                            </m:sSupPr>
                            <m:e>
                              <m:r>
                                <a:rPr lang="en-US" sz="2000" b="0" i="1" smtClean="0">
                                  <a:latin typeface="Cambria Math" charset="0"/>
                                </a:rPr>
                                <m:t>𝜋</m:t>
                              </m:r>
                            </m:e>
                            <m:sup>
                              <m:r>
                                <a:rPr lang="en-US" sz="2000" b="0" i="1" smtClean="0">
                                  <a:latin typeface="Cambria Math" charset="0"/>
                                </a:rPr>
                                <m:t>2</m:t>
                              </m:r>
                            </m:sup>
                          </m:sSup>
                          <m:sSup>
                            <m:sSupPr>
                              <m:ctrlPr>
                                <a:rPr lang="en-US" sz="2000" b="0" i="1" smtClean="0">
                                  <a:latin typeface="Cambria Math" charset="0"/>
                                </a:rPr>
                              </m:ctrlPr>
                            </m:sSupPr>
                            <m:e>
                              <m:r>
                                <a:rPr lang="en-US" sz="2000" b="0" i="1" smtClean="0">
                                  <a:latin typeface="Cambria Math" charset="0"/>
                                </a:rPr>
                                <m:t>𝜎</m:t>
                              </m:r>
                            </m:e>
                            <m:sup>
                              <m:r>
                                <a:rPr lang="en-US" sz="2000" b="0" i="1" smtClean="0">
                                  <a:latin typeface="Cambria Math" charset="0"/>
                                </a:rPr>
                                <m:t>2</m:t>
                              </m:r>
                            </m:sup>
                          </m:sSup>
                          <m:sSup>
                            <m:sSupPr>
                              <m:ctrlPr>
                                <a:rPr lang="en-US" sz="2000" b="0" i="1" smtClean="0">
                                  <a:latin typeface="Cambria Math" charset="0"/>
                                </a:rPr>
                              </m:ctrlPr>
                            </m:sSupPr>
                            <m:e>
                              <m:d>
                                <m:dPr>
                                  <m:begChr m:val="‖"/>
                                  <m:endChr m:val="‖"/>
                                  <m:ctrlPr>
                                    <a:rPr lang="en-US" sz="2000" b="0" i="1" smtClean="0">
                                      <a:latin typeface="Cambria Math" charset="0"/>
                                    </a:rPr>
                                  </m:ctrlPr>
                                </m:dPr>
                                <m:e>
                                  <m:r>
                                    <a:rPr lang="en-US" sz="2000" b="1" i="1" smtClean="0">
                                      <a:latin typeface="Cambria Math" charset="0"/>
                                    </a:rPr>
                                    <m:t>𝝎</m:t>
                                  </m:r>
                                </m:e>
                              </m:d>
                            </m:e>
                            <m:sup>
                              <m:r>
                                <a:rPr lang="en-US" sz="2000" b="0" i="1" smtClean="0">
                                  <a:latin typeface="Cambria Math" charset="0"/>
                                </a:rPr>
                                <m:t>2</m:t>
                              </m:r>
                            </m:sup>
                          </m:sSup>
                        </m:e>
                      </m:rad>
                    </m:oMath>
                  </m:oMathPara>
                </a14:m>
                <a:endParaRPr lang="en-US" sz="200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6544941" y="5841507"/>
                <a:ext cx="5647059" cy="978281"/>
              </a:xfrm>
              <a:prstGeom prst="rect">
                <a:avLst/>
              </a:prstGeom>
              <a:blipFill rotWithShape="0">
                <a:blip r:embed="rId6"/>
                <a:stretch>
                  <a:fillRect t="-3106"/>
                </a:stretch>
              </a:blipFill>
            </p:spPr>
            <p:txBody>
              <a:bodyPr/>
              <a:lstStyle/>
              <a:p>
                <a:r>
                  <a:rPr lang="en-US">
                    <a:noFill/>
                  </a:rPr>
                  <a:t> </a:t>
                </a:r>
              </a:p>
            </p:txBody>
          </p:sp>
        </mc:Fallback>
      </mc:AlternateContent>
    </p:spTree>
    <p:extLst>
      <p:ext uri="{BB962C8B-B14F-4D97-AF65-F5344CB8AC3E}">
        <p14:creationId xmlns:p14="http://schemas.microsoft.com/office/powerpoint/2010/main" val="1368513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2829</TotalTime>
  <Words>2165</Words>
  <Application>Microsoft Macintosh PowerPoint</Application>
  <PresentationFormat>Widescreen</PresentationFormat>
  <Paragraphs>419</Paragraphs>
  <Slides>43</Slides>
  <Notes>11</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Calibri Light</vt:lpstr>
      <vt:lpstr>Cambria Math</vt:lpstr>
      <vt:lpstr>Wingdings</vt:lpstr>
      <vt:lpstr>Arial</vt:lpstr>
      <vt:lpstr>Office Theme</vt:lpstr>
      <vt:lpstr>Algorithmic Foundations for the Diffraction Limit</vt:lpstr>
      <vt:lpstr>OUTLINE</vt:lpstr>
      <vt:lpstr>PowerPoint Presentation</vt:lpstr>
      <vt:lpstr>Fraunhofer Diffraction</vt:lpstr>
      <vt:lpstr>Fraunhofer Diffraction</vt:lpstr>
      <vt:lpstr>OUTLINE</vt:lpstr>
      <vt:lpstr>Diffraction Limits</vt:lpstr>
      <vt:lpstr>Diffraction Limits</vt:lpstr>
      <vt:lpstr>Diffraction Limits</vt:lpstr>
      <vt:lpstr>Diffraction Limits</vt:lpstr>
      <vt:lpstr>Diffraction Limits</vt:lpstr>
      <vt:lpstr>Diffraction Limits: The Zoo</vt:lpstr>
      <vt:lpstr>Diffraction Limits: A Persistent Debate</vt:lpstr>
      <vt:lpstr>Diffraction Limits: A Persistent Debate</vt:lpstr>
      <vt:lpstr>OUTLINE</vt:lpstr>
      <vt:lpstr>Our Results</vt:lpstr>
      <vt:lpstr>Our Results</vt:lpstr>
      <vt:lpstr>Our Results</vt:lpstr>
      <vt:lpstr>Our Results</vt:lpstr>
      <vt:lpstr>Our Results</vt:lpstr>
      <vt:lpstr>OUTLINE</vt:lpstr>
      <vt:lpstr>OUTLINE</vt:lpstr>
      <vt:lpstr>Sparse Fourier Transform (Off the Grid)</vt:lpstr>
      <vt:lpstr>The Reduction</vt:lpstr>
      <vt:lpstr>The Reduction</vt:lpstr>
      <vt:lpstr>The Reduction</vt:lpstr>
      <vt:lpstr>OUTLINE</vt:lpstr>
      <vt:lpstr>OUTLINE</vt:lpstr>
      <vt:lpstr>One-Dimensional Sparse FT</vt:lpstr>
      <vt:lpstr>Stability of Matrix Pencil Method</vt:lpstr>
      <vt:lpstr>OUTLINE</vt:lpstr>
      <vt:lpstr>OUTLINE</vt:lpstr>
      <vt:lpstr>Learning Without Separation</vt:lpstr>
      <vt:lpstr>Learning Without Separation</vt:lpstr>
      <vt:lpstr>OUTLINE</vt:lpstr>
      <vt:lpstr>Learning Above the Diffraction Limit</vt:lpstr>
      <vt:lpstr>Condition Number Bound</vt:lpstr>
      <vt:lpstr>Condition Number Bound</vt:lpstr>
      <vt:lpstr>OUTLINE</vt:lpstr>
      <vt:lpstr>Proof of Lower Bound</vt:lpstr>
      <vt:lpstr>Proof of Lower Bound</vt:lpstr>
      <vt:lpstr>OUTLINE</vt:lpstr>
      <vt:lpstr>Open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Foundations for the Diffraction Limit</dc:title>
  <dc:creator>Microsoft Office User</dc:creator>
  <cp:lastModifiedBy>Microsoft Office User</cp:lastModifiedBy>
  <cp:revision>88</cp:revision>
  <dcterms:created xsi:type="dcterms:W3CDTF">2020-05-17T03:14:15Z</dcterms:created>
  <dcterms:modified xsi:type="dcterms:W3CDTF">2020-05-23T18:26:42Z</dcterms:modified>
</cp:coreProperties>
</file>